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webextensions/taskpanes.xml" ContentType="application/vnd.ms-office.webextensiontaskpanes+xml"/>
  <Override PartName="/ppt/webextensions/webextension1.xml" ContentType="application/vnd.ms-office.webextens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officeDocument/2006/relationships/officeDocument" Target="ppt/presentation.xml"/><Relationship Id="rId1" Type="http://schemas.microsoft.com/office/2011/relationships/webextensiontaskpanes" Target="ppt/webextensions/taskpanes.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 id="2147483662" r:id="rId2"/>
  </p:sldMasterIdLst>
  <p:notesMasterIdLst>
    <p:notesMasterId r:id="rId38"/>
  </p:notesMasterIdLst>
  <p:sldIdLst>
    <p:sldId id="256" r:id="rId3"/>
    <p:sldId id="318" r:id="rId4"/>
    <p:sldId id="302" r:id="rId5"/>
    <p:sldId id="261" r:id="rId6"/>
    <p:sldId id="262" r:id="rId7"/>
    <p:sldId id="320" r:id="rId8"/>
    <p:sldId id="264" r:id="rId9"/>
    <p:sldId id="265" r:id="rId10"/>
    <p:sldId id="322" r:id="rId11"/>
    <p:sldId id="267" r:id="rId12"/>
    <p:sldId id="323" r:id="rId13"/>
    <p:sldId id="269" r:id="rId14"/>
    <p:sldId id="324" r:id="rId15"/>
    <p:sldId id="325" r:id="rId16"/>
    <p:sldId id="303" r:id="rId17"/>
    <p:sldId id="326" r:id="rId18"/>
    <p:sldId id="271" r:id="rId19"/>
    <p:sldId id="330" r:id="rId20"/>
    <p:sldId id="297" r:id="rId21"/>
    <p:sldId id="273" r:id="rId22"/>
    <p:sldId id="274" r:id="rId23"/>
    <p:sldId id="275" r:id="rId24"/>
    <p:sldId id="276" r:id="rId25"/>
    <p:sldId id="277" r:id="rId26"/>
    <p:sldId id="278" r:id="rId27"/>
    <p:sldId id="280" r:id="rId28"/>
    <p:sldId id="283" r:id="rId29"/>
    <p:sldId id="281" r:id="rId30"/>
    <p:sldId id="282" r:id="rId31"/>
    <p:sldId id="327" r:id="rId32"/>
    <p:sldId id="289" r:id="rId33"/>
    <p:sldId id="287" r:id="rId34"/>
    <p:sldId id="288" r:id="rId35"/>
    <p:sldId id="284" r:id="rId36"/>
    <p:sldId id="285" r:id="rId37"/>
  </p:sldIdLst>
  <p:sldSz cx="12192000" cy="6858000"/>
  <p:notesSz cx="6858000" cy="12192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D5A0FF"/>
    <a:srgbClr val="2B3370"/>
    <a:srgbClr val="1D244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37"/>
    <p:restoredTop sz="65782"/>
  </p:normalViewPr>
  <p:slideViewPr>
    <p:cSldViewPr snapToGrid="0" snapToObjects="1">
      <p:cViewPr varScale="1">
        <p:scale>
          <a:sx n="79" d="100"/>
          <a:sy n="79" d="100"/>
        </p:scale>
        <p:origin x="896" y="200"/>
      </p:cViewPr>
      <p:guideLst/>
    </p:cSldViewPr>
  </p:slideViewPr>
  <p:outlineViewPr>
    <p:cViewPr>
      <p:scale>
        <a:sx n="33" d="100"/>
        <a:sy n="33" d="100"/>
      </p:scale>
      <p:origin x="0" y="-24"/>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presProps" Target="presProps.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tableStyles" Target="tableStyles.xml"/><Relationship Id="rId7" Type="http://schemas.openxmlformats.org/officeDocument/2006/relationships/slide" Target="slides/slide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viewProps" Target="view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8" Type="http://schemas.openxmlformats.org/officeDocument/2006/relationships/slide" Target="slides/slide6.xml"/><Relationship Id="rId3" Type="http://schemas.openxmlformats.org/officeDocument/2006/relationships/slide" Target="slides/slide1.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72022121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28600" y="1524000"/>
            <a:ext cx="7315200" cy="4114800"/>
          </a:xfrm>
          <a:prstGeom prst="rect">
            <a:avLst/>
          </a:prstGeom>
          <a:noFill/>
          <a:ln w="12700">
            <a:solidFill>
              <a:prstClr val="black"/>
            </a:solidFill>
          </a:ln>
        </p:spPr>
      </p:sp>
      <p:sp>
        <p:nvSpPr>
          <p:cNvPr id="3" name="Notes Placeholder 2"/>
          <p:cNvSpPr>
            <a:spLocks noGrp="1"/>
          </p:cNvSpPr>
          <p:nvPr>
            <p:ph type="body" idx="1"/>
          </p:nvPr>
        </p:nvSpPr>
        <p:spPr>
          <a:xfrm>
            <a:off x="685800" y="5867400"/>
            <a:ext cx="5486400" cy="4800600"/>
          </a:xfrm>
          <a:prstGeom prst="rect">
            <a:avLst/>
          </a:prstGeom>
        </p:spPr>
        <p:txBody>
          <a:bodyPr/>
          <a:lstStyle/>
          <a:p>
            <a:endParaRPr lang="en-US" dirty="0"/>
          </a:p>
        </p:txBody>
      </p:sp>
    </p:spTree>
    <p:extLst>
      <p:ext uri="{BB962C8B-B14F-4D97-AF65-F5344CB8AC3E}">
        <p14:creationId xmlns:p14="http://schemas.microsoft.com/office/powerpoint/2010/main" val="6755362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28600" y="1524000"/>
            <a:ext cx="7315200" cy="4114800"/>
          </a:xfrm>
          <a:prstGeom prst="rect">
            <a:avLst/>
          </a:prstGeom>
          <a:noFill/>
          <a:ln w="12700">
            <a:solidFill>
              <a:prstClr val="black"/>
            </a:solidFill>
          </a:ln>
        </p:spPr>
      </p:sp>
      <p:sp>
        <p:nvSpPr>
          <p:cNvPr id="3" name="Notes Placeholder 2"/>
          <p:cNvSpPr>
            <a:spLocks noGrp="1"/>
          </p:cNvSpPr>
          <p:nvPr>
            <p:ph type="body" idx="1"/>
          </p:nvPr>
        </p:nvSpPr>
        <p:spPr>
          <a:xfrm>
            <a:off x="685800" y="5867400"/>
            <a:ext cx="5486400" cy="4800600"/>
          </a:xfrm>
          <a:prstGeom prst="rect">
            <a:avLst/>
          </a:prstGeom>
        </p:spPr>
        <p:txBody>
          <a:bodyPr/>
          <a:lstStyle/>
          <a:p>
            <a:r>
              <a:rPr lang="en-US" dirty="0"/>
              <a:t>To do: Refine </a:t>
            </a:r>
            <a:r>
              <a:rPr lang="en-US" dirty="0" err="1"/>
              <a:t>en</a:t>
            </a:r>
            <a:r>
              <a:rPr lang="en-US" dirty="0"/>
              <a:t> </a:t>
            </a:r>
            <a:r>
              <a:rPr lang="en-US" dirty="0" err="1"/>
              <a:t>afmaken</a:t>
            </a:r>
            <a:endParaRPr lang="en-US" dirty="0"/>
          </a:p>
        </p:txBody>
      </p:sp>
    </p:spTree>
    <p:extLst>
      <p:ext uri="{BB962C8B-B14F-4D97-AF65-F5344CB8AC3E}">
        <p14:creationId xmlns:p14="http://schemas.microsoft.com/office/powerpoint/2010/main" val="8578349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9223CFB-9507-A47B-6DAD-5FC6D1EDEA0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2169615-C9BC-CC8B-32CF-ACED559AA15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BB4C000-B69E-1DB2-F5A8-D2E03F7868F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D4C19BB-2936-6160-D0A0-EBBC7A4EFFE8}"/>
              </a:ext>
            </a:extLst>
          </p:cNvPr>
          <p:cNvSpPr>
            <a:spLocks noGrp="1"/>
          </p:cNvSpPr>
          <p:nvPr>
            <p:ph type="sldNum" sz="quarter" idx="10"/>
          </p:nvPr>
        </p:nvSpPr>
        <p:spPr/>
        <p:txBody>
          <a:bodyPr/>
          <a:lstStyle/>
          <a:p>
            <a:fld id="{F7021451-1387-4CA6-816F-3879F97B5CBC}" type="slidenum">
              <a:rPr lang="en-US"/>
              <a:t>16</a:t>
            </a:fld>
            <a:endParaRPr lang="en-US"/>
          </a:p>
        </p:txBody>
      </p:sp>
    </p:spTree>
    <p:extLst>
      <p:ext uri="{BB962C8B-B14F-4D97-AF65-F5344CB8AC3E}">
        <p14:creationId xmlns:p14="http://schemas.microsoft.com/office/powerpoint/2010/main" val="63809405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28600" y="1524000"/>
            <a:ext cx="7315200" cy="4114800"/>
          </a:xfrm>
          <a:prstGeom prst="rect">
            <a:avLst/>
          </a:prstGeom>
          <a:noFill/>
          <a:ln w="12700">
            <a:solidFill>
              <a:prstClr val="black"/>
            </a:solidFill>
          </a:ln>
        </p:spPr>
      </p:sp>
      <p:sp>
        <p:nvSpPr>
          <p:cNvPr id="3" name="Notes Placeholder 2"/>
          <p:cNvSpPr>
            <a:spLocks noGrp="1"/>
          </p:cNvSpPr>
          <p:nvPr>
            <p:ph type="body" idx="1"/>
          </p:nvPr>
        </p:nvSpPr>
        <p:spPr>
          <a:xfrm>
            <a:off x="685800" y="5867400"/>
            <a:ext cx="5486400" cy="4800600"/>
          </a:xfrm>
          <a:prstGeom prst="rect">
            <a:avLst/>
          </a:prstGeom>
        </p:spPr>
        <p:txBody>
          <a:bodyPr/>
          <a:lstStyle/>
          <a:p>
            <a:endParaRPr lang="en-US" dirty="0"/>
          </a:p>
        </p:txBody>
      </p:sp>
    </p:spTree>
    <p:extLst>
      <p:ext uri="{BB962C8B-B14F-4D97-AF65-F5344CB8AC3E}">
        <p14:creationId xmlns:p14="http://schemas.microsoft.com/office/powerpoint/2010/main" val="156677071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28600" y="1524000"/>
            <a:ext cx="7315200" cy="4114800"/>
          </a:xfrm>
          <a:prstGeom prst="rect">
            <a:avLst/>
          </a:prstGeom>
          <a:noFill/>
          <a:ln w="12700">
            <a:solidFill>
              <a:prstClr val="black"/>
            </a:solidFill>
          </a:ln>
        </p:spPr>
      </p:sp>
      <p:sp>
        <p:nvSpPr>
          <p:cNvPr id="3" name="Notes Placeholder 2"/>
          <p:cNvSpPr>
            <a:spLocks noGrp="1"/>
          </p:cNvSpPr>
          <p:nvPr>
            <p:ph type="body" idx="1"/>
          </p:nvPr>
        </p:nvSpPr>
        <p:spPr>
          <a:xfrm>
            <a:off x="685800" y="5867400"/>
            <a:ext cx="5486400" cy="4800600"/>
          </a:xfrm>
          <a:prstGeom prst="rect">
            <a:avLst/>
          </a:prstGeom>
        </p:spPr>
        <p:txBody>
          <a:bodyPr/>
          <a:lstStyle/>
          <a:p>
            <a:r>
              <a:rPr lang="en-US" b="1" dirty="0"/>
              <a:t>AI </a:t>
            </a:r>
            <a:r>
              <a:rPr lang="en-US" b="1" dirty="0" err="1"/>
              <a:t>levert</a:t>
            </a:r>
            <a:r>
              <a:rPr lang="en-US" b="1" dirty="0"/>
              <a:t> </a:t>
            </a:r>
            <a:r>
              <a:rPr lang="en-US" b="1" dirty="0" err="1"/>
              <a:t>alleen</a:t>
            </a:r>
            <a:r>
              <a:rPr lang="en-US" b="1" dirty="0"/>
              <a:t> </a:t>
            </a:r>
            <a:r>
              <a:rPr lang="en-US" b="1" dirty="0" err="1"/>
              <a:t>een</a:t>
            </a:r>
            <a:r>
              <a:rPr lang="en-US" b="1" dirty="0"/>
              <a:t> concept, </a:t>
            </a:r>
            <a:r>
              <a:rPr lang="en-US" b="1" dirty="0" err="1"/>
              <a:t>geen</a:t>
            </a:r>
            <a:r>
              <a:rPr lang="en-US" b="1" dirty="0"/>
              <a:t> </a:t>
            </a:r>
            <a:r>
              <a:rPr lang="en-US" b="1" dirty="0" err="1"/>
              <a:t>eindversie</a:t>
            </a:r>
            <a:r>
              <a:rPr lang="en-US" dirty="0"/>
              <a:t> — </a:t>
            </a:r>
            <a:r>
              <a:rPr lang="en-US" dirty="0" err="1"/>
              <a:t>bewuste</a:t>
            </a:r>
            <a:r>
              <a:rPr lang="en-US" dirty="0"/>
              <a:t> </a:t>
            </a:r>
            <a:r>
              <a:rPr lang="en-US" dirty="0" err="1"/>
              <a:t>keuze</a:t>
            </a:r>
            <a:r>
              <a:rPr lang="en-US" dirty="0"/>
              <a:t> om automation bias </a:t>
            </a:r>
            <a:r>
              <a:rPr lang="en-US" dirty="0" err="1"/>
              <a:t>te</a:t>
            </a:r>
            <a:r>
              <a:rPr lang="en-US" dirty="0"/>
              <a:t> </a:t>
            </a:r>
            <a:r>
              <a:rPr lang="en-US" dirty="0" err="1"/>
              <a:t>voorkomen</a:t>
            </a:r>
            <a:r>
              <a:rPr lang="en-US" dirty="0"/>
              <a:t> </a:t>
            </a:r>
            <a:r>
              <a:rPr lang="en-US" dirty="0" err="1"/>
              <a:t>en</a:t>
            </a:r>
            <a:r>
              <a:rPr lang="en-US" dirty="0"/>
              <a:t> de </a:t>
            </a:r>
            <a:r>
              <a:rPr lang="en-US" dirty="0" err="1"/>
              <a:t>mens</a:t>
            </a:r>
            <a:r>
              <a:rPr lang="en-US" dirty="0"/>
              <a:t> in de loop </a:t>
            </a:r>
            <a:r>
              <a:rPr lang="en-US" dirty="0" err="1"/>
              <a:t>te</a:t>
            </a:r>
            <a:r>
              <a:rPr lang="en-US" dirty="0"/>
              <a:t> </a:t>
            </a:r>
            <a:r>
              <a:rPr lang="en-US" dirty="0" err="1"/>
              <a:t>houden</a:t>
            </a:r>
            <a:r>
              <a:rPr lang="en-US" dirty="0"/>
              <a:t>. </a:t>
            </a:r>
            <a:br>
              <a:rPr lang="en-US" dirty="0"/>
            </a:br>
            <a:r>
              <a:rPr lang="en-US" b="1" dirty="0"/>
              <a:t>Checks </a:t>
            </a:r>
            <a:r>
              <a:rPr lang="en-US" b="1" dirty="0" err="1"/>
              <a:t>en</a:t>
            </a:r>
            <a:r>
              <a:rPr lang="en-US" b="1" dirty="0"/>
              <a:t> balances </a:t>
            </a:r>
            <a:r>
              <a:rPr lang="en-US" b="1" dirty="0" err="1"/>
              <a:t>ingebouwd</a:t>
            </a:r>
            <a:r>
              <a:rPr lang="en-US" dirty="0"/>
              <a:t> — de brief </a:t>
            </a:r>
            <a:r>
              <a:rPr lang="en-US" dirty="0" err="1"/>
              <a:t>wordt</a:t>
            </a:r>
            <a:r>
              <a:rPr lang="en-US" dirty="0"/>
              <a:t> </a:t>
            </a:r>
            <a:r>
              <a:rPr lang="en-US" dirty="0" err="1"/>
              <a:t>gecontroleerd</a:t>
            </a:r>
            <a:r>
              <a:rPr lang="en-US" dirty="0"/>
              <a:t> door </a:t>
            </a:r>
            <a:r>
              <a:rPr lang="en-US" dirty="0" err="1"/>
              <a:t>zowel</a:t>
            </a:r>
            <a:r>
              <a:rPr lang="en-US" dirty="0"/>
              <a:t> de </a:t>
            </a:r>
            <a:r>
              <a:rPr lang="en-US" dirty="0" err="1"/>
              <a:t>behandelend</a:t>
            </a:r>
            <a:r>
              <a:rPr lang="en-US" dirty="0"/>
              <a:t> arts </a:t>
            </a:r>
            <a:r>
              <a:rPr lang="en-US" dirty="0" err="1"/>
              <a:t>als</a:t>
            </a:r>
            <a:r>
              <a:rPr lang="en-US" dirty="0"/>
              <a:t> de manager. </a:t>
            </a:r>
            <a:br>
              <a:rPr lang="en-US" dirty="0"/>
            </a:br>
            <a:r>
              <a:rPr lang="en-US" b="1" dirty="0"/>
              <a:t>Continue </a:t>
            </a:r>
            <a:r>
              <a:rPr lang="en-US" b="1" dirty="0" err="1"/>
              <a:t>evaluatie</a:t>
            </a:r>
            <a:r>
              <a:rPr lang="en-US" b="1" dirty="0"/>
              <a:t> </a:t>
            </a:r>
            <a:r>
              <a:rPr lang="en-US" b="1" dirty="0" err="1"/>
              <a:t>elke</a:t>
            </a:r>
            <a:r>
              <a:rPr lang="en-US" b="1" dirty="0"/>
              <a:t> 3 </a:t>
            </a:r>
            <a:r>
              <a:rPr lang="en-US" b="1" dirty="0" err="1"/>
              <a:t>maanden</a:t>
            </a:r>
            <a:r>
              <a:rPr lang="en-US" dirty="0"/>
              <a:t> — </a:t>
            </a:r>
            <a:r>
              <a:rPr lang="en-US" dirty="0" err="1"/>
              <a:t>controleren</a:t>
            </a:r>
            <a:r>
              <a:rPr lang="en-US" dirty="0"/>
              <a:t> </a:t>
            </a:r>
            <a:r>
              <a:rPr lang="en-US" dirty="0" err="1"/>
              <a:t>welke</a:t>
            </a:r>
            <a:r>
              <a:rPr lang="en-US" dirty="0"/>
              <a:t> </a:t>
            </a:r>
            <a:r>
              <a:rPr lang="en-US" dirty="0" err="1"/>
              <a:t>wijzigingen</a:t>
            </a:r>
            <a:r>
              <a:rPr lang="en-US" dirty="0"/>
              <a:t> </a:t>
            </a:r>
            <a:r>
              <a:rPr lang="en-US" dirty="0" err="1"/>
              <a:t>artsen</a:t>
            </a:r>
            <a:r>
              <a:rPr lang="en-US" dirty="0"/>
              <a:t> </a:t>
            </a:r>
            <a:r>
              <a:rPr lang="en-US" dirty="0" err="1"/>
              <a:t>aanbrengen</a:t>
            </a:r>
            <a:r>
              <a:rPr lang="en-US" dirty="0"/>
              <a:t> </a:t>
            </a:r>
            <a:r>
              <a:rPr lang="en-US" dirty="0" err="1"/>
              <a:t>en</a:t>
            </a:r>
            <a:r>
              <a:rPr lang="en-US" dirty="0"/>
              <a:t> </a:t>
            </a:r>
            <a:r>
              <a:rPr lang="en-US" dirty="0" err="1"/>
              <a:t>steekproeven</a:t>
            </a:r>
            <a:r>
              <a:rPr lang="en-US" dirty="0"/>
              <a:t> </a:t>
            </a:r>
            <a:r>
              <a:rPr lang="en-US" dirty="0" err="1"/>
              <a:t>nemen</a:t>
            </a:r>
            <a:r>
              <a:rPr lang="en-US" dirty="0"/>
              <a:t> op </a:t>
            </a:r>
            <a:r>
              <a:rPr lang="en-US" dirty="0" err="1"/>
              <a:t>eindbrieven</a:t>
            </a:r>
            <a:r>
              <a:rPr lang="en-US" dirty="0"/>
              <a:t> om </a:t>
            </a:r>
            <a:r>
              <a:rPr lang="en-US" dirty="0" err="1"/>
              <a:t>fouten</a:t>
            </a:r>
            <a:r>
              <a:rPr lang="en-US" dirty="0"/>
              <a:t> op </a:t>
            </a:r>
            <a:r>
              <a:rPr lang="en-US" dirty="0" err="1"/>
              <a:t>te</a:t>
            </a:r>
            <a:r>
              <a:rPr lang="en-US" dirty="0"/>
              <a:t> </a:t>
            </a:r>
            <a:r>
              <a:rPr lang="en-US" dirty="0" err="1"/>
              <a:t>sporen</a:t>
            </a:r>
            <a:r>
              <a:rPr lang="en-US" dirty="0"/>
              <a:t>. </a:t>
            </a:r>
            <a:br>
              <a:rPr lang="en-US" dirty="0"/>
            </a:br>
            <a:r>
              <a:rPr lang="en-US" b="1" dirty="0" err="1"/>
              <a:t>Transparantie</a:t>
            </a:r>
            <a:r>
              <a:rPr lang="en-US" b="1" dirty="0"/>
              <a:t> </a:t>
            </a:r>
            <a:r>
              <a:rPr lang="en-US" b="1" dirty="0" err="1"/>
              <a:t>naar</a:t>
            </a:r>
            <a:r>
              <a:rPr lang="en-US" b="1" dirty="0"/>
              <a:t> de </a:t>
            </a:r>
            <a:r>
              <a:rPr lang="en-US" b="1" dirty="0" err="1"/>
              <a:t>lezer</a:t>
            </a:r>
            <a:r>
              <a:rPr lang="en-US" b="1" dirty="0"/>
              <a:t> van de brief</a:t>
            </a:r>
            <a:r>
              <a:rPr lang="en-US" dirty="0"/>
              <a:t> — </a:t>
            </a:r>
            <a:r>
              <a:rPr lang="en-US" dirty="0" err="1"/>
              <a:t>vermelding</a:t>
            </a:r>
            <a:r>
              <a:rPr lang="en-US" dirty="0"/>
              <a:t> "This summary is generated by AI at [time, day]". </a:t>
            </a:r>
            <a:br>
              <a:rPr lang="en-US" dirty="0"/>
            </a:br>
            <a:r>
              <a:rPr lang="en-US" b="1" dirty="0" err="1"/>
              <a:t>Duidelijke</a:t>
            </a:r>
            <a:r>
              <a:rPr lang="en-US" b="1" dirty="0"/>
              <a:t> </a:t>
            </a:r>
            <a:r>
              <a:rPr lang="en-US" b="1" dirty="0" err="1"/>
              <a:t>verantwoordelijkheidsverdeling</a:t>
            </a:r>
            <a:r>
              <a:rPr lang="en-US" dirty="0"/>
              <a:t> — arts is </a:t>
            </a:r>
            <a:r>
              <a:rPr lang="en-US" dirty="0" err="1"/>
              <a:t>primair</a:t>
            </a:r>
            <a:r>
              <a:rPr lang="en-US" dirty="0"/>
              <a:t> </a:t>
            </a:r>
            <a:r>
              <a:rPr lang="en-US" dirty="0" err="1"/>
              <a:t>verantwoordelijk</a:t>
            </a:r>
            <a:r>
              <a:rPr lang="en-US" dirty="0"/>
              <a:t>, </a:t>
            </a:r>
            <a:r>
              <a:rPr lang="en-US" dirty="0" err="1"/>
              <a:t>daarna</a:t>
            </a:r>
            <a:r>
              <a:rPr lang="en-US" dirty="0"/>
              <a:t> de supervisor; </a:t>
            </a:r>
            <a:r>
              <a:rPr lang="en-US" dirty="0" err="1"/>
              <a:t>vooruitkijkend</a:t>
            </a:r>
            <a:r>
              <a:rPr lang="en-US" dirty="0"/>
              <a:t> </a:t>
            </a:r>
            <a:r>
              <a:rPr lang="en-US" dirty="0" err="1"/>
              <a:t>ook</a:t>
            </a:r>
            <a:r>
              <a:rPr lang="en-US" dirty="0"/>
              <a:t> </a:t>
            </a:r>
            <a:r>
              <a:rPr lang="en-US" dirty="0" err="1"/>
              <a:t>hun</a:t>
            </a:r>
            <a:r>
              <a:rPr lang="en-US" dirty="0"/>
              <a:t> </a:t>
            </a:r>
            <a:r>
              <a:rPr lang="en-US" dirty="0" err="1"/>
              <a:t>verantwoordelijkheid</a:t>
            </a:r>
            <a:r>
              <a:rPr lang="en-US" dirty="0"/>
              <a:t> om </a:t>
            </a:r>
            <a:r>
              <a:rPr lang="en-US" dirty="0" err="1"/>
              <a:t>fouten</a:t>
            </a:r>
            <a:r>
              <a:rPr lang="en-US" dirty="0"/>
              <a:t> </a:t>
            </a:r>
            <a:r>
              <a:rPr lang="en-US" dirty="0" err="1"/>
              <a:t>te</a:t>
            </a:r>
            <a:r>
              <a:rPr lang="en-US" dirty="0"/>
              <a:t> </a:t>
            </a:r>
            <a:r>
              <a:rPr lang="en-US" dirty="0" err="1"/>
              <a:t>voorkomen</a:t>
            </a:r>
            <a:r>
              <a:rPr lang="en-US" dirty="0"/>
              <a:t>.</a:t>
            </a:r>
            <a:br>
              <a:rPr lang="en-US" dirty="0"/>
            </a:br>
            <a:r>
              <a:rPr lang="en-US" b="1" dirty="0" err="1"/>
              <a:t>Pseudonimisering</a:t>
            </a:r>
            <a:r>
              <a:rPr lang="en-US" b="1" dirty="0"/>
              <a:t> van </a:t>
            </a:r>
            <a:r>
              <a:rPr lang="en-US" b="1" dirty="0" err="1"/>
              <a:t>gevoelige</a:t>
            </a:r>
            <a:r>
              <a:rPr lang="en-US" b="1" dirty="0"/>
              <a:t> </a:t>
            </a:r>
            <a:r>
              <a:rPr lang="en-US" b="1" dirty="0" err="1"/>
              <a:t>informatie</a:t>
            </a:r>
            <a:r>
              <a:rPr lang="en-US" dirty="0"/>
              <a:t> via het </a:t>
            </a:r>
            <a:r>
              <a:rPr lang="en-US" dirty="0" err="1"/>
              <a:t>algoritme</a:t>
            </a:r>
            <a:r>
              <a:rPr lang="en-US" dirty="0"/>
              <a:t> "deduce" </a:t>
            </a:r>
            <a:r>
              <a:rPr lang="en-US" dirty="0" err="1"/>
              <a:t>vóór</a:t>
            </a:r>
            <a:r>
              <a:rPr lang="en-US" dirty="0"/>
              <a:t> </a:t>
            </a:r>
            <a:r>
              <a:rPr lang="en-US" dirty="0" err="1"/>
              <a:t>verwerking</a:t>
            </a:r>
            <a:r>
              <a:rPr lang="en-US" dirty="0"/>
              <a:t>.</a:t>
            </a:r>
            <a:br>
              <a:rPr lang="en-US" dirty="0"/>
            </a:br>
            <a:r>
              <a:rPr lang="en-US" b="1" dirty="0" err="1"/>
              <a:t>Bewuste</a:t>
            </a:r>
            <a:r>
              <a:rPr lang="en-US" b="1" dirty="0"/>
              <a:t> </a:t>
            </a:r>
            <a:r>
              <a:rPr lang="en-US" b="1" dirty="0" err="1"/>
              <a:t>keuze</a:t>
            </a:r>
            <a:r>
              <a:rPr lang="en-US" b="1" dirty="0"/>
              <a:t> van </a:t>
            </a:r>
            <a:r>
              <a:rPr lang="en-US" b="1" dirty="0" err="1"/>
              <a:t>infrastructuur</a:t>
            </a:r>
            <a:r>
              <a:rPr lang="en-US" dirty="0"/>
              <a:t> — eigen Microsoft Azure-</a:t>
            </a:r>
            <a:r>
              <a:rPr lang="en-US" dirty="0" err="1"/>
              <a:t>omgeving</a:t>
            </a:r>
            <a:r>
              <a:rPr lang="en-US" dirty="0"/>
              <a:t>, filtering </a:t>
            </a:r>
            <a:r>
              <a:rPr lang="en-US" dirty="0" err="1"/>
              <a:t>uitgezet</a:t>
            </a:r>
            <a:r>
              <a:rPr lang="en-US" dirty="0"/>
              <a:t> </a:t>
            </a:r>
            <a:r>
              <a:rPr lang="en-US" dirty="0" err="1"/>
              <a:t>zodat</a:t>
            </a:r>
            <a:r>
              <a:rPr lang="en-US" dirty="0"/>
              <a:t> Microsoft-</a:t>
            </a:r>
            <a:r>
              <a:rPr lang="en-US" dirty="0" err="1"/>
              <a:t>medewerkers</a:t>
            </a:r>
            <a:r>
              <a:rPr lang="en-US" dirty="0"/>
              <a:t> prompts </a:t>
            </a:r>
            <a:r>
              <a:rPr lang="en-US" dirty="0" err="1"/>
              <a:t>niet</a:t>
            </a:r>
            <a:r>
              <a:rPr lang="en-US" dirty="0"/>
              <a:t> </a:t>
            </a:r>
            <a:r>
              <a:rPr lang="en-US" dirty="0" err="1"/>
              <a:t>kunnen</a:t>
            </a:r>
            <a:r>
              <a:rPr lang="en-US" dirty="0"/>
              <a:t> </a:t>
            </a:r>
            <a:r>
              <a:rPr lang="en-US" dirty="0" err="1"/>
              <a:t>inzien</a:t>
            </a:r>
            <a:r>
              <a:rPr lang="en-US" dirty="0"/>
              <a:t>, </a:t>
            </a:r>
            <a:r>
              <a:rPr lang="en-US" dirty="0" err="1"/>
              <a:t>en</a:t>
            </a:r>
            <a:r>
              <a:rPr lang="en-US" dirty="0"/>
              <a:t> </a:t>
            </a:r>
            <a:r>
              <a:rPr lang="en-US" dirty="0" err="1"/>
              <a:t>geen</a:t>
            </a:r>
            <a:r>
              <a:rPr lang="en-US" dirty="0"/>
              <a:t> </a:t>
            </a:r>
            <a:r>
              <a:rPr lang="en-US" dirty="0" err="1"/>
              <a:t>opslag</a:t>
            </a:r>
            <a:r>
              <a:rPr lang="en-US" dirty="0"/>
              <a:t> van </a:t>
            </a:r>
            <a:r>
              <a:rPr lang="en-US" dirty="0" err="1"/>
              <a:t>informatie</a:t>
            </a:r>
            <a:r>
              <a:rPr lang="en-US" dirty="0"/>
              <a:t>.</a:t>
            </a:r>
          </a:p>
          <a:p>
            <a:r>
              <a:rPr lang="en-US" b="1" dirty="0" err="1"/>
              <a:t>Verplichte</a:t>
            </a:r>
            <a:r>
              <a:rPr lang="en-US" b="1" dirty="0"/>
              <a:t> </a:t>
            </a:r>
            <a:r>
              <a:rPr lang="en-US" b="1" dirty="0" err="1"/>
              <a:t>risicoanalyse</a:t>
            </a:r>
            <a:r>
              <a:rPr lang="en-US" b="1" dirty="0"/>
              <a:t> </a:t>
            </a:r>
            <a:r>
              <a:rPr lang="en-US" b="1" dirty="0" err="1"/>
              <a:t>en</a:t>
            </a:r>
            <a:r>
              <a:rPr lang="en-US" b="1" dirty="0"/>
              <a:t> </a:t>
            </a:r>
            <a:r>
              <a:rPr lang="en-US" b="1" dirty="0" err="1"/>
              <a:t>privacycheck</a:t>
            </a:r>
            <a:r>
              <a:rPr lang="en-US" dirty="0"/>
              <a:t> </a:t>
            </a:r>
            <a:r>
              <a:rPr lang="en-US" dirty="0" err="1"/>
              <a:t>vóór</a:t>
            </a:r>
            <a:r>
              <a:rPr lang="en-US" dirty="0"/>
              <a:t> </a:t>
            </a:r>
            <a:r>
              <a:rPr lang="en-US" dirty="0" err="1"/>
              <a:t>ingebruikname</a:t>
            </a:r>
            <a:r>
              <a:rPr lang="en-US" dirty="0"/>
              <a:t>.</a:t>
            </a:r>
          </a:p>
          <a:p>
            <a:r>
              <a:rPr lang="en-US" b="1" dirty="0" err="1"/>
              <a:t>Bewust</a:t>
            </a:r>
            <a:r>
              <a:rPr lang="en-US" b="1" dirty="0"/>
              <a:t> scope </a:t>
            </a:r>
            <a:r>
              <a:rPr lang="en-US" b="1" dirty="0" err="1"/>
              <a:t>beperken</a:t>
            </a:r>
            <a:r>
              <a:rPr lang="en-US" dirty="0"/>
              <a:t> — model </a:t>
            </a:r>
            <a:r>
              <a:rPr lang="en-US" dirty="0" err="1"/>
              <a:t>wordt</a:t>
            </a:r>
            <a:r>
              <a:rPr lang="en-US" dirty="0"/>
              <a:t> </a:t>
            </a:r>
            <a:r>
              <a:rPr lang="en-US" dirty="0" err="1"/>
              <a:t>alleen</a:t>
            </a:r>
            <a:r>
              <a:rPr lang="en-US" dirty="0"/>
              <a:t> </a:t>
            </a:r>
            <a:r>
              <a:rPr lang="en-US" dirty="0" err="1"/>
              <a:t>gebruikt</a:t>
            </a:r>
            <a:r>
              <a:rPr lang="en-US" dirty="0"/>
              <a:t> </a:t>
            </a:r>
            <a:r>
              <a:rPr lang="en-US" dirty="0" err="1"/>
              <a:t>voor</a:t>
            </a:r>
            <a:r>
              <a:rPr lang="en-US" dirty="0"/>
              <a:t> </a:t>
            </a:r>
            <a:r>
              <a:rPr lang="en-US" dirty="0" err="1"/>
              <a:t>samenvatten</a:t>
            </a:r>
            <a:r>
              <a:rPr lang="en-US" dirty="0"/>
              <a:t>, </a:t>
            </a:r>
            <a:r>
              <a:rPr lang="en-US" dirty="0" err="1"/>
              <a:t>expliciet</a:t>
            </a:r>
            <a:r>
              <a:rPr lang="en-US" dirty="0"/>
              <a:t> </a:t>
            </a:r>
            <a:r>
              <a:rPr lang="en-US" dirty="0" err="1"/>
              <a:t>niet</a:t>
            </a:r>
            <a:r>
              <a:rPr lang="en-US" dirty="0"/>
              <a:t> </a:t>
            </a:r>
            <a:r>
              <a:rPr lang="en-US" dirty="0" err="1"/>
              <a:t>voor</a:t>
            </a:r>
            <a:r>
              <a:rPr lang="en-US" dirty="0"/>
              <a:t> </a:t>
            </a:r>
            <a:r>
              <a:rPr lang="en-US" dirty="0" err="1"/>
              <a:t>redeneerfuncties</a:t>
            </a:r>
            <a:r>
              <a:rPr lang="en-US" dirty="0"/>
              <a:t> van LLMs.</a:t>
            </a:r>
            <a:r>
              <a:rPr lang="en-US" b="1" dirty="0"/>
              <a:t> </a:t>
            </a:r>
          </a:p>
          <a:p>
            <a:r>
              <a:rPr lang="en-US" b="1" dirty="0"/>
              <a:t>Open source </a:t>
            </a:r>
            <a:r>
              <a:rPr lang="en-US" b="1" dirty="0" err="1"/>
              <a:t>publicatie</a:t>
            </a:r>
            <a:r>
              <a:rPr lang="en-US" b="1" dirty="0"/>
              <a:t> van de code</a:t>
            </a:r>
            <a:r>
              <a:rPr lang="en-US" dirty="0"/>
              <a:t> (GitHub: </a:t>
            </a:r>
            <a:r>
              <a:rPr lang="en-US" dirty="0" err="1"/>
              <a:t>umcu</a:t>
            </a:r>
            <a:r>
              <a:rPr lang="en-US" dirty="0"/>
              <a:t> digital health discharge documentation generator) </a:t>
            </a:r>
            <a:r>
              <a:rPr lang="en-US" dirty="0" err="1"/>
              <a:t>als</a:t>
            </a:r>
            <a:r>
              <a:rPr lang="en-US" dirty="0"/>
              <a:t> </a:t>
            </a:r>
            <a:r>
              <a:rPr lang="en-US" dirty="0" err="1"/>
              <a:t>vorm</a:t>
            </a:r>
            <a:r>
              <a:rPr lang="en-US" dirty="0"/>
              <a:t> van </a:t>
            </a:r>
            <a:r>
              <a:rPr lang="en-US" dirty="0" err="1"/>
              <a:t>transparantie</a:t>
            </a:r>
            <a:r>
              <a:rPr lang="en-US" dirty="0"/>
              <a:t> </a:t>
            </a:r>
            <a:r>
              <a:rPr lang="en-US" dirty="0" err="1"/>
              <a:t>en</a:t>
            </a:r>
            <a:r>
              <a:rPr lang="en-US" dirty="0"/>
              <a:t> </a:t>
            </a:r>
            <a:r>
              <a:rPr lang="en-US" dirty="0" err="1"/>
              <a:t>toetsbaarheid</a:t>
            </a:r>
            <a:r>
              <a:rPr lang="en-US" dirty="0"/>
              <a:t>. </a:t>
            </a:r>
          </a:p>
          <a:p>
            <a:r>
              <a:rPr lang="en-US" b="1" dirty="0" err="1"/>
              <a:t>Publieke</a:t>
            </a:r>
            <a:r>
              <a:rPr lang="en-US" b="1" dirty="0"/>
              <a:t> website met </a:t>
            </a:r>
            <a:r>
              <a:rPr lang="en-US" b="1" dirty="0" err="1"/>
              <a:t>overzicht</a:t>
            </a:r>
            <a:r>
              <a:rPr lang="en-US" b="1" dirty="0"/>
              <a:t> van alle </a:t>
            </a:r>
            <a:r>
              <a:rPr lang="en-US" b="1" dirty="0" err="1"/>
              <a:t>gebruikte</a:t>
            </a:r>
            <a:r>
              <a:rPr lang="en-US" b="1" dirty="0"/>
              <a:t> AI-tools</a:t>
            </a:r>
            <a:r>
              <a:rPr lang="en-US" dirty="0"/>
              <a:t> </a:t>
            </a:r>
            <a:r>
              <a:rPr lang="en-US" dirty="0" err="1"/>
              <a:t>binnen</a:t>
            </a:r>
            <a:r>
              <a:rPr lang="en-US" dirty="0"/>
              <a:t> het UMC. </a:t>
            </a:r>
          </a:p>
          <a:p>
            <a:r>
              <a:rPr lang="en-US" b="1" dirty="0" err="1"/>
              <a:t>Erkenning</a:t>
            </a:r>
            <a:r>
              <a:rPr lang="en-US" b="1" dirty="0"/>
              <a:t> van </a:t>
            </a:r>
            <a:r>
              <a:rPr lang="en-US" b="1" dirty="0" err="1"/>
              <a:t>een</a:t>
            </a:r>
            <a:r>
              <a:rPr lang="en-US" b="1" dirty="0"/>
              <a:t> </a:t>
            </a:r>
            <a:r>
              <a:rPr lang="en-US" b="1" dirty="0" err="1"/>
              <a:t>openstaand</a:t>
            </a:r>
            <a:r>
              <a:rPr lang="en-US" b="1" dirty="0"/>
              <a:t> </a:t>
            </a:r>
            <a:r>
              <a:rPr lang="en-US" b="1" dirty="0" err="1"/>
              <a:t>ethisch</a:t>
            </a:r>
            <a:r>
              <a:rPr lang="en-US" b="1" dirty="0"/>
              <a:t> dilemma</a:t>
            </a:r>
            <a:r>
              <a:rPr lang="en-US" dirty="0"/>
              <a:t> — </a:t>
            </a:r>
            <a:r>
              <a:rPr lang="en-US" dirty="0" err="1"/>
              <a:t>patiënten</a:t>
            </a:r>
            <a:r>
              <a:rPr lang="en-US" dirty="0"/>
              <a:t> </a:t>
            </a:r>
            <a:r>
              <a:rPr lang="en-US" dirty="0" err="1"/>
              <a:t>worden</a:t>
            </a:r>
            <a:r>
              <a:rPr lang="en-US" dirty="0"/>
              <a:t> </a:t>
            </a:r>
            <a:r>
              <a:rPr lang="en-US" dirty="0" err="1"/>
              <a:t>niet</a:t>
            </a:r>
            <a:r>
              <a:rPr lang="en-US" dirty="0"/>
              <a:t> </a:t>
            </a:r>
            <a:r>
              <a:rPr lang="en-US" dirty="0" err="1"/>
              <a:t>individueel</a:t>
            </a:r>
            <a:r>
              <a:rPr lang="en-US" dirty="0"/>
              <a:t> </a:t>
            </a:r>
            <a:r>
              <a:rPr lang="en-US" dirty="0" err="1"/>
              <a:t>geïnformeerd</a:t>
            </a:r>
            <a:r>
              <a:rPr lang="en-US" dirty="0"/>
              <a:t> over AI-</a:t>
            </a:r>
            <a:r>
              <a:rPr lang="en-US" dirty="0" err="1"/>
              <a:t>gebruik</a:t>
            </a:r>
            <a:r>
              <a:rPr lang="en-US" dirty="0"/>
              <a:t>, wat door het team </a:t>
            </a:r>
            <a:r>
              <a:rPr lang="en-US" dirty="0" err="1"/>
              <a:t>zelf</a:t>
            </a:r>
            <a:r>
              <a:rPr lang="en-US" dirty="0"/>
              <a:t> </a:t>
            </a:r>
            <a:r>
              <a:rPr lang="en-US" dirty="0" err="1"/>
              <a:t>als</a:t>
            </a:r>
            <a:r>
              <a:rPr lang="en-US" dirty="0"/>
              <a:t> </a:t>
            </a:r>
            <a:r>
              <a:rPr lang="en-US" dirty="0" err="1"/>
              <a:t>ethisch</a:t>
            </a:r>
            <a:r>
              <a:rPr lang="en-US" dirty="0"/>
              <a:t> </a:t>
            </a:r>
            <a:r>
              <a:rPr lang="en-US" dirty="0" err="1"/>
              <a:t>vraagstuk</a:t>
            </a:r>
            <a:r>
              <a:rPr lang="en-US" dirty="0"/>
              <a:t> </a:t>
            </a:r>
            <a:r>
              <a:rPr lang="en-US" dirty="0" err="1"/>
              <a:t>wordt</a:t>
            </a:r>
            <a:r>
              <a:rPr lang="en-US" dirty="0"/>
              <a:t> </a:t>
            </a:r>
            <a:r>
              <a:rPr lang="en-US" dirty="0" err="1"/>
              <a:t>benoemd</a:t>
            </a:r>
            <a:r>
              <a:rPr lang="en-US" dirty="0"/>
              <a:t> ("is this ethical?").</a:t>
            </a:r>
          </a:p>
          <a:p>
            <a:endParaRPr lang="en-US" dirty="0"/>
          </a:p>
        </p:txBody>
      </p:sp>
    </p:spTree>
    <p:extLst>
      <p:ext uri="{BB962C8B-B14F-4D97-AF65-F5344CB8AC3E}">
        <p14:creationId xmlns:p14="http://schemas.microsoft.com/office/powerpoint/2010/main" val="266413112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28600" y="1524000"/>
            <a:ext cx="7315200" cy="4114800"/>
          </a:xfrm>
          <a:prstGeom prst="rect">
            <a:avLst/>
          </a:prstGeom>
          <a:noFill/>
          <a:ln w="12700">
            <a:solidFill>
              <a:prstClr val="black"/>
            </a:solidFill>
          </a:ln>
        </p:spPr>
      </p:sp>
      <p:sp>
        <p:nvSpPr>
          <p:cNvPr id="3" name="Notes Placeholder 2"/>
          <p:cNvSpPr>
            <a:spLocks noGrp="1"/>
          </p:cNvSpPr>
          <p:nvPr>
            <p:ph type="body" idx="1"/>
          </p:nvPr>
        </p:nvSpPr>
        <p:spPr>
          <a:xfrm>
            <a:off x="685800" y="5867400"/>
            <a:ext cx="5486400" cy="4800600"/>
          </a:xfrm>
          <a:prstGeom prst="rect">
            <a:avLst/>
          </a:prstGeom>
        </p:spPr>
        <p:txBody>
          <a:bodyPr/>
          <a:lstStyle/>
          <a:p>
            <a:endParaRPr lang="en-US" dirty="0"/>
          </a:p>
        </p:txBody>
      </p:sp>
    </p:spTree>
    <p:extLst>
      <p:ext uri="{BB962C8B-B14F-4D97-AF65-F5344CB8AC3E}">
        <p14:creationId xmlns:p14="http://schemas.microsoft.com/office/powerpoint/2010/main" val="320410732"/>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28600" y="1524000"/>
            <a:ext cx="7315200" cy="4114800"/>
          </a:xfrm>
          <a:prstGeom prst="rect">
            <a:avLst/>
          </a:prstGeom>
          <a:noFill/>
          <a:ln w="12700">
            <a:solidFill>
              <a:prstClr val="black"/>
            </a:solidFill>
          </a:ln>
        </p:spPr>
      </p:sp>
      <p:sp>
        <p:nvSpPr>
          <p:cNvPr id="3" name="Notes Placeholder 2"/>
          <p:cNvSpPr>
            <a:spLocks noGrp="1"/>
          </p:cNvSpPr>
          <p:nvPr>
            <p:ph type="body" idx="1"/>
          </p:nvPr>
        </p:nvSpPr>
        <p:spPr>
          <a:xfrm>
            <a:off x="685800" y="5867400"/>
            <a:ext cx="5486400" cy="4800600"/>
          </a:xfrm>
          <a:prstGeom prst="rect">
            <a:avLst/>
          </a:prstGeom>
        </p:spPr>
        <p:txBody>
          <a:bodyPr/>
          <a:lstStyle/>
          <a:p>
            <a:endParaRPr lang="en-US" dirty="0"/>
          </a:p>
        </p:txBody>
      </p:sp>
    </p:spTree>
    <p:extLst>
      <p:ext uri="{BB962C8B-B14F-4D97-AF65-F5344CB8AC3E}">
        <p14:creationId xmlns:p14="http://schemas.microsoft.com/office/powerpoint/2010/main" val="586360874"/>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28600" y="1524000"/>
            <a:ext cx="7315200" cy="4114800"/>
          </a:xfrm>
          <a:prstGeom prst="rect">
            <a:avLst/>
          </a:prstGeom>
          <a:noFill/>
          <a:ln w="12700">
            <a:solidFill>
              <a:prstClr val="black"/>
            </a:solidFill>
          </a:ln>
        </p:spPr>
      </p:sp>
      <p:sp>
        <p:nvSpPr>
          <p:cNvPr id="3" name="Notes Placeholder 2"/>
          <p:cNvSpPr>
            <a:spLocks noGrp="1"/>
          </p:cNvSpPr>
          <p:nvPr>
            <p:ph type="body" idx="1"/>
          </p:nvPr>
        </p:nvSpPr>
        <p:spPr>
          <a:xfrm>
            <a:off x="685800" y="5867400"/>
            <a:ext cx="5486400" cy="4800600"/>
          </a:xfrm>
          <a:prstGeom prst="rect">
            <a:avLst/>
          </a:prstGeom>
        </p:spPr>
        <p:txBody>
          <a:bodyPr/>
          <a:lstStyle/>
          <a:p>
            <a:endParaRPr lang="en-US" dirty="0"/>
          </a:p>
        </p:txBody>
      </p:sp>
    </p:spTree>
    <p:extLst>
      <p:ext uri="{BB962C8B-B14F-4D97-AF65-F5344CB8AC3E}">
        <p14:creationId xmlns:p14="http://schemas.microsoft.com/office/powerpoint/2010/main" val="3247730679"/>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28600" y="1524000"/>
            <a:ext cx="7315200" cy="4114800"/>
          </a:xfrm>
          <a:prstGeom prst="rect">
            <a:avLst/>
          </a:prstGeom>
          <a:noFill/>
          <a:ln w="12700">
            <a:solidFill>
              <a:prstClr val="black"/>
            </a:solidFill>
          </a:ln>
        </p:spPr>
      </p:sp>
      <p:sp>
        <p:nvSpPr>
          <p:cNvPr id="3" name="Notes Placeholder 2"/>
          <p:cNvSpPr>
            <a:spLocks noGrp="1"/>
          </p:cNvSpPr>
          <p:nvPr>
            <p:ph type="body" idx="1"/>
          </p:nvPr>
        </p:nvSpPr>
        <p:spPr>
          <a:xfrm>
            <a:off x="685800" y="5867400"/>
            <a:ext cx="5486400" cy="4800600"/>
          </a:xfrm>
          <a:prstGeom prst="rect">
            <a:avLst/>
          </a:prstGeom>
        </p:spPr>
        <p:txBody>
          <a:bodyPr/>
          <a:lstStyle/>
          <a:p>
            <a:endParaRPr lang="en-US" dirty="0"/>
          </a:p>
        </p:txBody>
      </p:sp>
    </p:spTree>
    <p:extLst>
      <p:ext uri="{BB962C8B-B14F-4D97-AF65-F5344CB8AC3E}">
        <p14:creationId xmlns:p14="http://schemas.microsoft.com/office/powerpoint/2010/main" val="2607625322"/>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28600" y="1524000"/>
            <a:ext cx="7315200" cy="4114800"/>
          </a:xfrm>
          <a:prstGeom prst="rect">
            <a:avLst/>
          </a:prstGeom>
          <a:noFill/>
          <a:ln w="12700">
            <a:solidFill>
              <a:prstClr val="black"/>
            </a:solidFill>
          </a:ln>
        </p:spPr>
      </p:sp>
      <p:sp>
        <p:nvSpPr>
          <p:cNvPr id="3" name="Notes Placeholder 2"/>
          <p:cNvSpPr>
            <a:spLocks noGrp="1"/>
          </p:cNvSpPr>
          <p:nvPr>
            <p:ph type="body" idx="1"/>
          </p:nvPr>
        </p:nvSpPr>
        <p:spPr>
          <a:xfrm>
            <a:off x="685800" y="5867400"/>
            <a:ext cx="5486400" cy="4800600"/>
          </a:xfrm>
          <a:prstGeom prst="rect">
            <a:avLst/>
          </a:prstGeom>
        </p:spPr>
        <p:txBody>
          <a:bodyPr/>
          <a:lstStyle/>
          <a:p>
            <a:r>
              <a:rPr lang="en-US" dirty="0"/>
              <a:t>TODO: wat </a:t>
            </a:r>
            <a:r>
              <a:rPr lang="en-US" dirty="0" err="1"/>
              <a:t>betekent</a:t>
            </a:r>
            <a:r>
              <a:rPr lang="en-US" dirty="0"/>
              <a:t> </a:t>
            </a:r>
            <a:r>
              <a:rPr lang="en-US" dirty="0" err="1"/>
              <a:t>dat</a:t>
            </a:r>
            <a:r>
              <a:rPr lang="en-US" dirty="0"/>
              <a:t> </a:t>
            </a:r>
            <a:r>
              <a:rPr lang="en-US" dirty="0" err="1"/>
              <a:t>voor</a:t>
            </a:r>
            <a:r>
              <a:rPr lang="en-US" dirty="0"/>
              <a:t> AI?</a:t>
            </a:r>
          </a:p>
        </p:txBody>
      </p:sp>
    </p:spTree>
    <p:extLst>
      <p:ext uri="{BB962C8B-B14F-4D97-AF65-F5344CB8AC3E}">
        <p14:creationId xmlns:p14="http://schemas.microsoft.com/office/powerpoint/2010/main" val="43735453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28600" y="1524000"/>
            <a:ext cx="7315200" cy="4114800"/>
          </a:xfrm>
          <a:prstGeom prst="rect">
            <a:avLst/>
          </a:prstGeom>
          <a:noFill/>
          <a:ln w="12700">
            <a:solidFill>
              <a:prstClr val="black"/>
            </a:solidFill>
          </a:ln>
        </p:spPr>
      </p:sp>
      <p:sp>
        <p:nvSpPr>
          <p:cNvPr id="3" name="Notes Placeholder 2"/>
          <p:cNvSpPr>
            <a:spLocks noGrp="1"/>
          </p:cNvSpPr>
          <p:nvPr>
            <p:ph type="body" idx="1"/>
          </p:nvPr>
        </p:nvSpPr>
        <p:spPr>
          <a:xfrm>
            <a:off x="685800" y="5867400"/>
            <a:ext cx="5486400" cy="4800600"/>
          </a:xfrm>
          <a:prstGeom prst="rect">
            <a:avLst/>
          </a:prstGeom>
        </p:spPr>
        <p:txBody>
          <a:bodyPr/>
          <a:lstStyle/>
          <a:p>
            <a:pPr marL="0" indent="0">
              <a:buNone/>
            </a:pPr>
            <a:r>
              <a:rPr lang="en-US" sz="1300" b="1" dirty="0" err="1">
                <a:solidFill>
                  <a:srgbClr val="FFFFFF"/>
                </a:solidFill>
                <a:latin typeface="Calibri" pitchFamily="34" charset="0"/>
                <a:ea typeface="Calibri" pitchFamily="34" charset="-122"/>
                <a:cs typeface="Calibri" pitchFamily="34" charset="-120"/>
              </a:rPr>
              <a:t>Bekend</a:t>
            </a:r>
            <a:r>
              <a:rPr lang="en-US" sz="1300" b="1" dirty="0">
                <a:solidFill>
                  <a:srgbClr val="FFFFFF"/>
                </a:solidFill>
                <a:latin typeface="Calibri" pitchFamily="34" charset="0"/>
                <a:ea typeface="Calibri" pitchFamily="34" charset="-122"/>
                <a:cs typeface="Calibri" pitchFamily="34" charset="-120"/>
              </a:rPr>
              <a:t> </a:t>
            </a:r>
            <a:r>
              <a:rPr lang="en-US" sz="1300" b="1" dirty="0" err="1">
                <a:solidFill>
                  <a:srgbClr val="FFFFFF"/>
                </a:solidFill>
                <a:latin typeface="Calibri" pitchFamily="34" charset="0"/>
                <a:ea typeface="Calibri" pitchFamily="34" charset="-122"/>
                <a:cs typeface="Calibri" pitchFamily="34" charset="-120"/>
              </a:rPr>
              <a:t>voorbeeld</a:t>
            </a:r>
            <a:r>
              <a:rPr lang="en-US" sz="1300" b="1" dirty="0">
                <a:solidFill>
                  <a:srgbClr val="FFFFFF"/>
                </a:solidFill>
                <a:latin typeface="Calibri" pitchFamily="34" charset="0"/>
                <a:ea typeface="Calibri" pitchFamily="34" charset="-122"/>
                <a:cs typeface="Calibri" pitchFamily="34" charset="-120"/>
              </a:rPr>
              <a:t>: Amazon</a:t>
            </a:r>
            <a:endParaRPr lang="en-US" sz="1300" dirty="0">
              <a:solidFill>
                <a:srgbClr val="FFFFFF"/>
              </a:solidFill>
            </a:endParaRPr>
          </a:p>
          <a:p>
            <a:pPr marL="0" indent="0">
              <a:buNone/>
            </a:pPr>
            <a:r>
              <a:rPr lang="en-US" sz="1200" i="1" dirty="0">
                <a:solidFill>
                  <a:srgbClr val="FFFFFF"/>
                </a:solidFill>
                <a:latin typeface="Calibri" pitchFamily="34" charset="0"/>
                <a:ea typeface="Calibri" pitchFamily="34" charset="-122"/>
                <a:cs typeface="Calibri" pitchFamily="34" charset="-120"/>
              </a:rPr>
              <a:t>Amazon </a:t>
            </a:r>
            <a:r>
              <a:rPr lang="en-US" sz="1200" i="1" dirty="0" err="1">
                <a:solidFill>
                  <a:srgbClr val="FFFFFF"/>
                </a:solidFill>
                <a:latin typeface="Calibri" pitchFamily="34" charset="0"/>
                <a:ea typeface="Calibri" pitchFamily="34" charset="-122"/>
                <a:cs typeface="Calibri" pitchFamily="34" charset="-120"/>
              </a:rPr>
              <a:t>bouwde</a:t>
            </a:r>
            <a:r>
              <a:rPr lang="en-US" sz="1200" i="1" dirty="0">
                <a:solidFill>
                  <a:srgbClr val="FFFFFF"/>
                </a:solidFill>
                <a:latin typeface="Calibri" pitchFamily="34" charset="0"/>
                <a:ea typeface="Calibri" pitchFamily="34" charset="-122"/>
                <a:cs typeface="Calibri" pitchFamily="34" charset="-120"/>
              </a:rPr>
              <a:t> </a:t>
            </a:r>
            <a:r>
              <a:rPr lang="en-US" sz="1200" i="1" dirty="0" err="1">
                <a:solidFill>
                  <a:srgbClr val="FFFFFF"/>
                </a:solidFill>
                <a:latin typeface="Calibri" pitchFamily="34" charset="0"/>
                <a:ea typeface="Calibri" pitchFamily="34" charset="-122"/>
                <a:cs typeface="Calibri" pitchFamily="34" charset="-120"/>
              </a:rPr>
              <a:t>een</a:t>
            </a:r>
            <a:r>
              <a:rPr lang="en-US" sz="1200" i="1" dirty="0">
                <a:solidFill>
                  <a:srgbClr val="FFFFFF"/>
                </a:solidFill>
                <a:latin typeface="Calibri" pitchFamily="34" charset="0"/>
                <a:ea typeface="Calibri" pitchFamily="34" charset="-122"/>
                <a:cs typeface="Calibri" pitchFamily="34" charset="-120"/>
              </a:rPr>
              <a:t> AI om CV's </a:t>
            </a:r>
            <a:r>
              <a:rPr lang="en-US" sz="1200" i="1" dirty="0" err="1">
                <a:solidFill>
                  <a:srgbClr val="FFFFFF"/>
                </a:solidFill>
                <a:latin typeface="Calibri" pitchFamily="34" charset="0"/>
                <a:ea typeface="Calibri" pitchFamily="34" charset="-122"/>
                <a:cs typeface="Calibri" pitchFamily="34" charset="-120"/>
              </a:rPr>
              <a:t>automatisch</a:t>
            </a:r>
            <a:r>
              <a:rPr lang="en-US" sz="1200" i="1" dirty="0">
                <a:solidFill>
                  <a:srgbClr val="FFFFFF"/>
                </a:solidFill>
                <a:latin typeface="Calibri" pitchFamily="34" charset="0"/>
                <a:ea typeface="Calibri" pitchFamily="34" charset="-122"/>
                <a:cs typeface="Calibri" pitchFamily="34" charset="-120"/>
              </a:rPr>
              <a:t> </a:t>
            </a:r>
            <a:r>
              <a:rPr lang="en-US" sz="1200" i="1" dirty="0" err="1">
                <a:solidFill>
                  <a:srgbClr val="FFFFFF"/>
                </a:solidFill>
                <a:latin typeface="Calibri" pitchFamily="34" charset="0"/>
                <a:ea typeface="Calibri" pitchFamily="34" charset="-122"/>
                <a:cs typeface="Calibri" pitchFamily="34" charset="-120"/>
              </a:rPr>
              <a:t>te</a:t>
            </a:r>
            <a:r>
              <a:rPr lang="en-US" sz="1200" i="1" dirty="0">
                <a:solidFill>
                  <a:srgbClr val="FFFFFF"/>
                </a:solidFill>
                <a:latin typeface="Calibri" pitchFamily="34" charset="0"/>
                <a:ea typeface="Calibri" pitchFamily="34" charset="-122"/>
                <a:cs typeface="Calibri" pitchFamily="34" charset="-120"/>
              </a:rPr>
              <a:t> </a:t>
            </a:r>
            <a:r>
              <a:rPr lang="en-US" sz="1200" i="1" dirty="0" err="1">
                <a:solidFill>
                  <a:srgbClr val="FFFFFF"/>
                </a:solidFill>
                <a:latin typeface="Calibri" pitchFamily="34" charset="0"/>
                <a:ea typeface="Calibri" pitchFamily="34" charset="-122"/>
                <a:cs typeface="Calibri" pitchFamily="34" charset="-120"/>
              </a:rPr>
              <a:t>beoordelen</a:t>
            </a:r>
            <a:r>
              <a:rPr lang="en-US" sz="1200" i="1" dirty="0">
                <a:solidFill>
                  <a:srgbClr val="FFFFFF"/>
                </a:solidFill>
                <a:latin typeface="Calibri" pitchFamily="34" charset="0"/>
                <a:ea typeface="Calibri" pitchFamily="34" charset="-122"/>
                <a:cs typeface="Calibri" pitchFamily="34" charset="-120"/>
              </a:rPr>
              <a:t>. </a:t>
            </a:r>
            <a:r>
              <a:rPr lang="en-US" sz="1200" i="1" dirty="0" err="1">
                <a:solidFill>
                  <a:srgbClr val="FFFFFF"/>
                </a:solidFill>
                <a:latin typeface="Calibri" pitchFamily="34" charset="0"/>
                <a:ea typeface="Calibri" pitchFamily="34" charset="-122"/>
                <a:cs typeface="Calibri" pitchFamily="34" charset="-120"/>
              </a:rPr>
              <a:t>Omdat</a:t>
            </a:r>
            <a:r>
              <a:rPr lang="en-US" sz="1200" i="1" dirty="0">
                <a:solidFill>
                  <a:srgbClr val="FFFFFF"/>
                </a:solidFill>
                <a:latin typeface="Calibri" pitchFamily="34" charset="0"/>
                <a:ea typeface="Calibri" pitchFamily="34" charset="-122"/>
                <a:cs typeface="Calibri" pitchFamily="34" charset="-120"/>
              </a:rPr>
              <a:t> de </a:t>
            </a:r>
            <a:r>
              <a:rPr lang="en-US" sz="1200" i="1" dirty="0" err="1">
                <a:solidFill>
                  <a:srgbClr val="FFFFFF"/>
                </a:solidFill>
                <a:latin typeface="Calibri" pitchFamily="34" charset="0"/>
                <a:ea typeface="Calibri" pitchFamily="34" charset="-122"/>
                <a:cs typeface="Calibri" pitchFamily="34" charset="-120"/>
              </a:rPr>
              <a:t>trainingsdata</a:t>
            </a:r>
            <a:r>
              <a:rPr lang="en-US" sz="1200" i="1" dirty="0">
                <a:solidFill>
                  <a:srgbClr val="FFFFFF"/>
                </a:solidFill>
                <a:latin typeface="Calibri" pitchFamily="34" charset="0"/>
                <a:ea typeface="Calibri" pitchFamily="34" charset="-122"/>
                <a:cs typeface="Calibri" pitchFamily="34" charset="-120"/>
              </a:rPr>
              <a:t> </a:t>
            </a:r>
            <a:r>
              <a:rPr lang="en-US" sz="1200" i="1" dirty="0" err="1">
                <a:solidFill>
                  <a:srgbClr val="FFFFFF"/>
                </a:solidFill>
                <a:latin typeface="Calibri" pitchFamily="34" charset="0"/>
                <a:ea typeface="Calibri" pitchFamily="34" charset="-122"/>
                <a:cs typeface="Calibri" pitchFamily="34" charset="-120"/>
              </a:rPr>
              <a:t>bestond</a:t>
            </a:r>
            <a:r>
              <a:rPr lang="en-US" sz="1200" i="1" dirty="0">
                <a:solidFill>
                  <a:srgbClr val="FFFFFF"/>
                </a:solidFill>
                <a:latin typeface="Calibri" pitchFamily="34" charset="0"/>
                <a:ea typeface="Calibri" pitchFamily="34" charset="-122"/>
                <a:cs typeface="Calibri" pitchFamily="34" charset="-120"/>
              </a:rPr>
              <a:t> </a:t>
            </a:r>
            <a:r>
              <a:rPr lang="en-US" sz="1200" i="1" dirty="0" err="1">
                <a:solidFill>
                  <a:srgbClr val="FFFFFF"/>
                </a:solidFill>
                <a:latin typeface="Calibri" pitchFamily="34" charset="0"/>
                <a:ea typeface="Calibri" pitchFamily="34" charset="-122"/>
                <a:cs typeface="Calibri" pitchFamily="34" charset="-120"/>
              </a:rPr>
              <a:t>uit</a:t>
            </a:r>
            <a:r>
              <a:rPr lang="en-US" sz="1200" i="1" dirty="0">
                <a:solidFill>
                  <a:srgbClr val="FFFFFF"/>
                </a:solidFill>
                <a:latin typeface="Calibri" pitchFamily="34" charset="0"/>
                <a:ea typeface="Calibri" pitchFamily="34" charset="-122"/>
                <a:cs typeface="Calibri" pitchFamily="34" charset="-120"/>
              </a:rPr>
              <a:t> </a:t>
            </a:r>
            <a:r>
              <a:rPr lang="en-US" sz="1200" i="1" dirty="0" err="1">
                <a:solidFill>
                  <a:srgbClr val="FFFFFF"/>
                </a:solidFill>
                <a:latin typeface="Calibri" pitchFamily="34" charset="0"/>
                <a:ea typeface="Calibri" pitchFamily="34" charset="-122"/>
                <a:cs typeface="Calibri" pitchFamily="34" charset="-120"/>
              </a:rPr>
              <a:t>tien</a:t>
            </a:r>
            <a:r>
              <a:rPr lang="en-US" sz="1200" i="1" dirty="0">
                <a:solidFill>
                  <a:srgbClr val="FFFFFF"/>
                </a:solidFill>
                <a:latin typeface="Calibri" pitchFamily="34" charset="0"/>
                <a:ea typeface="Calibri" pitchFamily="34" charset="-122"/>
                <a:cs typeface="Calibri" pitchFamily="34" charset="-120"/>
              </a:rPr>
              <a:t> </a:t>
            </a:r>
            <a:r>
              <a:rPr lang="en-US" sz="1200" i="1" dirty="0" err="1">
                <a:solidFill>
                  <a:srgbClr val="FFFFFF"/>
                </a:solidFill>
                <a:latin typeface="Calibri" pitchFamily="34" charset="0"/>
                <a:ea typeface="Calibri" pitchFamily="34" charset="-122"/>
                <a:cs typeface="Calibri" pitchFamily="34" charset="-120"/>
              </a:rPr>
              <a:t>jaar</a:t>
            </a:r>
            <a:r>
              <a:rPr lang="en-US" sz="1200" i="1" dirty="0">
                <a:solidFill>
                  <a:srgbClr val="FFFFFF"/>
                </a:solidFill>
                <a:latin typeface="Calibri" pitchFamily="34" charset="0"/>
                <a:ea typeface="Calibri" pitchFamily="34" charset="-122"/>
                <a:cs typeface="Calibri" pitchFamily="34" charset="-120"/>
              </a:rPr>
              <a:t> </a:t>
            </a:r>
            <a:r>
              <a:rPr lang="en-US" sz="1200" i="1" dirty="0" err="1">
                <a:solidFill>
                  <a:srgbClr val="FFFFFF"/>
                </a:solidFill>
                <a:latin typeface="Calibri" pitchFamily="34" charset="0"/>
                <a:ea typeface="Calibri" pitchFamily="34" charset="-122"/>
                <a:cs typeface="Calibri" pitchFamily="34" charset="-120"/>
              </a:rPr>
              <a:t>aan</a:t>
            </a:r>
            <a:r>
              <a:rPr lang="en-US" sz="1200" i="1" dirty="0">
                <a:solidFill>
                  <a:srgbClr val="FFFFFF"/>
                </a:solidFill>
                <a:latin typeface="Calibri" pitchFamily="34" charset="0"/>
                <a:ea typeface="Calibri" pitchFamily="34" charset="-122"/>
                <a:cs typeface="Calibri" pitchFamily="34" charset="-120"/>
              </a:rPr>
              <a:t> </a:t>
            </a:r>
            <a:r>
              <a:rPr lang="en-US" sz="1200" i="1" dirty="0" err="1">
                <a:solidFill>
                  <a:srgbClr val="FFFFFF"/>
                </a:solidFill>
                <a:latin typeface="Calibri" pitchFamily="34" charset="0"/>
                <a:ea typeface="Calibri" pitchFamily="34" charset="-122"/>
                <a:cs typeface="Calibri" pitchFamily="34" charset="-120"/>
              </a:rPr>
              <a:t>eerdere</a:t>
            </a:r>
            <a:r>
              <a:rPr lang="en-US" sz="1200" i="1" dirty="0">
                <a:solidFill>
                  <a:srgbClr val="FFFFFF"/>
                </a:solidFill>
                <a:latin typeface="Calibri" pitchFamily="34" charset="0"/>
                <a:ea typeface="Calibri" pitchFamily="34" charset="-122"/>
                <a:cs typeface="Calibri" pitchFamily="34" charset="-120"/>
              </a:rPr>
              <a:t> </a:t>
            </a:r>
            <a:r>
              <a:rPr lang="en-US" sz="1200" i="1" dirty="0" err="1">
                <a:solidFill>
                  <a:srgbClr val="FFFFFF"/>
                </a:solidFill>
                <a:latin typeface="Calibri" pitchFamily="34" charset="0"/>
                <a:ea typeface="Calibri" pitchFamily="34" charset="-122"/>
                <a:cs typeface="Calibri" pitchFamily="34" charset="-120"/>
              </a:rPr>
              <a:t>aannames</a:t>
            </a:r>
            <a:r>
              <a:rPr lang="en-US" sz="1200" i="1" dirty="0">
                <a:solidFill>
                  <a:srgbClr val="FFFFFF"/>
                </a:solidFill>
                <a:latin typeface="Calibri" pitchFamily="34" charset="0"/>
                <a:ea typeface="Calibri" pitchFamily="34" charset="-122"/>
                <a:cs typeface="Calibri" pitchFamily="34" charset="-120"/>
              </a:rPr>
              <a:t> — </a:t>
            </a:r>
            <a:r>
              <a:rPr lang="en-US" sz="1200" i="1" dirty="0" err="1">
                <a:solidFill>
                  <a:srgbClr val="FFFFFF"/>
                </a:solidFill>
                <a:latin typeface="Calibri" pitchFamily="34" charset="0"/>
                <a:ea typeface="Calibri" pitchFamily="34" charset="-122"/>
                <a:cs typeface="Calibri" pitchFamily="34" charset="-120"/>
              </a:rPr>
              <a:t>waarbij</a:t>
            </a:r>
            <a:r>
              <a:rPr lang="en-US" sz="1200" i="1" dirty="0">
                <a:solidFill>
                  <a:srgbClr val="FFFFFF"/>
                </a:solidFill>
                <a:latin typeface="Calibri" pitchFamily="34" charset="0"/>
                <a:ea typeface="Calibri" pitchFamily="34" charset="-122"/>
                <a:cs typeface="Calibri" pitchFamily="34" charset="-120"/>
              </a:rPr>
              <a:t> </a:t>
            </a:r>
            <a:r>
              <a:rPr lang="en-US" sz="1200" i="1" dirty="0" err="1">
                <a:solidFill>
                  <a:srgbClr val="FFFFFF"/>
                </a:solidFill>
                <a:latin typeface="Calibri" pitchFamily="34" charset="0"/>
                <a:ea typeface="Calibri" pitchFamily="34" charset="-122"/>
                <a:cs typeface="Calibri" pitchFamily="34" charset="-120"/>
              </a:rPr>
              <a:t>vooral</a:t>
            </a:r>
            <a:r>
              <a:rPr lang="en-US" sz="1200" i="1" dirty="0">
                <a:solidFill>
                  <a:srgbClr val="FFFFFF"/>
                </a:solidFill>
                <a:latin typeface="Calibri" pitchFamily="34" charset="0"/>
                <a:ea typeface="Calibri" pitchFamily="34" charset="-122"/>
                <a:cs typeface="Calibri" pitchFamily="34" charset="-120"/>
              </a:rPr>
              <a:t> </a:t>
            </a:r>
            <a:r>
              <a:rPr lang="en-US" sz="1200" i="1" dirty="0" err="1">
                <a:solidFill>
                  <a:srgbClr val="FFFFFF"/>
                </a:solidFill>
                <a:latin typeface="Calibri" pitchFamily="34" charset="0"/>
                <a:ea typeface="Calibri" pitchFamily="34" charset="-122"/>
                <a:cs typeface="Calibri" pitchFamily="34" charset="-120"/>
              </a:rPr>
              <a:t>mannen</a:t>
            </a:r>
            <a:r>
              <a:rPr lang="en-US" sz="1200" i="1" dirty="0">
                <a:solidFill>
                  <a:srgbClr val="FFFFFF"/>
                </a:solidFill>
                <a:latin typeface="Calibri" pitchFamily="34" charset="0"/>
                <a:ea typeface="Calibri" pitchFamily="34" charset="-122"/>
                <a:cs typeface="Calibri" pitchFamily="34" charset="-120"/>
              </a:rPr>
              <a:t> </a:t>
            </a:r>
            <a:r>
              <a:rPr lang="en-US" sz="1200" i="1" dirty="0" err="1">
                <a:solidFill>
                  <a:srgbClr val="FFFFFF"/>
                </a:solidFill>
                <a:latin typeface="Calibri" pitchFamily="34" charset="0"/>
                <a:ea typeface="Calibri" pitchFamily="34" charset="-122"/>
                <a:cs typeface="Calibri" pitchFamily="34" charset="-120"/>
              </a:rPr>
              <a:t>werden</a:t>
            </a:r>
            <a:r>
              <a:rPr lang="en-US" sz="1200" i="1" dirty="0">
                <a:solidFill>
                  <a:srgbClr val="FFFFFF"/>
                </a:solidFill>
                <a:latin typeface="Calibri" pitchFamily="34" charset="0"/>
                <a:ea typeface="Calibri" pitchFamily="34" charset="-122"/>
                <a:cs typeface="Calibri" pitchFamily="34" charset="-120"/>
              </a:rPr>
              <a:t> </a:t>
            </a:r>
            <a:r>
              <a:rPr lang="en-US" sz="1200" i="1" dirty="0" err="1">
                <a:solidFill>
                  <a:srgbClr val="FFFFFF"/>
                </a:solidFill>
                <a:latin typeface="Calibri" pitchFamily="34" charset="0"/>
                <a:ea typeface="Calibri" pitchFamily="34" charset="-122"/>
                <a:cs typeface="Calibri" pitchFamily="34" charset="-120"/>
              </a:rPr>
              <a:t>aangenomen</a:t>
            </a:r>
            <a:r>
              <a:rPr lang="en-US" sz="1200" i="1" dirty="0">
                <a:solidFill>
                  <a:srgbClr val="FFFFFF"/>
                </a:solidFill>
                <a:latin typeface="Calibri" pitchFamily="34" charset="0"/>
                <a:ea typeface="Calibri" pitchFamily="34" charset="-122"/>
                <a:cs typeface="Calibri" pitchFamily="34" charset="-120"/>
              </a:rPr>
              <a:t> — </a:t>
            </a:r>
            <a:r>
              <a:rPr lang="en-US" sz="1200" i="1" dirty="0" err="1">
                <a:solidFill>
                  <a:srgbClr val="FFFFFF"/>
                </a:solidFill>
                <a:latin typeface="Calibri" pitchFamily="34" charset="0"/>
                <a:ea typeface="Calibri" pitchFamily="34" charset="-122"/>
                <a:cs typeface="Calibri" pitchFamily="34" charset="-120"/>
              </a:rPr>
              <a:t>leerde</a:t>
            </a:r>
            <a:r>
              <a:rPr lang="en-US" sz="1200" i="1" dirty="0">
                <a:solidFill>
                  <a:srgbClr val="FFFFFF"/>
                </a:solidFill>
                <a:latin typeface="Calibri" pitchFamily="34" charset="0"/>
                <a:ea typeface="Calibri" pitchFamily="34" charset="-122"/>
                <a:cs typeface="Calibri" pitchFamily="34" charset="-120"/>
              </a:rPr>
              <a:t> het </a:t>
            </a:r>
            <a:r>
              <a:rPr lang="en-US" sz="1200" i="1" dirty="0" err="1">
                <a:solidFill>
                  <a:srgbClr val="FFFFFF"/>
                </a:solidFill>
                <a:latin typeface="Calibri" pitchFamily="34" charset="0"/>
                <a:ea typeface="Calibri" pitchFamily="34" charset="-122"/>
                <a:cs typeface="Calibri" pitchFamily="34" charset="-120"/>
              </a:rPr>
              <a:t>systeem</a:t>
            </a:r>
            <a:r>
              <a:rPr lang="en-US" sz="1200" i="1" dirty="0">
                <a:solidFill>
                  <a:srgbClr val="FFFFFF"/>
                </a:solidFill>
                <a:latin typeface="Calibri" pitchFamily="34" charset="0"/>
                <a:ea typeface="Calibri" pitchFamily="34" charset="-122"/>
                <a:cs typeface="Calibri" pitchFamily="34" charset="-120"/>
              </a:rPr>
              <a:t> </a:t>
            </a:r>
            <a:r>
              <a:rPr lang="en-US" sz="1200" i="1" dirty="0" err="1">
                <a:solidFill>
                  <a:srgbClr val="FFFFFF"/>
                </a:solidFill>
                <a:latin typeface="Calibri" pitchFamily="34" charset="0"/>
                <a:ea typeface="Calibri" pitchFamily="34" charset="-122"/>
                <a:cs typeface="Calibri" pitchFamily="34" charset="-120"/>
              </a:rPr>
              <a:t>dat</a:t>
            </a:r>
            <a:r>
              <a:rPr lang="en-US" sz="1200" i="1" dirty="0">
                <a:solidFill>
                  <a:srgbClr val="FFFFFF"/>
                </a:solidFill>
                <a:latin typeface="Calibri" pitchFamily="34" charset="0"/>
                <a:ea typeface="Calibri" pitchFamily="34" charset="-122"/>
                <a:cs typeface="Calibri" pitchFamily="34" charset="-120"/>
              </a:rPr>
              <a:t> CV's met het </a:t>
            </a:r>
            <a:r>
              <a:rPr lang="en-US" sz="1200" i="1" dirty="0" err="1">
                <a:solidFill>
                  <a:srgbClr val="FFFFFF"/>
                </a:solidFill>
                <a:latin typeface="Calibri" pitchFamily="34" charset="0"/>
                <a:ea typeface="Calibri" pitchFamily="34" charset="-122"/>
                <a:cs typeface="Calibri" pitchFamily="34" charset="-120"/>
              </a:rPr>
              <a:t>woord</a:t>
            </a:r>
            <a:r>
              <a:rPr lang="en-US" sz="1200" i="1" dirty="0">
                <a:solidFill>
                  <a:srgbClr val="FFFFFF"/>
                </a:solidFill>
                <a:latin typeface="Calibri" pitchFamily="34" charset="0"/>
                <a:ea typeface="Calibri" pitchFamily="34" charset="-122"/>
                <a:cs typeface="Calibri" pitchFamily="34" charset="-120"/>
              </a:rPr>
              <a:t> 'women's' of </a:t>
            </a:r>
            <a:r>
              <a:rPr lang="en-US" sz="1200" i="1" dirty="0" err="1">
                <a:solidFill>
                  <a:srgbClr val="FFFFFF"/>
                </a:solidFill>
                <a:latin typeface="Calibri" pitchFamily="34" charset="0"/>
                <a:ea typeface="Calibri" pitchFamily="34" charset="-122"/>
                <a:cs typeface="Calibri" pitchFamily="34" charset="-120"/>
              </a:rPr>
              <a:t>vrouwennamen</a:t>
            </a:r>
            <a:r>
              <a:rPr lang="en-US" sz="1200" i="1" dirty="0">
                <a:solidFill>
                  <a:srgbClr val="FFFFFF"/>
                </a:solidFill>
                <a:latin typeface="Calibri" pitchFamily="34" charset="0"/>
                <a:ea typeface="Calibri" pitchFamily="34" charset="-122"/>
                <a:cs typeface="Calibri" pitchFamily="34" charset="-120"/>
              </a:rPr>
              <a:t> lager </a:t>
            </a:r>
            <a:r>
              <a:rPr lang="en-US" sz="1200" i="1" dirty="0" err="1">
                <a:solidFill>
                  <a:srgbClr val="FFFFFF"/>
                </a:solidFill>
                <a:latin typeface="Calibri" pitchFamily="34" charset="0"/>
                <a:ea typeface="Calibri" pitchFamily="34" charset="-122"/>
                <a:cs typeface="Calibri" pitchFamily="34" charset="-120"/>
              </a:rPr>
              <a:t>moesten</a:t>
            </a:r>
            <a:r>
              <a:rPr lang="en-US" sz="1200" i="1" dirty="0">
                <a:solidFill>
                  <a:srgbClr val="FFFFFF"/>
                </a:solidFill>
                <a:latin typeface="Calibri" pitchFamily="34" charset="0"/>
                <a:ea typeface="Calibri" pitchFamily="34" charset="-122"/>
                <a:cs typeface="Calibri" pitchFamily="34" charset="-120"/>
              </a:rPr>
              <a:t> </a:t>
            </a:r>
            <a:r>
              <a:rPr lang="en-US" sz="1200" i="1" dirty="0" err="1">
                <a:solidFill>
                  <a:srgbClr val="FFFFFF"/>
                </a:solidFill>
                <a:latin typeface="Calibri" pitchFamily="34" charset="0"/>
                <a:ea typeface="Calibri" pitchFamily="34" charset="-122"/>
                <a:cs typeface="Calibri" pitchFamily="34" charset="-120"/>
              </a:rPr>
              <a:t>worden</a:t>
            </a:r>
            <a:r>
              <a:rPr lang="en-US" sz="1200" i="1" dirty="0">
                <a:solidFill>
                  <a:srgbClr val="FFFFFF"/>
                </a:solidFill>
                <a:latin typeface="Calibri" pitchFamily="34" charset="0"/>
                <a:ea typeface="Calibri" pitchFamily="34" charset="-122"/>
                <a:cs typeface="Calibri" pitchFamily="34" charset="-120"/>
              </a:rPr>
              <a:t> </a:t>
            </a:r>
            <a:r>
              <a:rPr lang="en-US" sz="1200" i="1" dirty="0" err="1">
                <a:solidFill>
                  <a:srgbClr val="FFFFFF"/>
                </a:solidFill>
                <a:latin typeface="Calibri" pitchFamily="34" charset="0"/>
                <a:ea typeface="Calibri" pitchFamily="34" charset="-122"/>
                <a:cs typeface="Calibri" pitchFamily="34" charset="-120"/>
              </a:rPr>
              <a:t>gescoord</a:t>
            </a:r>
            <a:r>
              <a:rPr lang="en-US" sz="1200" i="1" dirty="0">
                <a:solidFill>
                  <a:srgbClr val="FFFFFF"/>
                </a:solidFill>
                <a:latin typeface="Calibri" pitchFamily="34" charset="0"/>
                <a:ea typeface="Calibri" pitchFamily="34" charset="-122"/>
                <a:cs typeface="Calibri" pitchFamily="34" charset="-120"/>
              </a:rPr>
              <a:t>. De tool is </a:t>
            </a:r>
            <a:r>
              <a:rPr lang="en-US" sz="1200" i="1" dirty="0" err="1">
                <a:solidFill>
                  <a:srgbClr val="FFFFFF"/>
                </a:solidFill>
                <a:latin typeface="Calibri" pitchFamily="34" charset="0"/>
                <a:ea typeface="Calibri" pitchFamily="34" charset="-122"/>
                <a:cs typeface="Calibri" pitchFamily="34" charset="-120"/>
              </a:rPr>
              <a:t>uiteindelijk</a:t>
            </a:r>
            <a:r>
              <a:rPr lang="en-US" sz="1200" i="1" dirty="0">
                <a:solidFill>
                  <a:srgbClr val="FFFFFF"/>
                </a:solidFill>
                <a:latin typeface="Calibri" pitchFamily="34" charset="0"/>
                <a:ea typeface="Calibri" pitchFamily="34" charset="-122"/>
                <a:cs typeface="Calibri" pitchFamily="34" charset="-120"/>
              </a:rPr>
              <a:t> </a:t>
            </a:r>
            <a:r>
              <a:rPr lang="en-US" sz="1200" i="1" dirty="0" err="1">
                <a:solidFill>
                  <a:srgbClr val="FFFFFF"/>
                </a:solidFill>
                <a:latin typeface="Calibri" pitchFamily="34" charset="0"/>
                <a:ea typeface="Calibri" pitchFamily="34" charset="-122"/>
                <a:cs typeface="Calibri" pitchFamily="34" charset="-120"/>
              </a:rPr>
              <a:t>geschrapt</a:t>
            </a:r>
            <a:r>
              <a:rPr lang="en-US" sz="1200" i="1" dirty="0">
                <a:solidFill>
                  <a:srgbClr val="FFFFFF"/>
                </a:solidFill>
                <a:latin typeface="Calibri" pitchFamily="34" charset="0"/>
                <a:ea typeface="Calibri" pitchFamily="34" charset="-122"/>
                <a:cs typeface="Calibri" pitchFamily="34" charset="-120"/>
              </a:rPr>
              <a:t>.</a:t>
            </a:r>
            <a:endParaRPr lang="en-US" sz="1300" dirty="0">
              <a:solidFill>
                <a:srgbClr val="FFFFFF"/>
              </a:solidFill>
            </a:endParaRPr>
          </a:p>
          <a:p>
            <a:endParaRPr lang="en-US" dirty="0"/>
          </a:p>
        </p:txBody>
      </p:sp>
    </p:spTree>
    <p:extLst>
      <p:ext uri="{BB962C8B-B14F-4D97-AF65-F5344CB8AC3E}">
        <p14:creationId xmlns:p14="http://schemas.microsoft.com/office/powerpoint/2010/main" val="360555688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5C912E5-CAAF-4E2E-520F-93FEF83DACB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3CEA084-A9A7-35A6-5CC2-2886E49CB6B8}"/>
              </a:ext>
            </a:extLst>
          </p:cNvPr>
          <p:cNvSpPr>
            <a:spLocks noGrp="1" noRot="1" noChangeAspect="1"/>
          </p:cNvSpPr>
          <p:nvPr>
            <p:ph type="sldImg"/>
          </p:nvPr>
        </p:nvSpPr>
        <p:spPr>
          <a:xfrm>
            <a:off x="-228600" y="1524000"/>
            <a:ext cx="7315200" cy="4114800"/>
          </a:xfrm>
          <a:prstGeom prst="rect">
            <a:avLst/>
          </a:prstGeom>
          <a:noFill/>
          <a:ln w="12700">
            <a:solidFill>
              <a:prstClr val="black"/>
            </a:solidFill>
          </a:ln>
        </p:spPr>
      </p:sp>
      <p:sp>
        <p:nvSpPr>
          <p:cNvPr id="3" name="Notes Placeholder 2">
            <a:extLst>
              <a:ext uri="{FF2B5EF4-FFF2-40B4-BE49-F238E27FC236}">
                <a16:creationId xmlns:a16="http://schemas.microsoft.com/office/drawing/2014/main" id="{EAD0246D-D879-7EFE-2C91-BCAA351620B5}"/>
              </a:ext>
            </a:extLst>
          </p:cNvPr>
          <p:cNvSpPr>
            <a:spLocks noGrp="1"/>
          </p:cNvSpPr>
          <p:nvPr>
            <p:ph type="body" idx="1"/>
          </p:nvPr>
        </p:nvSpPr>
        <p:spPr>
          <a:xfrm>
            <a:off x="685800" y="5867400"/>
            <a:ext cx="5486400" cy="4800600"/>
          </a:xfrm>
          <a:prstGeom prst="rect">
            <a:avLst/>
          </a:prstGeom>
        </p:spPr>
        <p:txBody>
          <a:bodyPr/>
          <a:lstStyle/>
          <a:p>
            <a:r>
              <a:rPr lang="en-US" dirty="0"/>
              <a:t>TODO: wat </a:t>
            </a:r>
            <a:r>
              <a:rPr lang="en-US" dirty="0" err="1"/>
              <a:t>betekent</a:t>
            </a:r>
            <a:r>
              <a:rPr lang="en-US" dirty="0"/>
              <a:t> </a:t>
            </a:r>
            <a:r>
              <a:rPr lang="en-US" dirty="0" err="1"/>
              <a:t>dat</a:t>
            </a:r>
            <a:r>
              <a:rPr lang="en-US" dirty="0"/>
              <a:t> </a:t>
            </a:r>
            <a:r>
              <a:rPr lang="en-US" dirty="0" err="1"/>
              <a:t>voor</a:t>
            </a:r>
            <a:r>
              <a:rPr lang="en-US" dirty="0"/>
              <a:t> AI?</a:t>
            </a:r>
          </a:p>
        </p:txBody>
      </p:sp>
    </p:spTree>
    <p:extLst>
      <p:ext uri="{BB962C8B-B14F-4D97-AF65-F5344CB8AC3E}">
        <p14:creationId xmlns:p14="http://schemas.microsoft.com/office/powerpoint/2010/main" val="211648720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28600" y="1524000"/>
            <a:ext cx="7315200" cy="4114800"/>
          </a:xfrm>
          <a:prstGeom prst="rect">
            <a:avLst/>
          </a:prstGeom>
          <a:noFill/>
          <a:ln w="12700">
            <a:solidFill>
              <a:prstClr val="black"/>
            </a:solidFill>
          </a:ln>
        </p:spPr>
      </p:sp>
      <p:sp>
        <p:nvSpPr>
          <p:cNvPr id="3" name="Notes Placeholder 2"/>
          <p:cNvSpPr>
            <a:spLocks noGrp="1"/>
          </p:cNvSpPr>
          <p:nvPr>
            <p:ph type="body" idx="1"/>
          </p:nvPr>
        </p:nvSpPr>
        <p:spPr>
          <a:xfrm>
            <a:off x="685800" y="5867400"/>
            <a:ext cx="5486400" cy="4800600"/>
          </a:xfrm>
          <a:prstGeom prst="rect">
            <a:avLst/>
          </a:prstGeo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i="1" dirty="0">
                <a:solidFill>
                  <a:srgbClr val="C9A6FF"/>
                </a:solidFill>
                <a:latin typeface="Calibri" pitchFamily="34" charset="0"/>
                <a:ea typeface="Calibri" pitchFamily="34" charset="-122"/>
                <a:cs typeface="Calibri" pitchFamily="34" charset="-120"/>
              </a:rPr>
              <a:t>Wat AI </a:t>
            </a:r>
            <a:r>
              <a:rPr lang="en-US" sz="1200" i="1" dirty="0" err="1">
                <a:solidFill>
                  <a:srgbClr val="C9A6FF"/>
                </a:solidFill>
                <a:latin typeface="Calibri" pitchFamily="34" charset="0"/>
                <a:ea typeface="Calibri" pitchFamily="34" charset="-122"/>
                <a:cs typeface="Calibri" pitchFamily="34" charset="-120"/>
              </a:rPr>
              <a:t>doet</a:t>
            </a:r>
            <a:r>
              <a:rPr lang="en-US" sz="1200" i="1" dirty="0">
                <a:solidFill>
                  <a:srgbClr val="C9A6FF"/>
                </a:solidFill>
                <a:latin typeface="Calibri" pitchFamily="34" charset="0"/>
                <a:ea typeface="Calibri" pitchFamily="34" charset="-122"/>
                <a:cs typeface="Calibri" pitchFamily="34" charset="-120"/>
              </a:rPr>
              <a:t> met </a:t>
            </a:r>
            <a:r>
              <a:rPr lang="en-US" sz="1200" i="1" dirty="0" err="1">
                <a:solidFill>
                  <a:srgbClr val="C9A6FF"/>
                </a:solidFill>
                <a:latin typeface="Calibri" pitchFamily="34" charset="0"/>
                <a:ea typeface="Calibri" pitchFamily="34" charset="-122"/>
                <a:cs typeface="Calibri" pitchFamily="34" charset="-120"/>
              </a:rPr>
              <a:t>onze</a:t>
            </a:r>
            <a:r>
              <a:rPr lang="en-US" sz="1200" i="1" dirty="0">
                <a:solidFill>
                  <a:srgbClr val="C9A6FF"/>
                </a:solidFill>
                <a:latin typeface="Calibri" pitchFamily="34" charset="0"/>
                <a:ea typeface="Calibri" pitchFamily="34" charset="-122"/>
                <a:cs typeface="Calibri" pitchFamily="34" charset="-120"/>
              </a:rPr>
              <a:t> </a:t>
            </a:r>
            <a:r>
              <a:rPr lang="en-US" sz="1200" i="1" dirty="0" err="1">
                <a:solidFill>
                  <a:srgbClr val="C9A6FF"/>
                </a:solidFill>
                <a:latin typeface="Calibri" pitchFamily="34" charset="0"/>
                <a:ea typeface="Calibri" pitchFamily="34" charset="-122"/>
                <a:cs typeface="Calibri" pitchFamily="34" charset="-120"/>
              </a:rPr>
              <a:t>manier</a:t>
            </a:r>
            <a:r>
              <a:rPr lang="en-US" sz="1200" i="1" dirty="0">
                <a:solidFill>
                  <a:srgbClr val="C9A6FF"/>
                </a:solidFill>
                <a:latin typeface="Calibri" pitchFamily="34" charset="0"/>
                <a:ea typeface="Calibri" pitchFamily="34" charset="-122"/>
                <a:cs typeface="Calibri" pitchFamily="34" charset="-120"/>
              </a:rPr>
              <a:t> van </a:t>
            </a:r>
            <a:r>
              <a:rPr lang="en-US" sz="1200" i="1" dirty="0" err="1">
                <a:solidFill>
                  <a:srgbClr val="C9A6FF"/>
                </a:solidFill>
                <a:latin typeface="Calibri" pitchFamily="34" charset="0"/>
                <a:ea typeface="Calibri" pitchFamily="34" charset="-122"/>
                <a:cs typeface="Calibri" pitchFamily="34" charset="-120"/>
              </a:rPr>
              <a:t>denken</a:t>
            </a:r>
            <a:r>
              <a:rPr lang="en-US" sz="1200" i="1" dirty="0">
                <a:solidFill>
                  <a:srgbClr val="C9A6FF"/>
                </a:solidFill>
                <a:latin typeface="Calibri" pitchFamily="34" charset="0"/>
                <a:ea typeface="Calibri" pitchFamily="34" charset="-122"/>
                <a:cs typeface="Calibri" pitchFamily="34" charset="-120"/>
              </a:rPr>
              <a:t>, </a:t>
            </a:r>
            <a:r>
              <a:rPr lang="en-US" sz="1200" i="1" dirty="0" err="1">
                <a:solidFill>
                  <a:srgbClr val="C9A6FF"/>
                </a:solidFill>
                <a:latin typeface="Calibri" pitchFamily="34" charset="0"/>
                <a:ea typeface="Calibri" pitchFamily="34" charset="-122"/>
                <a:cs typeface="Calibri" pitchFamily="34" charset="-120"/>
              </a:rPr>
              <a:t>leren</a:t>
            </a:r>
            <a:r>
              <a:rPr lang="en-US" sz="1200" i="1" dirty="0">
                <a:solidFill>
                  <a:srgbClr val="C9A6FF"/>
                </a:solidFill>
                <a:latin typeface="Calibri" pitchFamily="34" charset="0"/>
                <a:ea typeface="Calibri" pitchFamily="34" charset="-122"/>
                <a:cs typeface="Calibri" pitchFamily="34" charset="-120"/>
              </a:rPr>
              <a:t> </a:t>
            </a:r>
            <a:r>
              <a:rPr lang="en-US" sz="1200" i="1" dirty="0" err="1">
                <a:solidFill>
                  <a:srgbClr val="C9A6FF"/>
                </a:solidFill>
                <a:latin typeface="Calibri" pitchFamily="34" charset="0"/>
                <a:ea typeface="Calibri" pitchFamily="34" charset="-122"/>
                <a:cs typeface="Calibri" pitchFamily="34" charset="-120"/>
              </a:rPr>
              <a:t>en</a:t>
            </a:r>
            <a:r>
              <a:rPr lang="en-US" sz="1200" i="1" dirty="0">
                <a:solidFill>
                  <a:srgbClr val="C9A6FF"/>
                </a:solidFill>
                <a:latin typeface="Calibri" pitchFamily="34" charset="0"/>
                <a:ea typeface="Calibri" pitchFamily="34" charset="-122"/>
                <a:cs typeface="Calibri" pitchFamily="34" charset="-120"/>
              </a:rPr>
              <a:t> </a:t>
            </a:r>
            <a:r>
              <a:rPr lang="en-US" sz="1200" i="1" dirty="0" err="1">
                <a:solidFill>
                  <a:srgbClr val="C9A6FF"/>
                </a:solidFill>
                <a:latin typeface="Calibri" pitchFamily="34" charset="0"/>
                <a:ea typeface="Calibri" pitchFamily="34" charset="-122"/>
                <a:cs typeface="Calibri" pitchFamily="34" charset="-120"/>
              </a:rPr>
              <a:t>oordelen</a:t>
            </a:r>
            <a:r>
              <a:rPr lang="en-US" sz="1200" i="1" dirty="0">
                <a:solidFill>
                  <a:srgbClr val="C9A6FF"/>
                </a:solidFill>
                <a:latin typeface="Calibri" pitchFamily="34" charset="0"/>
                <a:ea typeface="Calibri" pitchFamily="34" charset="-122"/>
                <a:cs typeface="Calibri" pitchFamily="34" charset="-120"/>
              </a:rPr>
              <a:t> — </a:t>
            </a:r>
            <a:r>
              <a:rPr lang="en-US" sz="1200" i="1" dirty="0" err="1">
                <a:solidFill>
                  <a:srgbClr val="C9A6FF"/>
                </a:solidFill>
                <a:latin typeface="Calibri" pitchFamily="34" charset="0"/>
                <a:ea typeface="Calibri" pitchFamily="34" charset="-122"/>
                <a:cs typeface="Calibri" pitchFamily="34" charset="-120"/>
              </a:rPr>
              <a:t>vaak</a:t>
            </a:r>
            <a:r>
              <a:rPr lang="en-US" sz="1200" i="1" dirty="0">
                <a:solidFill>
                  <a:srgbClr val="C9A6FF"/>
                </a:solidFill>
                <a:latin typeface="Calibri" pitchFamily="34" charset="0"/>
                <a:ea typeface="Calibri" pitchFamily="34" charset="-122"/>
                <a:cs typeface="Calibri" pitchFamily="34" charset="-120"/>
              </a:rPr>
              <a:t> </a:t>
            </a:r>
            <a:r>
              <a:rPr lang="en-US" sz="1200" i="1" dirty="0" err="1">
                <a:solidFill>
                  <a:srgbClr val="C9A6FF"/>
                </a:solidFill>
                <a:latin typeface="Calibri" pitchFamily="34" charset="0"/>
                <a:ea typeface="Calibri" pitchFamily="34" charset="-122"/>
                <a:cs typeface="Calibri" pitchFamily="34" charset="-120"/>
              </a:rPr>
              <a:t>onzichtbaar</a:t>
            </a:r>
            <a:endParaRPr lang="en-US" sz="1200" dirty="0">
              <a:solidFill>
                <a:srgbClr val="C9A6FF"/>
              </a:solidFill>
            </a:endParaRPr>
          </a:p>
          <a:p>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Skill </a:t>
            </a:r>
            <a:r>
              <a:rPr lang="en-US" dirty="0" err="1"/>
              <a:t>atrofie</a:t>
            </a:r>
            <a:r>
              <a:rPr lang="en-US" dirty="0"/>
              <a:t>: </a:t>
            </a:r>
            <a:r>
              <a:rPr lang="en-US" sz="1200" dirty="0">
                <a:solidFill>
                  <a:srgbClr val="FFFFFF"/>
                </a:solidFill>
                <a:latin typeface="Poppins"/>
                <a:cs typeface="Poppins"/>
              </a:rPr>
              <a:t>Junior </a:t>
            </a:r>
            <a:r>
              <a:rPr lang="en-US" sz="1200" dirty="0" err="1">
                <a:solidFill>
                  <a:srgbClr val="FFFFFF"/>
                </a:solidFill>
                <a:latin typeface="Poppins"/>
                <a:cs typeface="Poppins"/>
              </a:rPr>
              <a:t>medewerkers</a:t>
            </a:r>
            <a:r>
              <a:rPr lang="en-US" sz="1200" dirty="0">
                <a:solidFill>
                  <a:srgbClr val="FFFFFF"/>
                </a:solidFill>
                <a:latin typeface="Poppins"/>
                <a:cs typeface="Poppins"/>
              </a:rPr>
              <a:t> </a:t>
            </a:r>
            <a:r>
              <a:rPr lang="en-US" sz="1200" dirty="0" err="1">
                <a:solidFill>
                  <a:srgbClr val="FFFFFF"/>
                </a:solidFill>
                <a:latin typeface="Poppins"/>
                <a:cs typeface="Poppins"/>
              </a:rPr>
              <a:t>leren</a:t>
            </a:r>
            <a:r>
              <a:rPr lang="en-US" sz="1200" dirty="0">
                <a:solidFill>
                  <a:srgbClr val="FFFFFF"/>
                </a:solidFill>
                <a:latin typeface="Poppins"/>
                <a:cs typeface="Poppins"/>
              </a:rPr>
              <a:t> minder </a:t>
            </a:r>
            <a:r>
              <a:rPr lang="en-US" sz="1200" dirty="0" err="1">
                <a:solidFill>
                  <a:srgbClr val="FFFFFF"/>
                </a:solidFill>
                <a:latin typeface="Poppins"/>
                <a:cs typeface="Poppins"/>
              </a:rPr>
              <a:t>als</a:t>
            </a:r>
            <a:r>
              <a:rPr lang="en-US" sz="1200" dirty="0">
                <a:solidFill>
                  <a:srgbClr val="FFFFFF"/>
                </a:solidFill>
                <a:latin typeface="Poppins"/>
                <a:cs typeface="Poppins"/>
              </a:rPr>
              <a:t> AI het </a:t>
            </a:r>
            <a:r>
              <a:rPr lang="en-US" sz="1200" dirty="0" err="1">
                <a:solidFill>
                  <a:srgbClr val="FFFFFF"/>
                </a:solidFill>
                <a:latin typeface="Poppins"/>
                <a:cs typeface="Poppins"/>
              </a:rPr>
              <a:t>werk</a:t>
            </a:r>
            <a:r>
              <a:rPr lang="en-US" sz="1200" dirty="0">
                <a:solidFill>
                  <a:srgbClr val="FFFFFF"/>
                </a:solidFill>
                <a:latin typeface="Poppins"/>
                <a:cs typeface="Poppins"/>
              </a:rPr>
              <a:t> </a:t>
            </a:r>
            <a:r>
              <a:rPr lang="en-US" sz="1200" dirty="0" err="1">
                <a:solidFill>
                  <a:srgbClr val="FFFFFF"/>
                </a:solidFill>
                <a:latin typeface="Poppins"/>
                <a:cs typeface="Poppins"/>
              </a:rPr>
              <a:t>doet</a:t>
            </a:r>
            <a:r>
              <a:rPr lang="en-US" sz="1200" dirty="0">
                <a:solidFill>
                  <a:srgbClr val="FFFFFF"/>
                </a:solidFill>
                <a:latin typeface="Poppins"/>
                <a:cs typeface="Poppins"/>
              </a:rPr>
              <a:t>.</a:t>
            </a:r>
          </a:p>
          <a:p>
            <a:endParaRPr lang="en-US" dirty="0"/>
          </a:p>
          <a:p>
            <a:r>
              <a:rPr lang="en-US" dirty="0" err="1"/>
              <a:t>Frictie</a:t>
            </a:r>
            <a:r>
              <a:rPr lang="en-US" dirty="0"/>
              <a:t> </a:t>
            </a:r>
            <a:r>
              <a:rPr lang="en-US" dirty="0" err="1"/>
              <a:t>nodig</a:t>
            </a:r>
            <a:r>
              <a:rPr lang="en-US" dirty="0"/>
              <a:t>; </a:t>
            </a:r>
            <a:r>
              <a:rPr lang="en-US" dirty="0" err="1"/>
              <a:t>daardoor</a:t>
            </a:r>
            <a:r>
              <a:rPr lang="en-US" dirty="0"/>
              <a:t> </a:t>
            </a:r>
            <a:r>
              <a:rPr lang="en-US" dirty="0" err="1"/>
              <a:t>leren</a:t>
            </a:r>
            <a:r>
              <a:rPr lang="en-US" dirty="0"/>
              <a:t> we</a:t>
            </a:r>
          </a:p>
          <a:p>
            <a:endParaRPr lang="en-US" dirty="0"/>
          </a:p>
          <a:p>
            <a:r>
              <a:rPr lang="en-US" dirty="0"/>
              <a:t>Cognitive reserve</a:t>
            </a:r>
          </a:p>
        </p:txBody>
      </p:sp>
    </p:spTree>
    <p:extLst>
      <p:ext uri="{BB962C8B-B14F-4D97-AF65-F5344CB8AC3E}">
        <p14:creationId xmlns:p14="http://schemas.microsoft.com/office/powerpoint/2010/main" val="10526546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6/4/26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2" Type="http://schemas.openxmlformats.org/officeDocument/2006/relationships/theme" Target="../theme/theme2.xml"/><Relationship Id="rId1" Type="http://schemas.openxmlformats.org/officeDocument/2006/relationships/slideLayout" Target="../slideLayouts/slideLayout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04800" y="183092"/>
            <a:ext cx="5486400" cy="762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304800" y="1066800"/>
            <a:ext cx="5486400" cy="3017309"/>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04800" y="4237567"/>
            <a:ext cx="1422400" cy="243417"/>
          </a:xfrm>
          <a:prstGeom prst="rect">
            <a:avLst/>
          </a:prstGeom>
        </p:spPr>
        <p:txBody>
          <a:bodyPr vert="horz" lIns="91440" tIns="45720" rIns="91440" bIns="45720" rtlCol="0" anchor="ctr"/>
          <a:lstStyle>
            <a:lvl1pPr algn="l">
              <a:defRPr sz="800">
                <a:solidFill>
                  <a:schemeClr val="tx1">
                    <a:tint val="75000"/>
                  </a:schemeClr>
                </a:solidFill>
              </a:defRPr>
            </a:lvl1pPr>
          </a:lstStyle>
          <a:p>
            <a:fld id="{1D8BD707-D9CF-40AE-B4C6-C98DA3205C09}" type="datetimeFigureOut">
              <a:rPr lang="en-US" smtClean="0"/>
              <a:pPr/>
              <a:t>6/4/26</a:t>
            </a:fld>
            <a:endParaRPr lang="en-US"/>
          </a:p>
        </p:txBody>
      </p:sp>
      <p:sp>
        <p:nvSpPr>
          <p:cNvPr id="5" name="Footer Placeholder 4"/>
          <p:cNvSpPr>
            <a:spLocks noGrp="1"/>
          </p:cNvSpPr>
          <p:nvPr>
            <p:ph type="ftr" sz="quarter" idx="3"/>
          </p:nvPr>
        </p:nvSpPr>
        <p:spPr>
          <a:xfrm>
            <a:off x="2082800" y="4237567"/>
            <a:ext cx="1930400" cy="243417"/>
          </a:xfrm>
          <a:prstGeom prst="rect">
            <a:avLst/>
          </a:prstGeom>
        </p:spPr>
        <p:txBody>
          <a:bodyPr vert="horz" lIns="91440" tIns="45720" rIns="91440" bIns="45720" rtlCol="0" anchor="ctr"/>
          <a:lstStyle>
            <a:lvl1pPr algn="ctr">
              <a:defRPr sz="8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368800" y="4237567"/>
            <a:ext cx="1422400" cy="243417"/>
          </a:xfrm>
          <a:prstGeom prst="rect">
            <a:avLst/>
          </a:prstGeom>
        </p:spPr>
        <p:txBody>
          <a:bodyPr vert="horz" lIns="91440" tIns="45720" rIns="91440" bIns="45720" rtlCol="0" anchor="ctr"/>
          <a:lstStyle>
            <a:lvl1pPr algn="r">
              <a:defRPr sz="8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3" r:id="rId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svg"/><Relationship Id="rId1" Type="http://schemas.openxmlformats.org/officeDocument/2006/relationships/slideLayout" Target="../slideLayouts/slideLayout2.xml"/><Relationship Id="rId4" Type="http://schemas.openxmlformats.org/officeDocument/2006/relationships/image" Target="../media/image3.sv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image" Target="../media/image3.sv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notesSlide" Target="../notesSlides/notesSlide9.xml"/><Relationship Id="rId1" Type="http://schemas.openxmlformats.org/officeDocument/2006/relationships/slideLayout" Target="../slideLayouts/slideLayout2.xml"/><Relationship Id="rId5" Type="http://schemas.openxmlformats.org/officeDocument/2006/relationships/image" Target="../media/image3.svg"/><Relationship Id="rId4" Type="http://schemas.openxmlformats.org/officeDocument/2006/relationships/image" Target="../media/image6.svg"/></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6.sv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notesSlide" Target="../notesSlides/notesSlide13.xml"/><Relationship Id="rId1" Type="http://schemas.openxmlformats.org/officeDocument/2006/relationships/slideLayout" Target="../slideLayouts/slideLayout2.xml"/><Relationship Id="rId5" Type="http://schemas.openxmlformats.org/officeDocument/2006/relationships/image" Target="../media/image3.svg"/><Relationship Id="rId4" Type="http://schemas.openxmlformats.org/officeDocument/2006/relationships/image" Target="../media/image2.svg"/></Relationships>
</file>

<file path=ppt/slides/_rels/slide2.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notesSlide" Target="../notesSlides/notesSlide1.xml"/><Relationship Id="rId1" Type="http://schemas.openxmlformats.org/officeDocument/2006/relationships/slideLayout" Target="../slideLayouts/slideLayout2.xml"/><Relationship Id="rId5" Type="http://schemas.openxmlformats.org/officeDocument/2006/relationships/image" Target="../media/image5.jpeg"/><Relationship Id="rId4" Type="http://schemas.openxmlformats.org/officeDocument/2006/relationships/image" Target="../media/image4.svg"/></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sv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notesSlide" Target="../notesSlides/notesSlide21.xml"/><Relationship Id="rId1" Type="http://schemas.openxmlformats.org/officeDocument/2006/relationships/slideLayout" Target="../slideLayouts/slideLayout2.xml"/><Relationship Id="rId4" Type="http://schemas.openxmlformats.org/officeDocument/2006/relationships/image" Target="../media/image3.svg"/></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3.svg"/></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notesSlide" Target="../notesSlides/notesSlide7.xml"/><Relationship Id="rId1" Type="http://schemas.openxmlformats.org/officeDocument/2006/relationships/slideLayout" Target="../slideLayouts/slideLayout2.xml"/><Relationship Id="rId5" Type="http://schemas.openxmlformats.org/officeDocument/2006/relationships/image" Target="../media/image3.svg"/><Relationship Id="rId4" Type="http://schemas.openxmlformats.org/officeDocument/2006/relationships/image" Target="../media/image6.sv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1E244F"/>
        </a:solidFill>
        <a:effectLst/>
      </p:bgPr>
    </p:bg>
    <p:spTree>
      <p:nvGrpSpPr>
        <p:cNvPr id="1" name=""/>
        <p:cNvGrpSpPr/>
        <p:nvPr/>
      </p:nvGrpSpPr>
      <p:grpSpPr>
        <a:xfrm>
          <a:off x="0" y="0"/>
          <a:ext cx="0" cy="0"/>
          <a:chOff x="0" y="0"/>
          <a:chExt cx="0" cy="0"/>
        </a:xfrm>
      </p:grpSpPr>
      <p:sp>
        <p:nvSpPr>
          <p:cNvPr id="2" name="Freeform 2"/>
          <p:cNvSpPr/>
          <p:nvPr/>
        </p:nvSpPr>
        <p:spPr>
          <a:xfrm>
            <a:off x="7854022" y="-253993"/>
            <a:ext cx="9853011" cy="9853011"/>
          </a:xfrm>
          <a:custGeom>
            <a:avLst/>
            <a:gdLst/>
            <a:ahLst/>
            <a:cxnLst/>
            <a:rect l="l" t="t" r="r" b="b"/>
            <a:pathLst>
              <a:path w="14779517" h="14779517">
                <a:moveTo>
                  <a:pt x="0" y="0"/>
                </a:moveTo>
                <a:lnTo>
                  <a:pt x="14779517" y="0"/>
                </a:lnTo>
                <a:lnTo>
                  <a:pt x="14779517" y="14779517"/>
                </a:lnTo>
                <a:lnTo>
                  <a:pt x="0" y="14779517"/>
                </a:lnTo>
                <a:lnTo>
                  <a:pt x="0" y="0"/>
                </a:lnTo>
                <a:close/>
              </a:path>
            </a:pathLst>
          </a:custGeom>
          <a:blipFill>
            <a:blip>
              <a:extLst>
                <a:ext uri="{96DAC541-7B7A-43D3-8B79-37D633B846F1}">
                  <asvg:svgBlip xmlns:asvg="http://schemas.microsoft.com/office/drawing/2016/SVG/main" r:embed="rId2"/>
                </a:ext>
              </a:extLst>
            </a:blip>
            <a:stretch>
              <a:fillRect/>
            </a:stretch>
          </a:blipFill>
        </p:spPr>
        <p:txBody>
          <a:bodyPr/>
          <a:lstStyle/>
          <a:p>
            <a:endParaRPr lang="en-US"/>
          </a:p>
        </p:txBody>
      </p:sp>
      <p:sp>
        <p:nvSpPr>
          <p:cNvPr id="3" name="Freeform 3"/>
          <p:cNvSpPr/>
          <p:nvPr/>
        </p:nvSpPr>
        <p:spPr>
          <a:xfrm>
            <a:off x="0" y="2397741"/>
            <a:ext cx="6979679" cy="3096439"/>
          </a:xfrm>
          <a:custGeom>
            <a:avLst/>
            <a:gdLst/>
            <a:ahLst/>
            <a:cxnLst/>
            <a:rect l="l" t="t" r="r" b="b"/>
            <a:pathLst>
              <a:path w="10469518" h="4644659">
                <a:moveTo>
                  <a:pt x="0" y="0"/>
                </a:moveTo>
                <a:lnTo>
                  <a:pt x="10469518" y="0"/>
                </a:lnTo>
                <a:lnTo>
                  <a:pt x="10469518" y="4644659"/>
                </a:lnTo>
                <a:lnTo>
                  <a:pt x="0" y="4644659"/>
                </a:lnTo>
                <a:lnTo>
                  <a:pt x="0" y="0"/>
                </a:lnTo>
                <a:close/>
              </a:path>
            </a:pathLst>
          </a:custGeom>
          <a:blipFill>
            <a:blip>
              <a:extLst>
                <a:ext uri="{96DAC541-7B7A-43D3-8B79-37D633B846F1}">
                  <asvg:svgBlip xmlns:asvg="http://schemas.microsoft.com/office/drawing/2016/SVG/main" r:embed="rId3"/>
                </a:ext>
              </a:extLst>
            </a:blip>
            <a:stretch>
              <a:fillRect/>
            </a:stretch>
          </a:blipFill>
        </p:spPr>
        <p:txBody>
          <a:bodyPr/>
          <a:lstStyle/>
          <a:p>
            <a:endParaRPr lang="en-US"/>
          </a:p>
        </p:txBody>
      </p:sp>
      <p:sp>
        <p:nvSpPr>
          <p:cNvPr id="4" name="TextBox 4"/>
          <p:cNvSpPr txBox="1"/>
          <p:nvPr/>
        </p:nvSpPr>
        <p:spPr>
          <a:xfrm>
            <a:off x="874343" y="1249521"/>
            <a:ext cx="5725997" cy="2087559"/>
          </a:xfrm>
          <a:prstGeom prst="rect">
            <a:avLst/>
          </a:prstGeom>
        </p:spPr>
        <p:txBody>
          <a:bodyPr wrap="square" lIns="0" tIns="0" rIns="0" bIns="0" rtlCol="0" anchor="t">
            <a:spAutoFit/>
          </a:bodyPr>
          <a:lstStyle>
            <a:defPPr>
              <a:defRPr lang="en-US"/>
            </a:defPPr>
            <a:lvl1pPr marL="0" algn="l" defTabSz="609539" rtl="0" eaLnBrk="1" latinLnBrk="0" hangingPunct="1">
              <a:defRPr sz="1200" kern="1200">
                <a:solidFill>
                  <a:schemeClr val="tx1"/>
                </a:solidFill>
                <a:latin typeface="+mn-lt"/>
                <a:ea typeface="+mn-ea"/>
                <a:cs typeface="+mn-cs"/>
              </a:defRPr>
            </a:lvl1pPr>
            <a:lvl2pPr marL="304770" algn="l" defTabSz="609539" rtl="0" eaLnBrk="1" latinLnBrk="0" hangingPunct="1">
              <a:defRPr sz="1200" kern="1200">
                <a:solidFill>
                  <a:schemeClr val="tx1"/>
                </a:solidFill>
                <a:latin typeface="+mn-lt"/>
                <a:ea typeface="+mn-ea"/>
                <a:cs typeface="+mn-cs"/>
              </a:defRPr>
            </a:lvl2pPr>
            <a:lvl3pPr marL="609539" algn="l" defTabSz="609539" rtl="0" eaLnBrk="1" latinLnBrk="0" hangingPunct="1">
              <a:defRPr sz="1200" kern="1200">
                <a:solidFill>
                  <a:schemeClr val="tx1"/>
                </a:solidFill>
                <a:latin typeface="+mn-lt"/>
                <a:ea typeface="+mn-ea"/>
                <a:cs typeface="+mn-cs"/>
              </a:defRPr>
            </a:lvl3pPr>
            <a:lvl4pPr marL="914309" algn="l" defTabSz="609539" rtl="0" eaLnBrk="1" latinLnBrk="0" hangingPunct="1">
              <a:defRPr sz="1200" kern="1200">
                <a:solidFill>
                  <a:schemeClr val="tx1"/>
                </a:solidFill>
                <a:latin typeface="+mn-lt"/>
                <a:ea typeface="+mn-ea"/>
                <a:cs typeface="+mn-cs"/>
              </a:defRPr>
            </a:lvl4pPr>
            <a:lvl5pPr marL="1219078" algn="l" defTabSz="609539" rtl="0" eaLnBrk="1" latinLnBrk="0" hangingPunct="1">
              <a:defRPr sz="1200" kern="1200">
                <a:solidFill>
                  <a:schemeClr val="tx1"/>
                </a:solidFill>
                <a:latin typeface="+mn-lt"/>
                <a:ea typeface="+mn-ea"/>
                <a:cs typeface="+mn-cs"/>
              </a:defRPr>
            </a:lvl5pPr>
            <a:lvl6pPr marL="1523848" algn="l" defTabSz="609539" rtl="0" eaLnBrk="1" latinLnBrk="0" hangingPunct="1">
              <a:defRPr sz="1200" kern="1200">
                <a:solidFill>
                  <a:schemeClr val="tx1"/>
                </a:solidFill>
                <a:latin typeface="+mn-lt"/>
                <a:ea typeface="+mn-ea"/>
                <a:cs typeface="+mn-cs"/>
              </a:defRPr>
            </a:lvl6pPr>
            <a:lvl7pPr marL="1828617" algn="l" defTabSz="609539" rtl="0" eaLnBrk="1" latinLnBrk="0" hangingPunct="1">
              <a:defRPr sz="1200" kern="1200">
                <a:solidFill>
                  <a:schemeClr val="tx1"/>
                </a:solidFill>
                <a:latin typeface="+mn-lt"/>
                <a:ea typeface="+mn-ea"/>
                <a:cs typeface="+mn-cs"/>
              </a:defRPr>
            </a:lvl7pPr>
            <a:lvl8pPr marL="2133387" algn="l" defTabSz="609539" rtl="0" eaLnBrk="1" latinLnBrk="0" hangingPunct="1">
              <a:defRPr sz="1200" kern="1200">
                <a:solidFill>
                  <a:schemeClr val="tx1"/>
                </a:solidFill>
                <a:latin typeface="+mn-lt"/>
                <a:ea typeface="+mn-ea"/>
                <a:cs typeface="+mn-cs"/>
              </a:defRPr>
            </a:lvl8pPr>
            <a:lvl9pPr marL="2438156" algn="l" defTabSz="609539" rtl="0" eaLnBrk="1" latinLnBrk="0" hangingPunct="1">
              <a:defRPr sz="1200" kern="1200">
                <a:solidFill>
                  <a:schemeClr val="tx1"/>
                </a:solidFill>
                <a:latin typeface="+mn-lt"/>
                <a:ea typeface="+mn-ea"/>
                <a:cs typeface="+mn-cs"/>
              </a:defRPr>
            </a:lvl9pPr>
          </a:lstStyle>
          <a:p>
            <a:pPr algn="l">
              <a:lnSpc>
                <a:spcPts val="8373"/>
              </a:lnSpc>
            </a:pPr>
            <a:r>
              <a:rPr lang="en-US" sz="5981" b="1" spc="191">
                <a:solidFill>
                  <a:srgbClr val="FFFFFF"/>
                </a:solidFill>
                <a:latin typeface="Caveat 1 Medium"/>
                <a:ea typeface="Caveat 1 Medium"/>
                <a:cs typeface="Caveat 1 Medium"/>
                <a:sym typeface="Caveat 1 Medium"/>
              </a:rPr>
              <a:t>Welkom bij de sessie</a:t>
            </a:r>
          </a:p>
        </p:txBody>
      </p:sp>
      <p:sp>
        <p:nvSpPr>
          <p:cNvPr id="5" name="TextBox 5"/>
          <p:cNvSpPr txBox="1"/>
          <p:nvPr/>
        </p:nvSpPr>
        <p:spPr>
          <a:xfrm>
            <a:off x="1505301" y="4492977"/>
            <a:ext cx="6081695" cy="359073"/>
          </a:xfrm>
          <a:prstGeom prst="rect">
            <a:avLst/>
          </a:prstGeom>
        </p:spPr>
        <p:txBody>
          <a:bodyPr wrap="square" lIns="0" tIns="0" rIns="0" bIns="0" rtlCol="0" anchor="t">
            <a:spAutoFit/>
          </a:bodyPr>
          <a:lstStyle>
            <a:defPPr>
              <a:defRPr lang="en-US"/>
            </a:defPPr>
            <a:lvl1pPr marL="0" algn="l" defTabSz="609539" rtl="0" eaLnBrk="1" latinLnBrk="0" hangingPunct="1">
              <a:defRPr sz="1200" kern="1200">
                <a:solidFill>
                  <a:schemeClr val="tx1"/>
                </a:solidFill>
                <a:latin typeface="+mn-lt"/>
                <a:ea typeface="+mn-ea"/>
                <a:cs typeface="+mn-cs"/>
              </a:defRPr>
            </a:lvl1pPr>
            <a:lvl2pPr marL="304770" algn="l" defTabSz="609539" rtl="0" eaLnBrk="1" latinLnBrk="0" hangingPunct="1">
              <a:defRPr sz="1200" kern="1200">
                <a:solidFill>
                  <a:schemeClr val="tx1"/>
                </a:solidFill>
                <a:latin typeface="+mn-lt"/>
                <a:ea typeface="+mn-ea"/>
                <a:cs typeface="+mn-cs"/>
              </a:defRPr>
            </a:lvl2pPr>
            <a:lvl3pPr marL="609539" algn="l" defTabSz="609539" rtl="0" eaLnBrk="1" latinLnBrk="0" hangingPunct="1">
              <a:defRPr sz="1200" kern="1200">
                <a:solidFill>
                  <a:schemeClr val="tx1"/>
                </a:solidFill>
                <a:latin typeface="+mn-lt"/>
                <a:ea typeface="+mn-ea"/>
                <a:cs typeface="+mn-cs"/>
              </a:defRPr>
            </a:lvl3pPr>
            <a:lvl4pPr marL="914309" algn="l" defTabSz="609539" rtl="0" eaLnBrk="1" latinLnBrk="0" hangingPunct="1">
              <a:defRPr sz="1200" kern="1200">
                <a:solidFill>
                  <a:schemeClr val="tx1"/>
                </a:solidFill>
                <a:latin typeface="+mn-lt"/>
                <a:ea typeface="+mn-ea"/>
                <a:cs typeface="+mn-cs"/>
              </a:defRPr>
            </a:lvl4pPr>
            <a:lvl5pPr marL="1219078" algn="l" defTabSz="609539" rtl="0" eaLnBrk="1" latinLnBrk="0" hangingPunct="1">
              <a:defRPr sz="1200" kern="1200">
                <a:solidFill>
                  <a:schemeClr val="tx1"/>
                </a:solidFill>
                <a:latin typeface="+mn-lt"/>
                <a:ea typeface="+mn-ea"/>
                <a:cs typeface="+mn-cs"/>
              </a:defRPr>
            </a:lvl5pPr>
            <a:lvl6pPr marL="1523848" algn="l" defTabSz="609539" rtl="0" eaLnBrk="1" latinLnBrk="0" hangingPunct="1">
              <a:defRPr sz="1200" kern="1200">
                <a:solidFill>
                  <a:schemeClr val="tx1"/>
                </a:solidFill>
                <a:latin typeface="+mn-lt"/>
                <a:ea typeface="+mn-ea"/>
                <a:cs typeface="+mn-cs"/>
              </a:defRPr>
            </a:lvl6pPr>
            <a:lvl7pPr marL="1828617" algn="l" defTabSz="609539" rtl="0" eaLnBrk="1" latinLnBrk="0" hangingPunct="1">
              <a:defRPr sz="1200" kern="1200">
                <a:solidFill>
                  <a:schemeClr val="tx1"/>
                </a:solidFill>
                <a:latin typeface="+mn-lt"/>
                <a:ea typeface="+mn-ea"/>
                <a:cs typeface="+mn-cs"/>
              </a:defRPr>
            </a:lvl7pPr>
            <a:lvl8pPr marL="2133387" algn="l" defTabSz="609539" rtl="0" eaLnBrk="1" latinLnBrk="0" hangingPunct="1">
              <a:defRPr sz="1200" kern="1200">
                <a:solidFill>
                  <a:schemeClr val="tx1"/>
                </a:solidFill>
                <a:latin typeface="+mn-lt"/>
                <a:ea typeface="+mn-ea"/>
                <a:cs typeface="+mn-cs"/>
              </a:defRPr>
            </a:lvl8pPr>
            <a:lvl9pPr marL="2438156" algn="l" defTabSz="609539" rtl="0" eaLnBrk="1" latinLnBrk="0" hangingPunct="1">
              <a:defRPr sz="1200" kern="1200">
                <a:solidFill>
                  <a:schemeClr val="tx1"/>
                </a:solidFill>
                <a:latin typeface="+mn-lt"/>
                <a:ea typeface="+mn-ea"/>
                <a:cs typeface="+mn-cs"/>
              </a:defRPr>
            </a:lvl9pPr>
          </a:lstStyle>
          <a:p>
            <a:pPr>
              <a:lnSpc>
                <a:spcPts val="2800"/>
              </a:lnSpc>
            </a:pPr>
            <a:r>
              <a:rPr lang="nl-NL" sz="2400" dirty="0">
                <a:solidFill>
                  <a:srgbClr val="FFFFFF"/>
                </a:solidFill>
              </a:rPr>
              <a:t>Nikki Evers · AXVECO</a:t>
            </a:r>
          </a:p>
        </p:txBody>
      </p:sp>
      <p:sp>
        <p:nvSpPr>
          <p:cNvPr id="6" name="TextBox 6"/>
          <p:cNvSpPr txBox="1"/>
          <p:nvPr/>
        </p:nvSpPr>
        <p:spPr>
          <a:xfrm>
            <a:off x="987416" y="3346360"/>
            <a:ext cx="5992263" cy="946541"/>
          </a:xfrm>
          <a:prstGeom prst="rect">
            <a:avLst/>
          </a:prstGeom>
        </p:spPr>
        <p:txBody>
          <a:bodyPr wrap="square" lIns="0" tIns="0" rIns="0" bIns="0" rtlCol="0" anchor="t">
            <a:spAutoFit/>
          </a:bodyPr>
          <a:lstStyle>
            <a:defPPr>
              <a:defRPr lang="en-US"/>
            </a:defPPr>
            <a:lvl1pPr marL="0" algn="l" defTabSz="609539" rtl="0" eaLnBrk="1" latinLnBrk="0" hangingPunct="1">
              <a:defRPr sz="1200" kern="1200">
                <a:solidFill>
                  <a:schemeClr val="tx1"/>
                </a:solidFill>
                <a:latin typeface="+mn-lt"/>
                <a:ea typeface="+mn-ea"/>
                <a:cs typeface="+mn-cs"/>
              </a:defRPr>
            </a:lvl1pPr>
            <a:lvl2pPr marL="304770" algn="l" defTabSz="609539" rtl="0" eaLnBrk="1" latinLnBrk="0" hangingPunct="1">
              <a:defRPr sz="1200" kern="1200">
                <a:solidFill>
                  <a:schemeClr val="tx1"/>
                </a:solidFill>
                <a:latin typeface="+mn-lt"/>
                <a:ea typeface="+mn-ea"/>
                <a:cs typeface="+mn-cs"/>
              </a:defRPr>
            </a:lvl2pPr>
            <a:lvl3pPr marL="609539" algn="l" defTabSz="609539" rtl="0" eaLnBrk="1" latinLnBrk="0" hangingPunct="1">
              <a:defRPr sz="1200" kern="1200">
                <a:solidFill>
                  <a:schemeClr val="tx1"/>
                </a:solidFill>
                <a:latin typeface="+mn-lt"/>
                <a:ea typeface="+mn-ea"/>
                <a:cs typeface="+mn-cs"/>
              </a:defRPr>
            </a:lvl3pPr>
            <a:lvl4pPr marL="914309" algn="l" defTabSz="609539" rtl="0" eaLnBrk="1" latinLnBrk="0" hangingPunct="1">
              <a:defRPr sz="1200" kern="1200">
                <a:solidFill>
                  <a:schemeClr val="tx1"/>
                </a:solidFill>
                <a:latin typeface="+mn-lt"/>
                <a:ea typeface="+mn-ea"/>
                <a:cs typeface="+mn-cs"/>
              </a:defRPr>
            </a:lvl4pPr>
            <a:lvl5pPr marL="1219078" algn="l" defTabSz="609539" rtl="0" eaLnBrk="1" latinLnBrk="0" hangingPunct="1">
              <a:defRPr sz="1200" kern="1200">
                <a:solidFill>
                  <a:schemeClr val="tx1"/>
                </a:solidFill>
                <a:latin typeface="+mn-lt"/>
                <a:ea typeface="+mn-ea"/>
                <a:cs typeface="+mn-cs"/>
              </a:defRPr>
            </a:lvl5pPr>
            <a:lvl6pPr marL="1523848" algn="l" defTabSz="609539" rtl="0" eaLnBrk="1" latinLnBrk="0" hangingPunct="1">
              <a:defRPr sz="1200" kern="1200">
                <a:solidFill>
                  <a:schemeClr val="tx1"/>
                </a:solidFill>
                <a:latin typeface="+mn-lt"/>
                <a:ea typeface="+mn-ea"/>
                <a:cs typeface="+mn-cs"/>
              </a:defRPr>
            </a:lvl6pPr>
            <a:lvl7pPr marL="1828617" algn="l" defTabSz="609539" rtl="0" eaLnBrk="1" latinLnBrk="0" hangingPunct="1">
              <a:defRPr sz="1200" kern="1200">
                <a:solidFill>
                  <a:schemeClr val="tx1"/>
                </a:solidFill>
                <a:latin typeface="+mn-lt"/>
                <a:ea typeface="+mn-ea"/>
                <a:cs typeface="+mn-cs"/>
              </a:defRPr>
            </a:lvl7pPr>
            <a:lvl8pPr marL="2133387" algn="l" defTabSz="609539" rtl="0" eaLnBrk="1" latinLnBrk="0" hangingPunct="1">
              <a:defRPr sz="1200" kern="1200">
                <a:solidFill>
                  <a:schemeClr val="tx1"/>
                </a:solidFill>
                <a:latin typeface="+mn-lt"/>
                <a:ea typeface="+mn-ea"/>
                <a:cs typeface="+mn-cs"/>
              </a:defRPr>
            </a:lvl8pPr>
            <a:lvl9pPr marL="2438156" algn="l" defTabSz="609539" rtl="0" eaLnBrk="1" latinLnBrk="0" hangingPunct="1">
              <a:defRPr sz="1200" kern="1200">
                <a:solidFill>
                  <a:schemeClr val="tx1"/>
                </a:solidFill>
                <a:latin typeface="+mn-lt"/>
                <a:ea typeface="+mn-ea"/>
                <a:cs typeface="+mn-cs"/>
              </a:defRPr>
            </a:lvl9pPr>
          </a:lstStyle>
          <a:p>
            <a:pPr algn="just">
              <a:lnSpc>
                <a:spcPts val="8320"/>
              </a:lnSpc>
            </a:pPr>
            <a:r>
              <a:rPr lang="en-US" sz="4379" b="1" spc="-87" dirty="0" err="1">
                <a:solidFill>
                  <a:srgbClr val="1E244F"/>
                </a:solidFill>
                <a:latin typeface="Lexend 1 Bold"/>
                <a:ea typeface="Lexend 1 Bold"/>
                <a:cs typeface="Lexend 1 Bold"/>
                <a:sym typeface="Lexend 1 Bold"/>
              </a:rPr>
              <a:t>Ethisch</a:t>
            </a:r>
            <a:r>
              <a:rPr lang="en-US" sz="4379" b="1" spc="-87" dirty="0">
                <a:solidFill>
                  <a:srgbClr val="1E244F"/>
                </a:solidFill>
                <a:latin typeface="Lexend 1 Bold"/>
                <a:ea typeface="Lexend 1 Bold"/>
                <a:cs typeface="Lexend 1 Bold"/>
                <a:sym typeface="Lexend 1 Bold"/>
              </a:rPr>
              <a:t> </a:t>
            </a:r>
            <a:r>
              <a:rPr lang="en-US" sz="4379" b="1" spc="-87" dirty="0" err="1">
                <a:solidFill>
                  <a:srgbClr val="1E244F"/>
                </a:solidFill>
                <a:latin typeface="Lexend 1 Bold"/>
                <a:ea typeface="Lexend 1 Bold"/>
                <a:cs typeface="Lexend 1 Bold"/>
                <a:sym typeface="Lexend 1 Bold"/>
              </a:rPr>
              <a:t>werken</a:t>
            </a:r>
            <a:r>
              <a:rPr lang="en-US" sz="4379" b="1" spc="-87" dirty="0">
                <a:solidFill>
                  <a:srgbClr val="1E244F"/>
                </a:solidFill>
                <a:latin typeface="Lexend 1 Bold"/>
                <a:ea typeface="Lexend 1 Bold"/>
                <a:cs typeface="Lexend 1 Bold"/>
                <a:sym typeface="Lexend 1 Bold"/>
              </a:rPr>
              <a:t> met AI</a:t>
            </a:r>
          </a:p>
        </p:txBody>
      </p:sp>
      <p:sp>
        <p:nvSpPr>
          <p:cNvPr id="7" name="Freeform 7"/>
          <p:cNvSpPr/>
          <p:nvPr/>
        </p:nvSpPr>
        <p:spPr>
          <a:xfrm>
            <a:off x="10283991" y="285185"/>
            <a:ext cx="1629482" cy="673381"/>
          </a:xfrm>
          <a:custGeom>
            <a:avLst/>
            <a:gdLst/>
            <a:ahLst/>
            <a:cxnLst/>
            <a:rect l="l" t="t" r="r" b="b"/>
            <a:pathLst>
              <a:path w="2444223" h="1010071">
                <a:moveTo>
                  <a:pt x="0" y="0"/>
                </a:moveTo>
                <a:lnTo>
                  <a:pt x="2444223" y="0"/>
                </a:lnTo>
                <a:lnTo>
                  <a:pt x="2444223" y="1010071"/>
                </a:lnTo>
                <a:lnTo>
                  <a:pt x="0" y="1010071"/>
                </a:lnTo>
                <a:lnTo>
                  <a:pt x="0" y="0"/>
                </a:lnTo>
                <a:close/>
              </a:path>
            </a:pathLst>
          </a:custGeom>
          <a:blipFill>
            <a:blip>
              <a:extLst>
                <a:ext uri="{96DAC541-7B7A-43D3-8B79-37D633B846F1}">
                  <asvg:svgBlip xmlns:asvg="http://schemas.microsoft.com/office/drawing/2016/SVG/main" r:embed="rId4"/>
                </a:ext>
              </a:extLst>
            </a:blip>
            <a:stretch>
              <a:fillRect/>
            </a:stretch>
          </a:blipFill>
        </p:spPr>
        <p:txBody>
          <a:bodyPr/>
          <a:lstStyle/>
          <a:p>
            <a:endParaRPr lang="en-US"/>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33">
    <p:bg>
      <p:bgPr>
        <a:solidFill>
          <a:srgbClr val="1E244F">
            <a:alpha val="100000"/>
          </a:srgbClr>
        </a:solidFill>
        <a:effectLst/>
      </p:bgPr>
    </p:bg>
    <p:spTree>
      <p:nvGrpSpPr>
        <p:cNvPr id="1" name=""/>
        <p:cNvGrpSpPr/>
        <p:nvPr/>
      </p:nvGrpSpPr>
      <p:grpSpPr>
        <a:xfrm>
          <a:off x="0" y="0"/>
          <a:ext cx="0" cy="0"/>
          <a:chOff x="0" y="0"/>
          <a:chExt cx="0" cy="0"/>
        </a:xfrm>
      </p:grpSpPr>
      <p:sp>
        <p:nvSpPr>
          <p:cNvPr id="2" name="Text 0"/>
          <p:cNvSpPr/>
          <p:nvPr/>
        </p:nvSpPr>
        <p:spPr>
          <a:xfrm>
            <a:off x="451301" y="685800"/>
            <a:ext cx="11247120" cy="594360"/>
          </a:xfrm>
          <a:prstGeom prst="rect">
            <a:avLst/>
          </a:prstGeom>
          <a:noFill/>
          <a:ln/>
        </p:spPr>
        <p:txBody>
          <a:bodyPr wrap="square" lIns="0" tIns="0" rIns="0" bIns="0" rtlCol="0" anchor="ctr"/>
          <a:lstStyle/>
          <a:p>
            <a:pPr marL="0" indent="0">
              <a:buNone/>
            </a:pPr>
            <a:r>
              <a:rPr lang="en-US" sz="2800" b="1" dirty="0">
                <a:solidFill>
                  <a:srgbClr val="FFFFFF"/>
                </a:solidFill>
                <a:latin typeface="Calibri" pitchFamily="34" charset="0"/>
                <a:ea typeface="Calibri" pitchFamily="34" charset="-122"/>
                <a:cs typeface="Calibri" pitchFamily="34" charset="-120"/>
              </a:rPr>
              <a:t>Hoe pak je bias aan?</a:t>
            </a:r>
            <a:endParaRPr lang="en-US" sz="2800" dirty="0">
              <a:solidFill>
                <a:srgbClr val="FFFFFF"/>
              </a:solidFill>
            </a:endParaRPr>
          </a:p>
        </p:txBody>
      </p:sp>
      <p:sp>
        <p:nvSpPr>
          <p:cNvPr id="4" name="Shape 2"/>
          <p:cNvSpPr/>
          <p:nvPr/>
        </p:nvSpPr>
        <p:spPr>
          <a:xfrm>
            <a:off x="457200" y="1371600"/>
            <a:ext cx="548640" cy="54864"/>
          </a:xfrm>
          <a:prstGeom prst="rect">
            <a:avLst/>
          </a:prstGeom>
          <a:solidFill>
            <a:srgbClr val="C9A6FF"/>
          </a:solidFill>
          <a:ln w="12700">
            <a:noFill/>
            <a:prstDash val="solid"/>
          </a:ln>
        </p:spPr>
        <p:txBody>
          <a:bodyPr/>
          <a:lstStyle/>
          <a:p>
            <a:endParaRPr lang="en-US"/>
          </a:p>
        </p:txBody>
      </p:sp>
      <p:sp>
        <p:nvSpPr>
          <p:cNvPr id="5" name="Shape 3"/>
          <p:cNvSpPr/>
          <p:nvPr/>
        </p:nvSpPr>
        <p:spPr>
          <a:xfrm>
            <a:off x="457200" y="1783080"/>
            <a:ext cx="5486400" cy="2011680"/>
          </a:xfrm>
          <a:prstGeom prst="rect">
            <a:avLst/>
          </a:prstGeom>
          <a:solidFill>
            <a:srgbClr val="2B3370"/>
          </a:solidFill>
          <a:ln w="9525">
            <a:noFill/>
            <a:prstDash val="solid"/>
          </a:ln>
        </p:spPr>
        <p:txBody>
          <a:bodyPr/>
          <a:lstStyle/>
          <a:p>
            <a:endParaRPr lang="en-US"/>
          </a:p>
        </p:txBody>
      </p:sp>
      <p:sp>
        <p:nvSpPr>
          <p:cNvPr id="6" name="Shape 4"/>
          <p:cNvSpPr/>
          <p:nvPr/>
        </p:nvSpPr>
        <p:spPr>
          <a:xfrm>
            <a:off x="731520" y="2103120"/>
            <a:ext cx="640080" cy="640080"/>
          </a:xfrm>
          <a:prstGeom prst="ellipse">
            <a:avLst/>
          </a:prstGeom>
          <a:solidFill>
            <a:srgbClr val="C9A6FF"/>
          </a:solidFill>
          <a:ln w="12700">
            <a:noFill/>
            <a:prstDash val="solid"/>
          </a:ln>
        </p:spPr>
        <p:txBody>
          <a:bodyPr/>
          <a:lstStyle/>
          <a:p>
            <a:endParaRPr lang="en-US"/>
          </a:p>
        </p:txBody>
      </p:sp>
      <p:sp>
        <p:nvSpPr>
          <p:cNvPr id="7" name="Text 5"/>
          <p:cNvSpPr/>
          <p:nvPr/>
        </p:nvSpPr>
        <p:spPr>
          <a:xfrm>
            <a:off x="731520" y="2103120"/>
            <a:ext cx="640080" cy="640080"/>
          </a:xfrm>
          <a:prstGeom prst="rect">
            <a:avLst/>
          </a:prstGeom>
          <a:noFill/>
          <a:ln/>
        </p:spPr>
        <p:txBody>
          <a:bodyPr wrap="square" lIns="0" tIns="0" rIns="0" bIns="0" rtlCol="0" anchor="ctr"/>
          <a:lstStyle/>
          <a:p>
            <a:pPr marL="0" indent="0" algn="ctr">
              <a:buNone/>
            </a:pPr>
            <a:r>
              <a:rPr lang="en-US" sz="2400" b="1" dirty="0">
                <a:solidFill>
                  <a:srgbClr val="1E244F"/>
                </a:solidFill>
                <a:latin typeface="Calibri" pitchFamily="34" charset="0"/>
                <a:ea typeface="Calibri" pitchFamily="34" charset="-122"/>
                <a:cs typeface="Calibri" pitchFamily="34" charset="-120"/>
              </a:rPr>
              <a:t>1</a:t>
            </a:r>
            <a:endParaRPr lang="en-US" sz="2400" b="1" dirty="0">
              <a:solidFill>
                <a:srgbClr val="1E244F"/>
              </a:solidFill>
            </a:endParaRPr>
          </a:p>
        </p:txBody>
      </p:sp>
      <p:sp>
        <p:nvSpPr>
          <p:cNvPr id="8" name="Text 6"/>
          <p:cNvSpPr/>
          <p:nvPr/>
        </p:nvSpPr>
        <p:spPr>
          <a:xfrm>
            <a:off x="1463040" y="2103120"/>
            <a:ext cx="4297680" cy="594360"/>
          </a:xfrm>
          <a:prstGeom prst="rect">
            <a:avLst/>
          </a:prstGeom>
          <a:noFill/>
          <a:ln/>
        </p:spPr>
        <p:txBody>
          <a:bodyPr wrap="square" lIns="0" tIns="0" rIns="0" bIns="0" rtlCol="0" anchor="t"/>
          <a:lstStyle/>
          <a:p>
            <a:pPr marL="0" indent="0">
              <a:buNone/>
            </a:pPr>
            <a:r>
              <a:rPr lang="en-US" sz="1500" b="1" dirty="0">
                <a:solidFill>
                  <a:srgbClr val="FFFFFF"/>
                </a:solidFill>
                <a:latin typeface="Calibri" pitchFamily="34" charset="0"/>
                <a:ea typeface="Calibri" pitchFamily="34" charset="-122"/>
                <a:cs typeface="Calibri" pitchFamily="34" charset="-120"/>
              </a:rPr>
              <a:t>Check de data voordat je vertrouwt</a:t>
            </a:r>
            <a:endParaRPr lang="en-US" sz="1500" b="1" dirty="0">
              <a:solidFill>
                <a:srgbClr val="FFFFFF"/>
              </a:solidFill>
            </a:endParaRPr>
          </a:p>
        </p:txBody>
      </p:sp>
      <p:sp>
        <p:nvSpPr>
          <p:cNvPr id="9" name="Text 7"/>
          <p:cNvSpPr/>
          <p:nvPr/>
        </p:nvSpPr>
        <p:spPr>
          <a:xfrm>
            <a:off x="731520" y="2834640"/>
            <a:ext cx="4937760" cy="914400"/>
          </a:xfrm>
          <a:prstGeom prst="rect">
            <a:avLst/>
          </a:prstGeom>
          <a:noFill/>
          <a:ln/>
        </p:spPr>
        <p:txBody>
          <a:bodyPr wrap="square" lIns="0" tIns="0" rIns="0" bIns="0" rtlCol="0" anchor="t"/>
          <a:lstStyle/>
          <a:p>
            <a:pPr marL="0" indent="0">
              <a:buNone/>
            </a:pPr>
            <a:r>
              <a:rPr lang="en-US" sz="1200" dirty="0">
                <a:solidFill>
                  <a:srgbClr val="FFFFFF"/>
                </a:solidFill>
                <a:latin typeface="Calibri" pitchFamily="34" charset="0"/>
                <a:ea typeface="Calibri" pitchFamily="34" charset="-122"/>
                <a:cs typeface="Calibri" pitchFamily="34" charset="-120"/>
              </a:rPr>
              <a:t>Bias begint bijna altijd in de trainingsdata. Vraag bij elke AI-toepassing: wie zit er wél in de data, en wie ontbreekt? Historische beslissingen zijn geen objectieve waarheid.</a:t>
            </a:r>
            <a:endParaRPr lang="en-US" sz="1200" dirty="0">
              <a:solidFill>
                <a:srgbClr val="FFFFFF"/>
              </a:solidFill>
            </a:endParaRPr>
          </a:p>
        </p:txBody>
      </p:sp>
      <p:sp>
        <p:nvSpPr>
          <p:cNvPr id="10" name="Shape 8"/>
          <p:cNvSpPr/>
          <p:nvPr/>
        </p:nvSpPr>
        <p:spPr>
          <a:xfrm>
            <a:off x="6217920" y="1783080"/>
            <a:ext cx="5486400" cy="2011680"/>
          </a:xfrm>
          <a:prstGeom prst="rect">
            <a:avLst/>
          </a:prstGeom>
          <a:solidFill>
            <a:srgbClr val="2B3370"/>
          </a:solidFill>
          <a:ln w="9525">
            <a:noFill/>
            <a:prstDash val="solid"/>
          </a:ln>
        </p:spPr>
        <p:txBody>
          <a:bodyPr/>
          <a:lstStyle/>
          <a:p>
            <a:endParaRPr lang="en-US"/>
          </a:p>
        </p:txBody>
      </p:sp>
      <p:sp>
        <p:nvSpPr>
          <p:cNvPr id="11" name="Shape 9"/>
          <p:cNvSpPr/>
          <p:nvPr/>
        </p:nvSpPr>
        <p:spPr>
          <a:xfrm>
            <a:off x="6492240" y="2103120"/>
            <a:ext cx="640080" cy="640080"/>
          </a:xfrm>
          <a:prstGeom prst="ellipse">
            <a:avLst/>
          </a:prstGeom>
          <a:solidFill>
            <a:srgbClr val="C9A6FF"/>
          </a:solidFill>
          <a:ln w="12700">
            <a:noFill/>
            <a:prstDash val="solid"/>
          </a:ln>
        </p:spPr>
        <p:txBody>
          <a:bodyPr/>
          <a:lstStyle/>
          <a:p>
            <a:endParaRPr lang="en-US"/>
          </a:p>
        </p:txBody>
      </p:sp>
      <p:sp>
        <p:nvSpPr>
          <p:cNvPr id="12" name="Text 10"/>
          <p:cNvSpPr/>
          <p:nvPr/>
        </p:nvSpPr>
        <p:spPr>
          <a:xfrm>
            <a:off x="6492240" y="2103120"/>
            <a:ext cx="640080" cy="640080"/>
          </a:xfrm>
          <a:prstGeom prst="rect">
            <a:avLst/>
          </a:prstGeom>
          <a:noFill/>
          <a:ln/>
        </p:spPr>
        <p:txBody>
          <a:bodyPr wrap="square" lIns="0" tIns="0" rIns="0" bIns="0" rtlCol="0" anchor="ctr"/>
          <a:lstStyle/>
          <a:p>
            <a:pPr marL="0" indent="0" algn="ctr">
              <a:buNone/>
            </a:pPr>
            <a:r>
              <a:rPr lang="en-US" sz="2400" b="1" dirty="0">
                <a:solidFill>
                  <a:srgbClr val="1E244F"/>
                </a:solidFill>
                <a:latin typeface="Calibri" pitchFamily="34" charset="0"/>
                <a:ea typeface="Calibri" pitchFamily="34" charset="-122"/>
                <a:cs typeface="Calibri" pitchFamily="34" charset="-120"/>
              </a:rPr>
              <a:t>2</a:t>
            </a:r>
            <a:endParaRPr lang="en-US" sz="2400" b="1" dirty="0">
              <a:solidFill>
                <a:srgbClr val="1E244F"/>
              </a:solidFill>
            </a:endParaRPr>
          </a:p>
        </p:txBody>
      </p:sp>
      <p:sp>
        <p:nvSpPr>
          <p:cNvPr id="13" name="Text 11"/>
          <p:cNvSpPr/>
          <p:nvPr/>
        </p:nvSpPr>
        <p:spPr>
          <a:xfrm>
            <a:off x="7223760" y="2103120"/>
            <a:ext cx="4297680" cy="594360"/>
          </a:xfrm>
          <a:prstGeom prst="rect">
            <a:avLst/>
          </a:prstGeom>
          <a:noFill/>
          <a:ln/>
        </p:spPr>
        <p:txBody>
          <a:bodyPr wrap="square" lIns="0" tIns="0" rIns="0" bIns="0" rtlCol="0" anchor="t"/>
          <a:lstStyle/>
          <a:p>
            <a:pPr marL="0" indent="0">
              <a:buNone/>
            </a:pPr>
            <a:r>
              <a:rPr lang="en-US" sz="1500" b="1" dirty="0">
                <a:solidFill>
                  <a:srgbClr val="FFFFFF"/>
                </a:solidFill>
                <a:latin typeface="Calibri" pitchFamily="34" charset="0"/>
                <a:ea typeface="Calibri" pitchFamily="34" charset="-122"/>
                <a:cs typeface="Calibri" pitchFamily="34" charset="-120"/>
              </a:rPr>
              <a:t>Test op verschillende groepen</a:t>
            </a:r>
            <a:endParaRPr lang="en-US" sz="1500" b="1" dirty="0">
              <a:solidFill>
                <a:srgbClr val="FFFFFF"/>
              </a:solidFill>
            </a:endParaRPr>
          </a:p>
        </p:txBody>
      </p:sp>
      <p:sp>
        <p:nvSpPr>
          <p:cNvPr id="14" name="Text 12"/>
          <p:cNvSpPr/>
          <p:nvPr/>
        </p:nvSpPr>
        <p:spPr>
          <a:xfrm>
            <a:off x="6492240" y="2834640"/>
            <a:ext cx="4937760" cy="914400"/>
          </a:xfrm>
          <a:prstGeom prst="rect">
            <a:avLst/>
          </a:prstGeom>
          <a:noFill/>
          <a:ln/>
        </p:spPr>
        <p:txBody>
          <a:bodyPr wrap="square" lIns="0" tIns="0" rIns="0" bIns="0" rtlCol="0" anchor="t"/>
          <a:lstStyle/>
          <a:p>
            <a:pPr marL="0" indent="0">
              <a:buNone/>
            </a:pPr>
            <a:r>
              <a:rPr lang="en-US" sz="1200" dirty="0">
                <a:solidFill>
                  <a:srgbClr val="FFFFFF"/>
                </a:solidFill>
                <a:latin typeface="Calibri" pitchFamily="34" charset="0"/>
                <a:ea typeface="Calibri" pitchFamily="34" charset="-122"/>
                <a:cs typeface="Calibri" pitchFamily="34" charset="-120"/>
              </a:rPr>
              <a:t>Werkt de AI even goed voor mannen en vrouwen? Voor jongere én oudere klanten? Voor verschillende achtergronden? Vraag je leverancier om bias-tests — of doe ze zelf op een steekproef.</a:t>
            </a:r>
            <a:endParaRPr lang="en-US" sz="1200" dirty="0">
              <a:solidFill>
                <a:srgbClr val="FFFFFF"/>
              </a:solidFill>
            </a:endParaRPr>
          </a:p>
        </p:txBody>
      </p:sp>
      <p:sp>
        <p:nvSpPr>
          <p:cNvPr id="15" name="Shape 13"/>
          <p:cNvSpPr/>
          <p:nvPr/>
        </p:nvSpPr>
        <p:spPr>
          <a:xfrm>
            <a:off x="457200" y="4023360"/>
            <a:ext cx="5486400" cy="2011680"/>
          </a:xfrm>
          <a:prstGeom prst="rect">
            <a:avLst/>
          </a:prstGeom>
          <a:solidFill>
            <a:srgbClr val="2B3370"/>
          </a:solidFill>
          <a:ln w="9525">
            <a:noFill/>
            <a:prstDash val="solid"/>
          </a:ln>
        </p:spPr>
        <p:txBody>
          <a:bodyPr/>
          <a:lstStyle/>
          <a:p>
            <a:endParaRPr lang="en-US"/>
          </a:p>
        </p:txBody>
      </p:sp>
      <p:sp>
        <p:nvSpPr>
          <p:cNvPr id="16" name="Shape 14"/>
          <p:cNvSpPr/>
          <p:nvPr/>
        </p:nvSpPr>
        <p:spPr>
          <a:xfrm>
            <a:off x="731520" y="4343400"/>
            <a:ext cx="640080" cy="640080"/>
          </a:xfrm>
          <a:prstGeom prst="ellipse">
            <a:avLst/>
          </a:prstGeom>
          <a:solidFill>
            <a:srgbClr val="C9A6FF"/>
          </a:solidFill>
          <a:ln w="12700">
            <a:noFill/>
            <a:prstDash val="solid"/>
          </a:ln>
        </p:spPr>
        <p:txBody>
          <a:bodyPr/>
          <a:lstStyle/>
          <a:p>
            <a:endParaRPr lang="en-US"/>
          </a:p>
        </p:txBody>
      </p:sp>
      <p:sp>
        <p:nvSpPr>
          <p:cNvPr id="17" name="Text 15"/>
          <p:cNvSpPr/>
          <p:nvPr/>
        </p:nvSpPr>
        <p:spPr>
          <a:xfrm>
            <a:off x="731520" y="4343400"/>
            <a:ext cx="640080" cy="640080"/>
          </a:xfrm>
          <a:prstGeom prst="rect">
            <a:avLst/>
          </a:prstGeom>
          <a:noFill/>
          <a:ln/>
        </p:spPr>
        <p:txBody>
          <a:bodyPr wrap="square" lIns="0" tIns="0" rIns="0" bIns="0" rtlCol="0" anchor="ctr"/>
          <a:lstStyle/>
          <a:p>
            <a:pPr marL="0" indent="0" algn="ctr">
              <a:buNone/>
            </a:pPr>
            <a:r>
              <a:rPr lang="en-US" sz="2400" b="1" dirty="0">
                <a:solidFill>
                  <a:srgbClr val="1E244F"/>
                </a:solidFill>
                <a:latin typeface="Calibri" pitchFamily="34" charset="0"/>
                <a:ea typeface="Calibri" pitchFamily="34" charset="-122"/>
                <a:cs typeface="Calibri" pitchFamily="34" charset="-120"/>
              </a:rPr>
              <a:t>3</a:t>
            </a:r>
            <a:endParaRPr lang="en-US" sz="2400" b="1" dirty="0">
              <a:solidFill>
                <a:srgbClr val="1E244F"/>
              </a:solidFill>
            </a:endParaRPr>
          </a:p>
        </p:txBody>
      </p:sp>
      <p:sp>
        <p:nvSpPr>
          <p:cNvPr id="18" name="Text 16"/>
          <p:cNvSpPr/>
          <p:nvPr/>
        </p:nvSpPr>
        <p:spPr>
          <a:xfrm>
            <a:off x="1463040" y="4343400"/>
            <a:ext cx="4297680" cy="594360"/>
          </a:xfrm>
          <a:prstGeom prst="rect">
            <a:avLst/>
          </a:prstGeom>
          <a:noFill/>
          <a:ln/>
        </p:spPr>
        <p:txBody>
          <a:bodyPr wrap="square" lIns="0" tIns="0" rIns="0" bIns="0" rtlCol="0" anchor="t"/>
          <a:lstStyle/>
          <a:p>
            <a:pPr marL="0" indent="0">
              <a:buNone/>
            </a:pPr>
            <a:r>
              <a:rPr lang="en-US" sz="1500" b="1" dirty="0">
                <a:solidFill>
                  <a:srgbClr val="FFFFFF"/>
                </a:solidFill>
                <a:latin typeface="Calibri" pitchFamily="34" charset="0"/>
                <a:ea typeface="Calibri" pitchFamily="34" charset="-122"/>
                <a:cs typeface="Calibri" pitchFamily="34" charset="-120"/>
              </a:rPr>
              <a:t>Houd de mens in de lus</a:t>
            </a:r>
            <a:endParaRPr lang="en-US" sz="1500" b="1" dirty="0">
              <a:solidFill>
                <a:srgbClr val="FFFFFF"/>
              </a:solidFill>
            </a:endParaRPr>
          </a:p>
        </p:txBody>
      </p:sp>
      <p:sp>
        <p:nvSpPr>
          <p:cNvPr id="19" name="Text 17"/>
          <p:cNvSpPr/>
          <p:nvPr/>
        </p:nvSpPr>
        <p:spPr>
          <a:xfrm>
            <a:off x="731520" y="5074920"/>
            <a:ext cx="4937760" cy="914400"/>
          </a:xfrm>
          <a:prstGeom prst="rect">
            <a:avLst/>
          </a:prstGeom>
          <a:noFill/>
          <a:ln/>
        </p:spPr>
        <p:txBody>
          <a:bodyPr wrap="square" lIns="0" tIns="0" rIns="0" bIns="0" rtlCol="0" anchor="t"/>
          <a:lstStyle/>
          <a:p>
            <a:pPr marL="0" indent="0">
              <a:buNone/>
            </a:pPr>
            <a:r>
              <a:rPr lang="en-US" sz="1200" dirty="0">
                <a:solidFill>
                  <a:srgbClr val="FFFFFF"/>
                </a:solidFill>
                <a:latin typeface="Calibri" pitchFamily="34" charset="0"/>
                <a:ea typeface="Calibri" pitchFamily="34" charset="-122"/>
                <a:cs typeface="Calibri" pitchFamily="34" charset="-120"/>
              </a:rPr>
              <a:t>Laat AI adviseren, niet beslissen — zeker bij besluiten met impact op mensen. Een menselijke check op afwijzingen of negatieve uitkomsten vangt veel onzichtbare bias op.</a:t>
            </a:r>
            <a:endParaRPr lang="en-US" sz="1200" dirty="0">
              <a:solidFill>
                <a:srgbClr val="FFFFFF"/>
              </a:solidFill>
            </a:endParaRPr>
          </a:p>
        </p:txBody>
      </p:sp>
      <p:sp>
        <p:nvSpPr>
          <p:cNvPr id="20" name="Shape 18"/>
          <p:cNvSpPr/>
          <p:nvPr/>
        </p:nvSpPr>
        <p:spPr>
          <a:xfrm>
            <a:off x="6217920" y="4023360"/>
            <a:ext cx="5486400" cy="2011680"/>
          </a:xfrm>
          <a:prstGeom prst="rect">
            <a:avLst/>
          </a:prstGeom>
          <a:solidFill>
            <a:srgbClr val="2B3370"/>
          </a:solidFill>
          <a:ln w="9525">
            <a:noFill/>
            <a:prstDash val="solid"/>
          </a:ln>
        </p:spPr>
        <p:txBody>
          <a:bodyPr/>
          <a:lstStyle/>
          <a:p>
            <a:endParaRPr lang="en-US"/>
          </a:p>
        </p:txBody>
      </p:sp>
      <p:sp>
        <p:nvSpPr>
          <p:cNvPr id="21" name="Shape 19"/>
          <p:cNvSpPr/>
          <p:nvPr/>
        </p:nvSpPr>
        <p:spPr>
          <a:xfrm>
            <a:off x="6492240" y="4343400"/>
            <a:ext cx="640080" cy="640080"/>
          </a:xfrm>
          <a:prstGeom prst="ellipse">
            <a:avLst/>
          </a:prstGeom>
          <a:solidFill>
            <a:srgbClr val="C9A6FF"/>
          </a:solidFill>
          <a:ln w="12700">
            <a:noFill/>
            <a:prstDash val="solid"/>
          </a:ln>
        </p:spPr>
        <p:txBody>
          <a:bodyPr/>
          <a:lstStyle/>
          <a:p>
            <a:endParaRPr lang="en-US"/>
          </a:p>
        </p:txBody>
      </p:sp>
      <p:sp>
        <p:nvSpPr>
          <p:cNvPr id="22" name="Text 20"/>
          <p:cNvSpPr/>
          <p:nvPr/>
        </p:nvSpPr>
        <p:spPr>
          <a:xfrm>
            <a:off x="6492240" y="4343400"/>
            <a:ext cx="640080" cy="640080"/>
          </a:xfrm>
          <a:prstGeom prst="rect">
            <a:avLst/>
          </a:prstGeom>
          <a:noFill/>
          <a:ln/>
        </p:spPr>
        <p:txBody>
          <a:bodyPr wrap="square" lIns="0" tIns="0" rIns="0" bIns="0" rtlCol="0" anchor="ctr"/>
          <a:lstStyle/>
          <a:p>
            <a:pPr marL="0" indent="0" algn="ctr">
              <a:buNone/>
            </a:pPr>
            <a:r>
              <a:rPr lang="en-US" sz="2400" b="1" dirty="0">
                <a:solidFill>
                  <a:srgbClr val="1E244F"/>
                </a:solidFill>
                <a:latin typeface="Calibri" pitchFamily="34" charset="0"/>
                <a:ea typeface="Calibri" pitchFamily="34" charset="-122"/>
                <a:cs typeface="Calibri" pitchFamily="34" charset="-120"/>
              </a:rPr>
              <a:t>4</a:t>
            </a:r>
            <a:endParaRPr lang="en-US" sz="2400" b="1" dirty="0">
              <a:solidFill>
                <a:srgbClr val="1E244F"/>
              </a:solidFill>
            </a:endParaRPr>
          </a:p>
        </p:txBody>
      </p:sp>
      <p:sp>
        <p:nvSpPr>
          <p:cNvPr id="23" name="Text 21"/>
          <p:cNvSpPr/>
          <p:nvPr/>
        </p:nvSpPr>
        <p:spPr>
          <a:xfrm>
            <a:off x="7223760" y="4343400"/>
            <a:ext cx="4297680" cy="594360"/>
          </a:xfrm>
          <a:prstGeom prst="rect">
            <a:avLst/>
          </a:prstGeom>
          <a:noFill/>
          <a:ln/>
        </p:spPr>
        <p:txBody>
          <a:bodyPr wrap="square" lIns="0" tIns="0" rIns="0" bIns="0" rtlCol="0" anchor="t"/>
          <a:lstStyle/>
          <a:p>
            <a:pPr marL="0" indent="0">
              <a:buNone/>
            </a:pPr>
            <a:r>
              <a:rPr lang="en-US" sz="1500" b="1" dirty="0">
                <a:solidFill>
                  <a:srgbClr val="FFFFFF"/>
                </a:solidFill>
                <a:latin typeface="Calibri" pitchFamily="34" charset="0"/>
                <a:ea typeface="Calibri" pitchFamily="34" charset="-122"/>
                <a:cs typeface="Calibri" pitchFamily="34" charset="-120"/>
              </a:rPr>
              <a:t>Maak het zichtbaar en bespreekbaar</a:t>
            </a:r>
            <a:endParaRPr lang="en-US" sz="1500" b="1" dirty="0">
              <a:solidFill>
                <a:srgbClr val="FFFFFF"/>
              </a:solidFill>
            </a:endParaRPr>
          </a:p>
        </p:txBody>
      </p:sp>
      <p:sp>
        <p:nvSpPr>
          <p:cNvPr id="24" name="Text 22"/>
          <p:cNvSpPr/>
          <p:nvPr/>
        </p:nvSpPr>
        <p:spPr>
          <a:xfrm>
            <a:off x="6492240" y="5074920"/>
            <a:ext cx="4937760" cy="914400"/>
          </a:xfrm>
          <a:prstGeom prst="rect">
            <a:avLst/>
          </a:prstGeom>
          <a:noFill/>
          <a:ln/>
        </p:spPr>
        <p:txBody>
          <a:bodyPr wrap="square" lIns="0" tIns="0" rIns="0" bIns="0" rtlCol="0" anchor="t"/>
          <a:lstStyle/>
          <a:p>
            <a:pPr marL="0" indent="0">
              <a:buNone/>
            </a:pPr>
            <a:r>
              <a:rPr lang="en-US" sz="1200" dirty="0">
                <a:solidFill>
                  <a:srgbClr val="FFFFFF"/>
                </a:solidFill>
                <a:latin typeface="Calibri" pitchFamily="34" charset="0"/>
                <a:ea typeface="Calibri" pitchFamily="34" charset="-122"/>
                <a:cs typeface="Calibri" pitchFamily="34" charset="-120"/>
              </a:rPr>
              <a:t>Documenteer welke checks je hebt gedaan en welke beperkingen je accepteert. Maak het </a:t>
            </a:r>
            <a:r>
              <a:rPr lang="en-US" sz="1200" dirty="0" err="1">
                <a:solidFill>
                  <a:srgbClr val="FFFFFF"/>
                </a:solidFill>
                <a:latin typeface="Calibri" pitchFamily="34" charset="0"/>
                <a:ea typeface="Calibri" pitchFamily="34" charset="-122"/>
                <a:cs typeface="Calibri" pitchFamily="34" charset="-120"/>
              </a:rPr>
              <a:t>een</a:t>
            </a:r>
            <a:r>
              <a:rPr lang="en-US" sz="1200" dirty="0">
                <a:solidFill>
                  <a:srgbClr val="FFFFFF"/>
                </a:solidFill>
                <a:latin typeface="Calibri" pitchFamily="34" charset="0"/>
                <a:ea typeface="Calibri" pitchFamily="34" charset="-122"/>
                <a:cs typeface="Calibri" pitchFamily="34" charset="-120"/>
              </a:rPr>
              <a:t> </a:t>
            </a:r>
            <a:r>
              <a:rPr lang="en-US" sz="1200" dirty="0" err="1">
                <a:solidFill>
                  <a:srgbClr val="FFFFFF"/>
                </a:solidFill>
                <a:latin typeface="Calibri" pitchFamily="34" charset="0"/>
                <a:ea typeface="Calibri" pitchFamily="34" charset="-122"/>
                <a:cs typeface="Calibri" pitchFamily="34" charset="-120"/>
              </a:rPr>
              <a:t>zichtbaar</a:t>
            </a:r>
            <a:r>
              <a:rPr lang="en-US" sz="1200" dirty="0">
                <a:solidFill>
                  <a:srgbClr val="FFFFFF"/>
                </a:solidFill>
                <a:latin typeface="Calibri" pitchFamily="34" charset="0"/>
                <a:ea typeface="Calibri" pitchFamily="34" charset="-122"/>
                <a:cs typeface="Calibri" pitchFamily="34" charset="-120"/>
              </a:rPr>
              <a:t> </a:t>
            </a:r>
            <a:r>
              <a:rPr lang="en-US" sz="1200" dirty="0" err="1">
                <a:solidFill>
                  <a:srgbClr val="FFFFFF"/>
                </a:solidFill>
                <a:latin typeface="Calibri" pitchFamily="34" charset="0"/>
                <a:ea typeface="Calibri" pitchFamily="34" charset="-122"/>
                <a:cs typeface="Calibri" pitchFamily="34" charset="-120"/>
              </a:rPr>
              <a:t>onderwerp</a:t>
            </a:r>
            <a:r>
              <a:rPr lang="en-US" sz="1200" dirty="0">
                <a:solidFill>
                  <a:srgbClr val="FFFFFF"/>
                </a:solidFill>
                <a:latin typeface="Calibri" pitchFamily="34" charset="0"/>
                <a:ea typeface="Calibri" pitchFamily="34" charset="-122"/>
                <a:cs typeface="Calibri" pitchFamily="34" charset="-120"/>
              </a:rPr>
              <a:t>, </a:t>
            </a:r>
            <a:r>
              <a:rPr lang="en-US" sz="1200" dirty="0" err="1">
                <a:solidFill>
                  <a:srgbClr val="FFFFFF"/>
                </a:solidFill>
                <a:latin typeface="Calibri" pitchFamily="34" charset="0"/>
                <a:ea typeface="Calibri" pitchFamily="34" charset="-122"/>
                <a:cs typeface="Calibri" pitchFamily="34" charset="-120"/>
              </a:rPr>
              <a:t>waar</a:t>
            </a:r>
            <a:r>
              <a:rPr lang="en-US" sz="1200" dirty="0">
                <a:solidFill>
                  <a:srgbClr val="FFFFFF"/>
                </a:solidFill>
                <a:latin typeface="Calibri" pitchFamily="34" charset="0"/>
                <a:ea typeface="Calibri" pitchFamily="34" charset="-122"/>
                <a:cs typeface="Calibri" pitchFamily="34" charset="-120"/>
              </a:rPr>
              <a:t> </a:t>
            </a:r>
            <a:r>
              <a:rPr lang="en-US" sz="1200" dirty="0" err="1">
                <a:solidFill>
                  <a:srgbClr val="FFFFFF"/>
                </a:solidFill>
                <a:latin typeface="Calibri" pitchFamily="34" charset="0"/>
                <a:ea typeface="Calibri" pitchFamily="34" charset="-122"/>
                <a:cs typeface="Calibri" pitchFamily="34" charset="-120"/>
              </a:rPr>
              <a:t>meerdere</a:t>
            </a:r>
            <a:r>
              <a:rPr lang="en-US" sz="1200" dirty="0">
                <a:solidFill>
                  <a:srgbClr val="FFFFFF"/>
                </a:solidFill>
                <a:latin typeface="Calibri" pitchFamily="34" charset="0"/>
                <a:ea typeface="Calibri" pitchFamily="34" charset="-122"/>
                <a:cs typeface="Calibri" pitchFamily="34" charset="-120"/>
              </a:rPr>
              <a:t> domain experts </a:t>
            </a:r>
            <a:r>
              <a:rPr lang="en-US" sz="1200" dirty="0" err="1">
                <a:solidFill>
                  <a:srgbClr val="FFFFFF"/>
                </a:solidFill>
                <a:latin typeface="Calibri" pitchFamily="34" charset="0"/>
                <a:ea typeface="Calibri" pitchFamily="34" charset="-122"/>
                <a:cs typeface="Calibri" pitchFamily="34" charset="-120"/>
              </a:rPr>
              <a:t>aan</a:t>
            </a:r>
            <a:r>
              <a:rPr lang="en-US" sz="1200" dirty="0">
                <a:solidFill>
                  <a:srgbClr val="FFFFFF"/>
                </a:solidFill>
                <a:latin typeface="Calibri" pitchFamily="34" charset="0"/>
                <a:ea typeface="Calibri" pitchFamily="34" charset="-122"/>
                <a:cs typeface="Calibri" pitchFamily="34" charset="-120"/>
              </a:rPr>
              <a:t> mee </a:t>
            </a:r>
            <a:r>
              <a:rPr lang="en-US" sz="1200" dirty="0" err="1">
                <a:solidFill>
                  <a:srgbClr val="FFFFFF"/>
                </a:solidFill>
                <a:latin typeface="Calibri" pitchFamily="34" charset="0"/>
                <a:ea typeface="Calibri" pitchFamily="34" charset="-122"/>
                <a:cs typeface="Calibri" pitchFamily="34" charset="-120"/>
              </a:rPr>
              <a:t>kunnen</a:t>
            </a:r>
            <a:r>
              <a:rPr lang="en-US" sz="1200" dirty="0">
                <a:solidFill>
                  <a:srgbClr val="FFFFFF"/>
                </a:solidFill>
                <a:latin typeface="Calibri" pitchFamily="34" charset="0"/>
                <a:ea typeface="Calibri" pitchFamily="34" charset="-122"/>
                <a:cs typeface="Calibri" pitchFamily="34" charset="-120"/>
              </a:rPr>
              <a:t> </a:t>
            </a:r>
            <a:r>
              <a:rPr lang="en-US" sz="1200" dirty="0" err="1">
                <a:solidFill>
                  <a:srgbClr val="FFFFFF"/>
                </a:solidFill>
                <a:latin typeface="Calibri" pitchFamily="34" charset="0"/>
                <a:ea typeface="Calibri" pitchFamily="34" charset="-122"/>
                <a:cs typeface="Calibri" pitchFamily="34" charset="-120"/>
              </a:rPr>
              <a:t>denken</a:t>
            </a:r>
            <a:endParaRPr lang="en-US" sz="1200" dirty="0">
              <a:solidFill>
                <a:srgbClr val="FFFFFF"/>
              </a:solidFill>
            </a:endParaRPr>
          </a:p>
        </p:txBody>
      </p:sp>
      <p:sp>
        <p:nvSpPr>
          <p:cNvPr id="25" name="Text 23"/>
          <p:cNvSpPr/>
          <p:nvPr/>
        </p:nvSpPr>
        <p:spPr>
          <a:xfrm>
            <a:off x="365760" y="6537960"/>
            <a:ext cx="5486400" cy="228600"/>
          </a:xfrm>
          <a:prstGeom prst="rect">
            <a:avLst/>
          </a:prstGeom>
          <a:noFill/>
          <a:ln/>
        </p:spPr>
        <p:txBody>
          <a:bodyPr wrap="square" lIns="0" tIns="0" rIns="0" bIns="0" rtlCol="0" anchor="ctr"/>
          <a:lstStyle/>
          <a:p>
            <a:pPr marL="0" indent="0">
              <a:buNone/>
            </a:pPr>
            <a:r>
              <a:rPr lang="en-US" sz="900" dirty="0">
                <a:solidFill>
                  <a:srgbClr val="888AA8"/>
                </a:solidFill>
                <a:latin typeface="Calibri" pitchFamily="34" charset="0"/>
                <a:ea typeface="Calibri" pitchFamily="34" charset="-122"/>
                <a:cs typeface="Calibri" pitchFamily="34" charset="-120"/>
              </a:rPr>
              <a:t>© AXVECO 2026. All rights reserved</a:t>
            </a:r>
            <a:endParaRPr lang="en-US" sz="900" dirty="0">
              <a:solidFill>
                <a:srgbClr val="888AA8"/>
              </a:solidFill>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1E244F"/>
        </a:solidFill>
        <a:effectLst/>
      </p:bgPr>
    </p:bg>
    <p:spTree>
      <p:nvGrpSpPr>
        <p:cNvPr id="1" name="">
          <a:extLst>
            <a:ext uri="{FF2B5EF4-FFF2-40B4-BE49-F238E27FC236}">
              <a16:creationId xmlns:a16="http://schemas.microsoft.com/office/drawing/2014/main" id="{21C37A5A-6583-A564-8BEA-7CCD2A111A2F}"/>
            </a:ext>
          </a:extLst>
        </p:cNvPr>
        <p:cNvGrpSpPr/>
        <p:nvPr/>
      </p:nvGrpSpPr>
      <p:grpSpPr>
        <a:xfrm>
          <a:off x="0" y="0"/>
          <a:ext cx="0" cy="0"/>
          <a:chOff x="0" y="0"/>
          <a:chExt cx="0" cy="0"/>
        </a:xfrm>
      </p:grpSpPr>
      <p:sp>
        <p:nvSpPr>
          <p:cNvPr id="2" name="Freeform 2">
            <a:extLst>
              <a:ext uri="{FF2B5EF4-FFF2-40B4-BE49-F238E27FC236}">
                <a16:creationId xmlns:a16="http://schemas.microsoft.com/office/drawing/2014/main" id="{34322DE6-1F95-E663-CBC8-AF60C0B2E654}"/>
              </a:ext>
            </a:extLst>
          </p:cNvPr>
          <p:cNvSpPr/>
          <p:nvPr/>
        </p:nvSpPr>
        <p:spPr>
          <a:xfrm>
            <a:off x="2321564" y="0"/>
            <a:ext cx="7075061" cy="3138755"/>
          </a:xfrm>
          <a:custGeom>
            <a:avLst/>
            <a:gdLst/>
            <a:ahLst/>
            <a:cxnLst/>
            <a:rect l="l" t="t" r="r" b="b"/>
            <a:pathLst>
              <a:path w="10612592" h="4708132">
                <a:moveTo>
                  <a:pt x="0" y="0"/>
                </a:moveTo>
                <a:lnTo>
                  <a:pt x="10612592" y="0"/>
                </a:lnTo>
                <a:lnTo>
                  <a:pt x="10612592" y="4708132"/>
                </a:lnTo>
                <a:lnTo>
                  <a:pt x="0" y="4708132"/>
                </a:lnTo>
                <a:lnTo>
                  <a:pt x="0" y="0"/>
                </a:lnTo>
                <a:close/>
              </a:path>
            </a:pathLst>
          </a:custGeom>
          <a:blipFill>
            <a:blip>
              <a:extLst>
                <a:ext uri="{96DAC541-7B7A-43D3-8B79-37D633B846F1}">
                  <asvg:svgBlip xmlns:asvg="http://schemas.microsoft.com/office/drawing/2016/SVG/main" r:embed="rId3"/>
                </a:ext>
              </a:extLst>
            </a:blip>
            <a:stretch>
              <a:fillRect/>
            </a:stretch>
          </a:blipFill>
        </p:spPr>
        <p:txBody>
          <a:bodyPr/>
          <a:lstStyle/>
          <a:p>
            <a:endParaRPr lang="en-US"/>
          </a:p>
        </p:txBody>
      </p:sp>
      <p:sp>
        <p:nvSpPr>
          <p:cNvPr id="3" name="Freeform 3">
            <a:extLst>
              <a:ext uri="{FF2B5EF4-FFF2-40B4-BE49-F238E27FC236}">
                <a16:creationId xmlns:a16="http://schemas.microsoft.com/office/drawing/2014/main" id="{0B105B26-9E2F-7691-B5FA-6F9A19A63C47}"/>
              </a:ext>
            </a:extLst>
          </p:cNvPr>
          <p:cNvSpPr/>
          <p:nvPr/>
        </p:nvSpPr>
        <p:spPr>
          <a:xfrm>
            <a:off x="2795376" y="0"/>
            <a:ext cx="7075061" cy="3138755"/>
          </a:xfrm>
          <a:custGeom>
            <a:avLst/>
            <a:gdLst/>
            <a:ahLst/>
            <a:cxnLst/>
            <a:rect l="l" t="t" r="r" b="b"/>
            <a:pathLst>
              <a:path w="10612592" h="4708132">
                <a:moveTo>
                  <a:pt x="0" y="0"/>
                </a:moveTo>
                <a:lnTo>
                  <a:pt x="10612592" y="0"/>
                </a:lnTo>
                <a:lnTo>
                  <a:pt x="10612592" y="4708132"/>
                </a:lnTo>
                <a:lnTo>
                  <a:pt x="0" y="4708132"/>
                </a:lnTo>
                <a:lnTo>
                  <a:pt x="0" y="0"/>
                </a:lnTo>
                <a:close/>
              </a:path>
            </a:pathLst>
          </a:custGeom>
          <a:blipFill>
            <a:blip>
              <a:extLst>
                <a:ext uri="{96DAC541-7B7A-43D3-8B79-37D633B846F1}">
                  <asvg:svgBlip xmlns:asvg="http://schemas.microsoft.com/office/drawing/2016/SVG/main" r:embed="rId3"/>
                </a:ext>
              </a:extLst>
            </a:blip>
            <a:stretch>
              <a:fillRect/>
            </a:stretch>
          </a:blipFill>
        </p:spPr>
        <p:txBody>
          <a:bodyPr/>
          <a:lstStyle/>
          <a:p>
            <a:endParaRPr lang="en-US"/>
          </a:p>
        </p:txBody>
      </p:sp>
      <p:sp>
        <p:nvSpPr>
          <p:cNvPr id="4" name="Freeform 4">
            <a:extLst>
              <a:ext uri="{FF2B5EF4-FFF2-40B4-BE49-F238E27FC236}">
                <a16:creationId xmlns:a16="http://schemas.microsoft.com/office/drawing/2014/main" id="{EA2ABE6F-4E9C-6FA9-8ED0-6861DAE2A9E3}"/>
              </a:ext>
            </a:extLst>
          </p:cNvPr>
          <p:cNvSpPr/>
          <p:nvPr/>
        </p:nvSpPr>
        <p:spPr>
          <a:xfrm>
            <a:off x="10283991" y="285185"/>
            <a:ext cx="1629482" cy="673381"/>
          </a:xfrm>
          <a:custGeom>
            <a:avLst/>
            <a:gdLst/>
            <a:ahLst/>
            <a:cxnLst/>
            <a:rect l="l" t="t" r="r" b="b"/>
            <a:pathLst>
              <a:path w="2444223" h="1010071">
                <a:moveTo>
                  <a:pt x="0" y="0"/>
                </a:moveTo>
                <a:lnTo>
                  <a:pt x="2444223" y="0"/>
                </a:lnTo>
                <a:lnTo>
                  <a:pt x="2444223" y="1010071"/>
                </a:lnTo>
                <a:lnTo>
                  <a:pt x="0" y="1010071"/>
                </a:lnTo>
                <a:lnTo>
                  <a:pt x="0" y="0"/>
                </a:lnTo>
                <a:close/>
              </a:path>
            </a:pathLst>
          </a:custGeom>
          <a:blipFill>
            <a:blip>
              <a:extLst>
                <a:ext uri="{96DAC541-7B7A-43D3-8B79-37D633B846F1}">
                  <asvg:svgBlip xmlns:asvg="http://schemas.microsoft.com/office/drawing/2016/SVG/main" r:embed="rId4"/>
                </a:ext>
              </a:extLst>
            </a:blip>
            <a:stretch>
              <a:fillRect/>
            </a:stretch>
          </a:blipFill>
        </p:spPr>
        <p:txBody>
          <a:bodyPr/>
          <a:lstStyle/>
          <a:p>
            <a:endParaRPr lang="en-US"/>
          </a:p>
        </p:txBody>
      </p:sp>
      <p:grpSp>
        <p:nvGrpSpPr>
          <p:cNvPr id="5" name="Group 5">
            <a:extLst>
              <a:ext uri="{FF2B5EF4-FFF2-40B4-BE49-F238E27FC236}">
                <a16:creationId xmlns:a16="http://schemas.microsoft.com/office/drawing/2014/main" id="{6B2F3F60-EF4F-B9C6-09C5-65CA099EEE22}"/>
              </a:ext>
            </a:extLst>
          </p:cNvPr>
          <p:cNvGrpSpPr/>
          <p:nvPr/>
        </p:nvGrpSpPr>
        <p:grpSpPr>
          <a:xfrm>
            <a:off x="1041365" y="2675246"/>
            <a:ext cx="3048759" cy="3388266"/>
            <a:chOff x="0" y="0"/>
            <a:chExt cx="1204448" cy="1338574"/>
          </a:xfrm>
        </p:grpSpPr>
        <p:sp>
          <p:nvSpPr>
            <p:cNvPr id="6" name="Freeform 6">
              <a:extLst>
                <a:ext uri="{FF2B5EF4-FFF2-40B4-BE49-F238E27FC236}">
                  <a16:creationId xmlns:a16="http://schemas.microsoft.com/office/drawing/2014/main" id="{D2F19C36-79FD-BA2F-E73D-4377FF2E4F51}"/>
                </a:ext>
              </a:extLst>
            </p:cNvPr>
            <p:cNvSpPr/>
            <p:nvPr/>
          </p:nvSpPr>
          <p:spPr>
            <a:xfrm>
              <a:off x="0" y="0"/>
              <a:ext cx="1204448" cy="1338574"/>
            </a:xfrm>
            <a:custGeom>
              <a:avLst/>
              <a:gdLst/>
              <a:ahLst/>
              <a:cxnLst/>
              <a:rect l="l" t="t" r="r" b="b"/>
              <a:pathLst>
                <a:path w="1204448" h="1338574">
                  <a:moveTo>
                    <a:pt x="86338" y="0"/>
                  </a:moveTo>
                  <a:lnTo>
                    <a:pt x="1118110" y="0"/>
                  </a:lnTo>
                  <a:cubicBezTo>
                    <a:pt x="1165793" y="0"/>
                    <a:pt x="1204448" y="38655"/>
                    <a:pt x="1204448" y="86338"/>
                  </a:cubicBezTo>
                  <a:lnTo>
                    <a:pt x="1204448" y="1252236"/>
                  </a:lnTo>
                  <a:cubicBezTo>
                    <a:pt x="1204448" y="1275134"/>
                    <a:pt x="1195352" y="1297095"/>
                    <a:pt x="1179160" y="1313286"/>
                  </a:cubicBezTo>
                  <a:cubicBezTo>
                    <a:pt x="1162969" y="1329478"/>
                    <a:pt x="1141008" y="1338574"/>
                    <a:pt x="1118110" y="1338574"/>
                  </a:cubicBezTo>
                  <a:lnTo>
                    <a:pt x="86338" y="1338574"/>
                  </a:lnTo>
                  <a:cubicBezTo>
                    <a:pt x="63440" y="1338574"/>
                    <a:pt x="41480" y="1329478"/>
                    <a:pt x="25288" y="1313286"/>
                  </a:cubicBezTo>
                  <a:cubicBezTo>
                    <a:pt x="9096" y="1297095"/>
                    <a:pt x="0" y="1275134"/>
                    <a:pt x="0" y="1252236"/>
                  </a:cubicBezTo>
                  <a:lnTo>
                    <a:pt x="0" y="86338"/>
                  </a:lnTo>
                  <a:cubicBezTo>
                    <a:pt x="0" y="63440"/>
                    <a:pt x="9096" y="41480"/>
                    <a:pt x="25288" y="25288"/>
                  </a:cubicBezTo>
                  <a:cubicBezTo>
                    <a:pt x="41480" y="9096"/>
                    <a:pt x="63440" y="0"/>
                    <a:pt x="86338" y="0"/>
                  </a:cubicBezTo>
                  <a:close/>
                </a:path>
              </a:pathLst>
            </a:custGeom>
            <a:solidFill>
              <a:srgbClr val="D5A0FF"/>
            </a:solidFill>
          </p:spPr>
          <p:txBody>
            <a:bodyPr/>
            <a:lstStyle/>
            <a:p>
              <a:endParaRPr lang="en-US" dirty="0"/>
            </a:p>
          </p:txBody>
        </p:sp>
        <p:sp>
          <p:nvSpPr>
            <p:cNvPr id="7" name="TextBox 7">
              <a:extLst>
                <a:ext uri="{FF2B5EF4-FFF2-40B4-BE49-F238E27FC236}">
                  <a16:creationId xmlns:a16="http://schemas.microsoft.com/office/drawing/2014/main" id="{40774BE1-6F9D-81B7-BD76-5E6A3C44777A}"/>
                </a:ext>
              </a:extLst>
            </p:cNvPr>
            <p:cNvSpPr txBox="1"/>
            <p:nvPr/>
          </p:nvSpPr>
          <p:spPr>
            <a:xfrm>
              <a:off x="0" y="-38100"/>
              <a:ext cx="1204448" cy="1376674"/>
            </a:xfrm>
            <a:prstGeom prst="rect">
              <a:avLst/>
            </a:prstGeom>
          </p:spPr>
          <p:txBody>
            <a:bodyPr lIns="33867" tIns="33867" rIns="33867" bIns="33867" rtlCol="0" anchor="ctr"/>
            <a:lstStyle>
              <a:defPPr>
                <a:defRPr lang="en-US"/>
              </a:defPPr>
              <a:lvl1pPr marL="0" algn="l" defTabSz="609539" rtl="0" eaLnBrk="1" latinLnBrk="0" hangingPunct="1">
                <a:defRPr sz="1200" kern="1200">
                  <a:solidFill>
                    <a:schemeClr val="tx1"/>
                  </a:solidFill>
                  <a:latin typeface="+mn-lt"/>
                  <a:ea typeface="+mn-ea"/>
                  <a:cs typeface="+mn-cs"/>
                </a:defRPr>
              </a:lvl1pPr>
              <a:lvl2pPr marL="304770" algn="l" defTabSz="609539" rtl="0" eaLnBrk="1" latinLnBrk="0" hangingPunct="1">
                <a:defRPr sz="1200" kern="1200">
                  <a:solidFill>
                    <a:schemeClr val="tx1"/>
                  </a:solidFill>
                  <a:latin typeface="+mn-lt"/>
                  <a:ea typeface="+mn-ea"/>
                  <a:cs typeface="+mn-cs"/>
                </a:defRPr>
              </a:lvl2pPr>
              <a:lvl3pPr marL="609539" algn="l" defTabSz="609539" rtl="0" eaLnBrk="1" latinLnBrk="0" hangingPunct="1">
                <a:defRPr sz="1200" kern="1200">
                  <a:solidFill>
                    <a:schemeClr val="tx1"/>
                  </a:solidFill>
                  <a:latin typeface="+mn-lt"/>
                  <a:ea typeface="+mn-ea"/>
                  <a:cs typeface="+mn-cs"/>
                </a:defRPr>
              </a:lvl3pPr>
              <a:lvl4pPr marL="914309" algn="l" defTabSz="609539" rtl="0" eaLnBrk="1" latinLnBrk="0" hangingPunct="1">
                <a:defRPr sz="1200" kern="1200">
                  <a:solidFill>
                    <a:schemeClr val="tx1"/>
                  </a:solidFill>
                  <a:latin typeface="+mn-lt"/>
                  <a:ea typeface="+mn-ea"/>
                  <a:cs typeface="+mn-cs"/>
                </a:defRPr>
              </a:lvl4pPr>
              <a:lvl5pPr marL="1219078" algn="l" defTabSz="609539" rtl="0" eaLnBrk="1" latinLnBrk="0" hangingPunct="1">
                <a:defRPr sz="1200" kern="1200">
                  <a:solidFill>
                    <a:schemeClr val="tx1"/>
                  </a:solidFill>
                  <a:latin typeface="+mn-lt"/>
                  <a:ea typeface="+mn-ea"/>
                  <a:cs typeface="+mn-cs"/>
                </a:defRPr>
              </a:lvl5pPr>
              <a:lvl6pPr marL="1523848" algn="l" defTabSz="609539" rtl="0" eaLnBrk="1" latinLnBrk="0" hangingPunct="1">
                <a:defRPr sz="1200" kern="1200">
                  <a:solidFill>
                    <a:schemeClr val="tx1"/>
                  </a:solidFill>
                  <a:latin typeface="+mn-lt"/>
                  <a:ea typeface="+mn-ea"/>
                  <a:cs typeface="+mn-cs"/>
                </a:defRPr>
              </a:lvl6pPr>
              <a:lvl7pPr marL="1828617" algn="l" defTabSz="609539" rtl="0" eaLnBrk="1" latinLnBrk="0" hangingPunct="1">
                <a:defRPr sz="1200" kern="1200">
                  <a:solidFill>
                    <a:schemeClr val="tx1"/>
                  </a:solidFill>
                  <a:latin typeface="+mn-lt"/>
                  <a:ea typeface="+mn-ea"/>
                  <a:cs typeface="+mn-cs"/>
                </a:defRPr>
              </a:lvl7pPr>
              <a:lvl8pPr marL="2133387" algn="l" defTabSz="609539" rtl="0" eaLnBrk="1" latinLnBrk="0" hangingPunct="1">
                <a:defRPr sz="1200" kern="1200">
                  <a:solidFill>
                    <a:schemeClr val="tx1"/>
                  </a:solidFill>
                  <a:latin typeface="+mn-lt"/>
                  <a:ea typeface="+mn-ea"/>
                  <a:cs typeface="+mn-cs"/>
                </a:defRPr>
              </a:lvl8pPr>
              <a:lvl9pPr marL="2438156" algn="l" defTabSz="609539" rtl="0" eaLnBrk="1" latinLnBrk="0" hangingPunct="1">
                <a:defRPr sz="1200" kern="1200">
                  <a:solidFill>
                    <a:schemeClr val="tx1"/>
                  </a:solidFill>
                  <a:latin typeface="+mn-lt"/>
                  <a:ea typeface="+mn-ea"/>
                  <a:cs typeface="+mn-cs"/>
                </a:defRPr>
              </a:lvl9pPr>
            </a:lstStyle>
            <a:p>
              <a:pPr algn="ctr">
                <a:lnSpc>
                  <a:spcPts val="1773"/>
                </a:lnSpc>
                <a:spcBef>
                  <a:spcPct val="0"/>
                </a:spcBef>
              </a:pPr>
              <a:endParaRPr sz="800"/>
            </a:p>
          </p:txBody>
        </p:sp>
      </p:grpSp>
      <p:sp>
        <p:nvSpPr>
          <p:cNvPr id="8" name="TextBox 8">
            <a:extLst>
              <a:ext uri="{FF2B5EF4-FFF2-40B4-BE49-F238E27FC236}">
                <a16:creationId xmlns:a16="http://schemas.microsoft.com/office/drawing/2014/main" id="{E4A56436-F54F-B2E9-B692-1E47F8B35DE2}"/>
              </a:ext>
            </a:extLst>
          </p:cNvPr>
          <p:cNvSpPr txBox="1"/>
          <p:nvPr/>
        </p:nvSpPr>
        <p:spPr>
          <a:xfrm>
            <a:off x="3295933" y="844613"/>
            <a:ext cx="5992263" cy="1969770"/>
          </a:xfrm>
          <a:prstGeom prst="rect">
            <a:avLst/>
          </a:prstGeom>
        </p:spPr>
        <p:txBody>
          <a:bodyPr wrap="square" lIns="0" tIns="0" rIns="0" bIns="0" rtlCol="0" anchor="t">
            <a:spAutoFit/>
          </a:bodyPr>
          <a:lstStyle>
            <a:defPPr>
              <a:defRPr lang="en-US"/>
            </a:defPPr>
            <a:lvl1pPr marL="0" algn="l" defTabSz="609539" rtl="0" eaLnBrk="1" latinLnBrk="0" hangingPunct="1">
              <a:defRPr sz="1200" kern="1200">
                <a:solidFill>
                  <a:schemeClr val="tx1"/>
                </a:solidFill>
                <a:latin typeface="+mn-lt"/>
                <a:ea typeface="+mn-ea"/>
                <a:cs typeface="+mn-cs"/>
              </a:defRPr>
            </a:lvl1pPr>
            <a:lvl2pPr marL="304770" algn="l" defTabSz="609539" rtl="0" eaLnBrk="1" latinLnBrk="0" hangingPunct="1">
              <a:defRPr sz="1200" kern="1200">
                <a:solidFill>
                  <a:schemeClr val="tx1"/>
                </a:solidFill>
                <a:latin typeface="+mn-lt"/>
                <a:ea typeface="+mn-ea"/>
                <a:cs typeface="+mn-cs"/>
              </a:defRPr>
            </a:lvl2pPr>
            <a:lvl3pPr marL="609539" algn="l" defTabSz="609539" rtl="0" eaLnBrk="1" latinLnBrk="0" hangingPunct="1">
              <a:defRPr sz="1200" kern="1200">
                <a:solidFill>
                  <a:schemeClr val="tx1"/>
                </a:solidFill>
                <a:latin typeface="+mn-lt"/>
                <a:ea typeface="+mn-ea"/>
                <a:cs typeface="+mn-cs"/>
              </a:defRPr>
            </a:lvl3pPr>
            <a:lvl4pPr marL="914309" algn="l" defTabSz="609539" rtl="0" eaLnBrk="1" latinLnBrk="0" hangingPunct="1">
              <a:defRPr sz="1200" kern="1200">
                <a:solidFill>
                  <a:schemeClr val="tx1"/>
                </a:solidFill>
                <a:latin typeface="+mn-lt"/>
                <a:ea typeface="+mn-ea"/>
                <a:cs typeface="+mn-cs"/>
              </a:defRPr>
            </a:lvl4pPr>
            <a:lvl5pPr marL="1219078" algn="l" defTabSz="609539" rtl="0" eaLnBrk="1" latinLnBrk="0" hangingPunct="1">
              <a:defRPr sz="1200" kern="1200">
                <a:solidFill>
                  <a:schemeClr val="tx1"/>
                </a:solidFill>
                <a:latin typeface="+mn-lt"/>
                <a:ea typeface="+mn-ea"/>
                <a:cs typeface="+mn-cs"/>
              </a:defRPr>
            </a:lvl5pPr>
            <a:lvl6pPr marL="1523848" algn="l" defTabSz="609539" rtl="0" eaLnBrk="1" latinLnBrk="0" hangingPunct="1">
              <a:defRPr sz="1200" kern="1200">
                <a:solidFill>
                  <a:schemeClr val="tx1"/>
                </a:solidFill>
                <a:latin typeface="+mn-lt"/>
                <a:ea typeface="+mn-ea"/>
                <a:cs typeface="+mn-cs"/>
              </a:defRPr>
            </a:lvl6pPr>
            <a:lvl7pPr marL="1828617" algn="l" defTabSz="609539" rtl="0" eaLnBrk="1" latinLnBrk="0" hangingPunct="1">
              <a:defRPr sz="1200" kern="1200">
                <a:solidFill>
                  <a:schemeClr val="tx1"/>
                </a:solidFill>
                <a:latin typeface="+mn-lt"/>
                <a:ea typeface="+mn-ea"/>
                <a:cs typeface="+mn-cs"/>
              </a:defRPr>
            </a:lvl7pPr>
            <a:lvl8pPr marL="2133387" algn="l" defTabSz="609539" rtl="0" eaLnBrk="1" latinLnBrk="0" hangingPunct="1">
              <a:defRPr sz="1200" kern="1200">
                <a:solidFill>
                  <a:schemeClr val="tx1"/>
                </a:solidFill>
                <a:latin typeface="+mn-lt"/>
                <a:ea typeface="+mn-ea"/>
                <a:cs typeface="+mn-cs"/>
              </a:defRPr>
            </a:lvl8pPr>
            <a:lvl9pPr marL="2438156" algn="l" defTabSz="609539" rtl="0" eaLnBrk="1" latinLnBrk="0" hangingPunct="1">
              <a:defRPr sz="1200" kern="1200">
                <a:solidFill>
                  <a:schemeClr val="tx1"/>
                </a:solidFill>
                <a:latin typeface="+mn-lt"/>
                <a:ea typeface="+mn-ea"/>
                <a:cs typeface="+mn-cs"/>
              </a:defRPr>
            </a:lvl9pPr>
          </a:lstStyle>
          <a:p>
            <a:r>
              <a:rPr lang="en-US" sz="5400" b="1" dirty="0">
                <a:solidFill>
                  <a:srgbClr val="FFFFFF"/>
                </a:solidFill>
                <a:latin typeface="Calibri" pitchFamily="34" charset="0"/>
                <a:ea typeface="Calibri" pitchFamily="34" charset="-122"/>
                <a:cs typeface="Calibri" pitchFamily="34" charset="-120"/>
              </a:rPr>
              <a:t>Accountability</a:t>
            </a:r>
          </a:p>
          <a:p>
            <a:r>
              <a:rPr lang="en-US" sz="2000" b="1" i="1" dirty="0">
                <a:solidFill>
                  <a:srgbClr val="1D244F"/>
                </a:solidFill>
                <a:latin typeface="Calibri" pitchFamily="34" charset="0"/>
                <a:ea typeface="Calibri" pitchFamily="34" charset="-122"/>
                <a:cs typeface="Calibri" pitchFamily="34" charset="-120"/>
              </a:rPr>
              <a:t>Wie is </a:t>
            </a:r>
            <a:r>
              <a:rPr lang="en-US" sz="2000" b="1" i="1" dirty="0" err="1">
                <a:solidFill>
                  <a:srgbClr val="1D244F"/>
                </a:solidFill>
                <a:latin typeface="Calibri" pitchFamily="34" charset="0"/>
                <a:ea typeface="Calibri" pitchFamily="34" charset="-122"/>
                <a:cs typeface="Calibri" pitchFamily="34" charset="-120"/>
              </a:rPr>
              <a:t>verantwoordelijk</a:t>
            </a:r>
            <a:r>
              <a:rPr lang="en-US" sz="2000" b="1" i="1" dirty="0">
                <a:solidFill>
                  <a:srgbClr val="1D244F"/>
                </a:solidFill>
                <a:latin typeface="Calibri" pitchFamily="34" charset="0"/>
                <a:ea typeface="Calibri" pitchFamily="34" charset="-122"/>
                <a:cs typeface="Calibri" pitchFamily="34" charset="-120"/>
              </a:rPr>
              <a:t> </a:t>
            </a:r>
            <a:r>
              <a:rPr lang="en-US" sz="2000" b="1" i="1" dirty="0" err="1">
                <a:solidFill>
                  <a:srgbClr val="1D244F"/>
                </a:solidFill>
                <a:latin typeface="Calibri" pitchFamily="34" charset="0"/>
                <a:ea typeface="Calibri" pitchFamily="34" charset="-122"/>
                <a:cs typeface="Calibri" pitchFamily="34" charset="-120"/>
              </a:rPr>
              <a:t>als</a:t>
            </a:r>
            <a:r>
              <a:rPr lang="en-US" sz="2000" b="1" i="1" dirty="0">
                <a:solidFill>
                  <a:srgbClr val="1D244F"/>
                </a:solidFill>
                <a:latin typeface="Calibri" pitchFamily="34" charset="0"/>
                <a:ea typeface="Calibri" pitchFamily="34" charset="-122"/>
                <a:cs typeface="Calibri" pitchFamily="34" charset="-120"/>
              </a:rPr>
              <a:t> er </a:t>
            </a:r>
            <a:r>
              <a:rPr lang="en-US" sz="2000" b="1" i="1" dirty="0" err="1">
                <a:solidFill>
                  <a:srgbClr val="1D244F"/>
                </a:solidFill>
                <a:latin typeface="Calibri" pitchFamily="34" charset="0"/>
                <a:ea typeface="Calibri" pitchFamily="34" charset="-122"/>
                <a:cs typeface="Calibri" pitchFamily="34" charset="-120"/>
              </a:rPr>
              <a:t>iets</a:t>
            </a:r>
            <a:r>
              <a:rPr lang="en-US" sz="2000" b="1" i="1" dirty="0">
                <a:solidFill>
                  <a:srgbClr val="1D244F"/>
                </a:solidFill>
                <a:latin typeface="Calibri" pitchFamily="34" charset="0"/>
                <a:ea typeface="Calibri" pitchFamily="34" charset="-122"/>
                <a:cs typeface="Calibri" pitchFamily="34" charset="-120"/>
              </a:rPr>
              <a:t> </a:t>
            </a:r>
            <a:r>
              <a:rPr lang="en-US" sz="2000" b="1" i="1" dirty="0" err="1">
                <a:solidFill>
                  <a:srgbClr val="1D244F"/>
                </a:solidFill>
                <a:latin typeface="Calibri" pitchFamily="34" charset="0"/>
                <a:ea typeface="Calibri" pitchFamily="34" charset="-122"/>
                <a:cs typeface="Calibri" pitchFamily="34" charset="-120"/>
              </a:rPr>
              <a:t>fout</a:t>
            </a:r>
            <a:r>
              <a:rPr lang="en-US" sz="2000" b="1" i="1" dirty="0">
                <a:solidFill>
                  <a:srgbClr val="1D244F"/>
                </a:solidFill>
                <a:latin typeface="Calibri" pitchFamily="34" charset="0"/>
                <a:ea typeface="Calibri" pitchFamily="34" charset="-122"/>
                <a:cs typeface="Calibri" pitchFamily="34" charset="-120"/>
              </a:rPr>
              <a:t> </a:t>
            </a:r>
            <a:r>
              <a:rPr lang="en-US" sz="2000" b="1" i="1" dirty="0" err="1">
                <a:solidFill>
                  <a:srgbClr val="1D244F"/>
                </a:solidFill>
                <a:latin typeface="Calibri" pitchFamily="34" charset="0"/>
                <a:ea typeface="Calibri" pitchFamily="34" charset="-122"/>
                <a:cs typeface="Calibri" pitchFamily="34" charset="-120"/>
              </a:rPr>
              <a:t>gaat</a:t>
            </a:r>
            <a:r>
              <a:rPr lang="en-US" sz="2000" b="1" i="1" dirty="0">
                <a:solidFill>
                  <a:srgbClr val="1D244F"/>
                </a:solidFill>
                <a:latin typeface="Calibri" pitchFamily="34" charset="0"/>
                <a:ea typeface="Calibri" pitchFamily="34" charset="-122"/>
                <a:cs typeface="Calibri" pitchFamily="34" charset="-120"/>
              </a:rPr>
              <a:t>?</a:t>
            </a:r>
            <a:endParaRPr lang="en-US" sz="2000" b="1" dirty="0">
              <a:solidFill>
                <a:srgbClr val="1D244F"/>
              </a:solidFill>
            </a:endParaRPr>
          </a:p>
          <a:p>
            <a:endParaRPr lang="en-US" sz="5400" dirty="0">
              <a:solidFill>
                <a:srgbClr val="FFFFFF"/>
              </a:solidFill>
            </a:endParaRPr>
          </a:p>
        </p:txBody>
      </p:sp>
      <p:grpSp>
        <p:nvGrpSpPr>
          <p:cNvPr id="9" name="Group 9">
            <a:extLst>
              <a:ext uri="{FF2B5EF4-FFF2-40B4-BE49-F238E27FC236}">
                <a16:creationId xmlns:a16="http://schemas.microsoft.com/office/drawing/2014/main" id="{2AB56D59-C4B2-2BFE-3C05-7CAF3EB20972}"/>
              </a:ext>
            </a:extLst>
          </p:cNvPr>
          <p:cNvGrpSpPr/>
          <p:nvPr/>
        </p:nvGrpSpPr>
        <p:grpSpPr>
          <a:xfrm>
            <a:off x="4570517" y="2675246"/>
            <a:ext cx="3048759" cy="3388266"/>
            <a:chOff x="0" y="0"/>
            <a:chExt cx="1204448" cy="1338574"/>
          </a:xfrm>
        </p:grpSpPr>
        <p:sp>
          <p:nvSpPr>
            <p:cNvPr id="10" name="Freeform 10">
              <a:extLst>
                <a:ext uri="{FF2B5EF4-FFF2-40B4-BE49-F238E27FC236}">
                  <a16:creationId xmlns:a16="http://schemas.microsoft.com/office/drawing/2014/main" id="{04776F3B-2902-F033-873E-C8404A23005C}"/>
                </a:ext>
              </a:extLst>
            </p:cNvPr>
            <p:cNvSpPr/>
            <p:nvPr/>
          </p:nvSpPr>
          <p:spPr>
            <a:xfrm>
              <a:off x="0" y="0"/>
              <a:ext cx="1204448" cy="1338574"/>
            </a:xfrm>
            <a:custGeom>
              <a:avLst/>
              <a:gdLst/>
              <a:ahLst/>
              <a:cxnLst/>
              <a:rect l="l" t="t" r="r" b="b"/>
              <a:pathLst>
                <a:path w="1204448" h="1338574">
                  <a:moveTo>
                    <a:pt x="86338" y="0"/>
                  </a:moveTo>
                  <a:lnTo>
                    <a:pt x="1118110" y="0"/>
                  </a:lnTo>
                  <a:cubicBezTo>
                    <a:pt x="1165793" y="0"/>
                    <a:pt x="1204448" y="38655"/>
                    <a:pt x="1204448" y="86338"/>
                  </a:cubicBezTo>
                  <a:lnTo>
                    <a:pt x="1204448" y="1252236"/>
                  </a:lnTo>
                  <a:cubicBezTo>
                    <a:pt x="1204448" y="1275134"/>
                    <a:pt x="1195352" y="1297095"/>
                    <a:pt x="1179160" y="1313286"/>
                  </a:cubicBezTo>
                  <a:cubicBezTo>
                    <a:pt x="1162969" y="1329478"/>
                    <a:pt x="1141008" y="1338574"/>
                    <a:pt x="1118110" y="1338574"/>
                  </a:cubicBezTo>
                  <a:lnTo>
                    <a:pt x="86338" y="1338574"/>
                  </a:lnTo>
                  <a:cubicBezTo>
                    <a:pt x="63440" y="1338574"/>
                    <a:pt x="41480" y="1329478"/>
                    <a:pt x="25288" y="1313286"/>
                  </a:cubicBezTo>
                  <a:cubicBezTo>
                    <a:pt x="9096" y="1297095"/>
                    <a:pt x="0" y="1275134"/>
                    <a:pt x="0" y="1252236"/>
                  </a:cubicBezTo>
                  <a:lnTo>
                    <a:pt x="0" y="86338"/>
                  </a:lnTo>
                  <a:cubicBezTo>
                    <a:pt x="0" y="63440"/>
                    <a:pt x="9096" y="41480"/>
                    <a:pt x="25288" y="25288"/>
                  </a:cubicBezTo>
                  <a:cubicBezTo>
                    <a:pt x="41480" y="9096"/>
                    <a:pt x="63440" y="0"/>
                    <a:pt x="86338" y="0"/>
                  </a:cubicBezTo>
                  <a:close/>
                </a:path>
              </a:pathLst>
            </a:custGeom>
            <a:solidFill>
              <a:srgbClr val="D5A0FF"/>
            </a:solidFill>
          </p:spPr>
          <p:txBody>
            <a:bodyPr/>
            <a:lstStyle/>
            <a:p>
              <a:endParaRPr lang="en-US" dirty="0"/>
            </a:p>
          </p:txBody>
        </p:sp>
        <p:sp>
          <p:nvSpPr>
            <p:cNvPr id="11" name="TextBox 11">
              <a:extLst>
                <a:ext uri="{FF2B5EF4-FFF2-40B4-BE49-F238E27FC236}">
                  <a16:creationId xmlns:a16="http://schemas.microsoft.com/office/drawing/2014/main" id="{D780C76D-6D99-E469-FF66-3751C9818473}"/>
                </a:ext>
              </a:extLst>
            </p:cNvPr>
            <p:cNvSpPr txBox="1"/>
            <p:nvPr/>
          </p:nvSpPr>
          <p:spPr>
            <a:xfrm>
              <a:off x="0" y="-38100"/>
              <a:ext cx="1204448" cy="1376674"/>
            </a:xfrm>
            <a:prstGeom prst="rect">
              <a:avLst/>
            </a:prstGeom>
          </p:spPr>
          <p:txBody>
            <a:bodyPr lIns="33867" tIns="33867" rIns="33867" bIns="33867" rtlCol="0" anchor="ctr"/>
            <a:lstStyle>
              <a:defPPr>
                <a:defRPr lang="en-US"/>
              </a:defPPr>
              <a:lvl1pPr marL="0" algn="l" defTabSz="609539" rtl="0" eaLnBrk="1" latinLnBrk="0" hangingPunct="1">
                <a:defRPr sz="1200" kern="1200">
                  <a:solidFill>
                    <a:schemeClr val="tx1"/>
                  </a:solidFill>
                  <a:latin typeface="+mn-lt"/>
                  <a:ea typeface="+mn-ea"/>
                  <a:cs typeface="+mn-cs"/>
                </a:defRPr>
              </a:lvl1pPr>
              <a:lvl2pPr marL="304770" algn="l" defTabSz="609539" rtl="0" eaLnBrk="1" latinLnBrk="0" hangingPunct="1">
                <a:defRPr sz="1200" kern="1200">
                  <a:solidFill>
                    <a:schemeClr val="tx1"/>
                  </a:solidFill>
                  <a:latin typeface="+mn-lt"/>
                  <a:ea typeface="+mn-ea"/>
                  <a:cs typeface="+mn-cs"/>
                </a:defRPr>
              </a:lvl2pPr>
              <a:lvl3pPr marL="609539" algn="l" defTabSz="609539" rtl="0" eaLnBrk="1" latinLnBrk="0" hangingPunct="1">
                <a:defRPr sz="1200" kern="1200">
                  <a:solidFill>
                    <a:schemeClr val="tx1"/>
                  </a:solidFill>
                  <a:latin typeface="+mn-lt"/>
                  <a:ea typeface="+mn-ea"/>
                  <a:cs typeface="+mn-cs"/>
                </a:defRPr>
              </a:lvl3pPr>
              <a:lvl4pPr marL="914309" algn="l" defTabSz="609539" rtl="0" eaLnBrk="1" latinLnBrk="0" hangingPunct="1">
                <a:defRPr sz="1200" kern="1200">
                  <a:solidFill>
                    <a:schemeClr val="tx1"/>
                  </a:solidFill>
                  <a:latin typeface="+mn-lt"/>
                  <a:ea typeface="+mn-ea"/>
                  <a:cs typeface="+mn-cs"/>
                </a:defRPr>
              </a:lvl4pPr>
              <a:lvl5pPr marL="1219078" algn="l" defTabSz="609539" rtl="0" eaLnBrk="1" latinLnBrk="0" hangingPunct="1">
                <a:defRPr sz="1200" kern="1200">
                  <a:solidFill>
                    <a:schemeClr val="tx1"/>
                  </a:solidFill>
                  <a:latin typeface="+mn-lt"/>
                  <a:ea typeface="+mn-ea"/>
                  <a:cs typeface="+mn-cs"/>
                </a:defRPr>
              </a:lvl5pPr>
              <a:lvl6pPr marL="1523848" algn="l" defTabSz="609539" rtl="0" eaLnBrk="1" latinLnBrk="0" hangingPunct="1">
                <a:defRPr sz="1200" kern="1200">
                  <a:solidFill>
                    <a:schemeClr val="tx1"/>
                  </a:solidFill>
                  <a:latin typeface="+mn-lt"/>
                  <a:ea typeface="+mn-ea"/>
                  <a:cs typeface="+mn-cs"/>
                </a:defRPr>
              </a:lvl6pPr>
              <a:lvl7pPr marL="1828617" algn="l" defTabSz="609539" rtl="0" eaLnBrk="1" latinLnBrk="0" hangingPunct="1">
                <a:defRPr sz="1200" kern="1200">
                  <a:solidFill>
                    <a:schemeClr val="tx1"/>
                  </a:solidFill>
                  <a:latin typeface="+mn-lt"/>
                  <a:ea typeface="+mn-ea"/>
                  <a:cs typeface="+mn-cs"/>
                </a:defRPr>
              </a:lvl7pPr>
              <a:lvl8pPr marL="2133387" algn="l" defTabSz="609539" rtl="0" eaLnBrk="1" latinLnBrk="0" hangingPunct="1">
                <a:defRPr sz="1200" kern="1200">
                  <a:solidFill>
                    <a:schemeClr val="tx1"/>
                  </a:solidFill>
                  <a:latin typeface="+mn-lt"/>
                  <a:ea typeface="+mn-ea"/>
                  <a:cs typeface="+mn-cs"/>
                </a:defRPr>
              </a:lvl8pPr>
              <a:lvl9pPr marL="2438156" algn="l" defTabSz="609539" rtl="0" eaLnBrk="1" latinLnBrk="0" hangingPunct="1">
                <a:defRPr sz="1200" kern="1200">
                  <a:solidFill>
                    <a:schemeClr val="tx1"/>
                  </a:solidFill>
                  <a:latin typeface="+mn-lt"/>
                  <a:ea typeface="+mn-ea"/>
                  <a:cs typeface="+mn-cs"/>
                </a:defRPr>
              </a:lvl9pPr>
            </a:lstStyle>
            <a:p>
              <a:pPr algn="ctr">
                <a:lnSpc>
                  <a:spcPts val="1773"/>
                </a:lnSpc>
                <a:spcBef>
                  <a:spcPct val="0"/>
                </a:spcBef>
              </a:pPr>
              <a:endParaRPr sz="800"/>
            </a:p>
          </p:txBody>
        </p:sp>
      </p:grpSp>
      <p:grpSp>
        <p:nvGrpSpPr>
          <p:cNvPr id="12" name="Group 12">
            <a:extLst>
              <a:ext uri="{FF2B5EF4-FFF2-40B4-BE49-F238E27FC236}">
                <a16:creationId xmlns:a16="http://schemas.microsoft.com/office/drawing/2014/main" id="{F75F37BE-D350-5673-4C83-58908477005D}"/>
              </a:ext>
            </a:extLst>
          </p:cNvPr>
          <p:cNvGrpSpPr/>
          <p:nvPr/>
        </p:nvGrpSpPr>
        <p:grpSpPr>
          <a:xfrm>
            <a:off x="8101877" y="2675246"/>
            <a:ext cx="3048759" cy="3388266"/>
            <a:chOff x="0" y="0"/>
            <a:chExt cx="1204448" cy="1338574"/>
          </a:xfrm>
        </p:grpSpPr>
        <p:sp>
          <p:nvSpPr>
            <p:cNvPr id="13" name="Freeform 13">
              <a:extLst>
                <a:ext uri="{FF2B5EF4-FFF2-40B4-BE49-F238E27FC236}">
                  <a16:creationId xmlns:a16="http://schemas.microsoft.com/office/drawing/2014/main" id="{1BC526A9-EABB-ACE6-00AD-17F84EAD4D4D}"/>
                </a:ext>
              </a:extLst>
            </p:cNvPr>
            <p:cNvSpPr/>
            <p:nvPr/>
          </p:nvSpPr>
          <p:spPr>
            <a:xfrm>
              <a:off x="0" y="0"/>
              <a:ext cx="1204448" cy="1338574"/>
            </a:xfrm>
            <a:custGeom>
              <a:avLst/>
              <a:gdLst/>
              <a:ahLst/>
              <a:cxnLst/>
              <a:rect l="l" t="t" r="r" b="b"/>
              <a:pathLst>
                <a:path w="1204448" h="1338574">
                  <a:moveTo>
                    <a:pt x="86338" y="0"/>
                  </a:moveTo>
                  <a:lnTo>
                    <a:pt x="1118110" y="0"/>
                  </a:lnTo>
                  <a:cubicBezTo>
                    <a:pt x="1165793" y="0"/>
                    <a:pt x="1204448" y="38655"/>
                    <a:pt x="1204448" y="86338"/>
                  </a:cubicBezTo>
                  <a:lnTo>
                    <a:pt x="1204448" y="1252236"/>
                  </a:lnTo>
                  <a:cubicBezTo>
                    <a:pt x="1204448" y="1275134"/>
                    <a:pt x="1195352" y="1297095"/>
                    <a:pt x="1179160" y="1313286"/>
                  </a:cubicBezTo>
                  <a:cubicBezTo>
                    <a:pt x="1162969" y="1329478"/>
                    <a:pt x="1141008" y="1338574"/>
                    <a:pt x="1118110" y="1338574"/>
                  </a:cubicBezTo>
                  <a:lnTo>
                    <a:pt x="86338" y="1338574"/>
                  </a:lnTo>
                  <a:cubicBezTo>
                    <a:pt x="63440" y="1338574"/>
                    <a:pt x="41480" y="1329478"/>
                    <a:pt x="25288" y="1313286"/>
                  </a:cubicBezTo>
                  <a:cubicBezTo>
                    <a:pt x="9096" y="1297095"/>
                    <a:pt x="0" y="1275134"/>
                    <a:pt x="0" y="1252236"/>
                  </a:cubicBezTo>
                  <a:lnTo>
                    <a:pt x="0" y="86338"/>
                  </a:lnTo>
                  <a:cubicBezTo>
                    <a:pt x="0" y="63440"/>
                    <a:pt x="9096" y="41480"/>
                    <a:pt x="25288" y="25288"/>
                  </a:cubicBezTo>
                  <a:cubicBezTo>
                    <a:pt x="41480" y="9096"/>
                    <a:pt x="63440" y="0"/>
                    <a:pt x="86338" y="0"/>
                  </a:cubicBezTo>
                  <a:close/>
                </a:path>
              </a:pathLst>
            </a:custGeom>
            <a:solidFill>
              <a:srgbClr val="D5A0FF"/>
            </a:solidFill>
          </p:spPr>
          <p:txBody>
            <a:bodyPr/>
            <a:lstStyle/>
            <a:p>
              <a:endParaRPr lang="en-US" dirty="0"/>
            </a:p>
          </p:txBody>
        </p:sp>
        <p:sp>
          <p:nvSpPr>
            <p:cNvPr id="14" name="TextBox 14">
              <a:extLst>
                <a:ext uri="{FF2B5EF4-FFF2-40B4-BE49-F238E27FC236}">
                  <a16:creationId xmlns:a16="http://schemas.microsoft.com/office/drawing/2014/main" id="{42139745-BE80-B79F-9EB8-F85D9A4D4B2A}"/>
                </a:ext>
              </a:extLst>
            </p:cNvPr>
            <p:cNvSpPr txBox="1"/>
            <p:nvPr/>
          </p:nvSpPr>
          <p:spPr>
            <a:xfrm>
              <a:off x="0" y="-38100"/>
              <a:ext cx="1204448" cy="1376674"/>
            </a:xfrm>
            <a:prstGeom prst="rect">
              <a:avLst/>
            </a:prstGeom>
          </p:spPr>
          <p:txBody>
            <a:bodyPr lIns="33867" tIns="33867" rIns="33867" bIns="33867" rtlCol="0" anchor="ctr"/>
            <a:lstStyle>
              <a:defPPr>
                <a:defRPr lang="en-US"/>
              </a:defPPr>
              <a:lvl1pPr marL="0" algn="l" defTabSz="609539" rtl="0" eaLnBrk="1" latinLnBrk="0" hangingPunct="1">
                <a:defRPr sz="1200" kern="1200">
                  <a:solidFill>
                    <a:schemeClr val="tx1"/>
                  </a:solidFill>
                  <a:latin typeface="+mn-lt"/>
                  <a:ea typeface="+mn-ea"/>
                  <a:cs typeface="+mn-cs"/>
                </a:defRPr>
              </a:lvl1pPr>
              <a:lvl2pPr marL="304770" algn="l" defTabSz="609539" rtl="0" eaLnBrk="1" latinLnBrk="0" hangingPunct="1">
                <a:defRPr sz="1200" kern="1200">
                  <a:solidFill>
                    <a:schemeClr val="tx1"/>
                  </a:solidFill>
                  <a:latin typeface="+mn-lt"/>
                  <a:ea typeface="+mn-ea"/>
                  <a:cs typeface="+mn-cs"/>
                </a:defRPr>
              </a:lvl2pPr>
              <a:lvl3pPr marL="609539" algn="l" defTabSz="609539" rtl="0" eaLnBrk="1" latinLnBrk="0" hangingPunct="1">
                <a:defRPr sz="1200" kern="1200">
                  <a:solidFill>
                    <a:schemeClr val="tx1"/>
                  </a:solidFill>
                  <a:latin typeface="+mn-lt"/>
                  <a:ea typeface="+mn-ea"/>
                  <a:cs typeface="+mn-cs"/>
                </a:defRPr>
              </a:lvl3pPr>
              <a:lvl4pPr marL="914309" algn="l" defTabSz="609539" rtl="0" eaLnBrk="1" latinLnBrk="0" hangingPunct="1">
                <a:defRPr sz="1200" kern="1200">
                  <a:solidFill>
                    <a:schemeClr val="tx1"/>
                  </a:solidFill>
                  <a:latin typeface="+mn-lt"/>
                  <a:ea typeface="+mn-ea"/>
                  <a:cs typeface="+mn-cs"/>
                </a:defRPr>
              </a:lvl4pPr>
              <a:lvl5pPr marL="1219078" algn="l" defTabSz="609539" rtl="0" eaLnBrk="1" latinLnBrk="0" hangingPunct="1">
                <a:defRPr sz="1200" kern="1200">
                  <a:solidFill>
                    <a:schemeClr val="tx1"/>
                  </a:solidFill>
                  <a:latin typeface="+mn-lt"/>
                  <a:ea typeface="+mn-ea"/>
                  <a:cs typeface="+mn-cs"/>
                </a:defRPr>
              </a:lvl5pPr>
              <a:lvl6pPr marL="1523848" algn="l" defTabSz="609539" rtl="0" eaLnBrk="1" latinLnBrk="0" hangingPunct="1">
                <a:defRPr sz="1200" kern="1200">
                  <a:solidFill>
                    <a:schemeClr val="tx1"/>
                  </a:solidFill>
                  <a:latin typeface="+mn-lt"/>
                  <a:ea typeface="+mn-ea"/>
                  <a:cs typeface="+mn-cs"/>
                </a:defRPr>
              </a:lvl6pPr>
              <a:lvl7pPr marL="1828617" algn="l" defTabSz="609539" rtl="0" eaLnBrk="1" latinLnBrk="0" hangingPunct="1">
                <a:defRPr sz="1200" kern="1200">
                  <a:solidFill>
                    <a:schemeClr val="tx1"/>
                  </a:solidFill>
                  <a:latin typeface="+mn-lt"/>
                  <a:ea typeface="+mn-ea"/>
                  <a:cs typeface="+mn-cs"/>
                </a:defRPr>
              </a:lvl7pPr>
              <a:lvl8pPr marL="2133387" algn="l" defTabSz="609539" rtl="0" eaLnBrk="1" latinLnBrk="0" hangingPunct="1">
                <a:defRPr sz="1200" kern="1200">
                  <a:solidFill>
                    <a:schemeClr val="tx1"/>
                  </a:solidFill>
                  <a:latin typeface="+mn-lt"/>
                  <a:ea typeface="+mn-ea"/>
                  <a:cs typeface="+mn-cs"/>
                </a:defRPr>
              </a:lvl8pPr>
              <a:lvl9pPr marL="2438156" algn="l" defTabSz="609539" rtl="0" eaLnBrk="1" latinLnBrk="0" hangingPunct="1">
                <a:defRPr sz="1200" kern="1200">
                  <a:solidFill>
                    <a:schemeClr val="tx1"/>
                  </a:solidFill>
                  <a:latin typeface="+mn-lt"/>
                  <a:ea typeface="+mn-ea"/>
                  <a:cs typeface="+mn-cs"/>
                </a:defRPr>
              </a:lvl9pPr>
            </a:lstStyle>
            <a:p>
              <a:pPr algn="ctr">
                <a:lnSpc>
                  <a:spcPts val="1773"/>
                </a:lnSpc>
                <a:spcBef>
                  <a:spcPct val="0"/>
                </a:spcBef>
              </a:pPr>
              <a:endParaRPr sz="800"/>
            </a:p>
          </p:txBody>
        </p:sp>
      </p:grpSp>
      <p:sp>
        <p:nvSpPr>
          <p:cNvPr id="15" name="TextBox 15">
            <a:extLst>
              <a:ext uri="{FF2B5EF4-FFF2-40B4-BE49-F238E27FC236}">
                <a16:creationId xmlns:a16="http://schemas.microsoft.com/office/drawing/2014/main" id="{33166933-AF2C-F92A-DF22-AA64AA69BF9C}"/>
              </a:ext>
            </a:extLst>
          </p:cNvPr>
          <p:cNvSpPr txBox="1"/>
          <p:nvPr/>
        </p:nvSpPr>
        <p:spPr>
          <a:xfrm>
            <a:off x="2234064" y="1892891"/>
            <a:ext cx="663362" cy="1412309"/>
          </a:xfrm>
          <a:prstGeom prst="rect">
            <a:avLst/>
          </a:prstGeom>
        </p:spPr>
        <p:txBody>
          <a:bodyPr wrap="square" lIns="0" tIns="0" rIns="0" bIns="0" rtlCol="0" anchor="t">
            <a:spAutoFit/>
          </a:bodyPr>
          <a:lstStyle>
            <a:defPPr>
              <a:defRPr lang="en-US"/>
            </a:defPPr>
            <a:lvl1pPr marL="0" algn="l" defTabSz="609539" rtl="0" eaLnBrk="1" latinLnBrk="0" hangingPunct="1">
              <a:defRPr sz="1200" kern="1200">
                <a:solidFill>
                  <a:schemeClr val="tx1"/>
                </a:solidFill>
                <a:latin typeface="+mn-lt"/>
                <a:ea typeface="+mn-ea"/>
                <a:cs typeface="+mn-cs"/>
              </a:defRPr>
            </a:lvl1pPr>
            <a:lvl2pPr marL="304770" algn="l" defTabSz="609539" rtl="0" eaLnBrk="1" latinLnBrk="0" hangingPunct="1">
              <a:defRPr sz="1200" kern="1200">
                <a:solidFill>
                  <a:schemeClr val="tx1"/>
                </a:solidFill>
                <a:latin typeface="+mn-lt"/>
                <a:ea typeface="+mn-ea"/>
                <a:cs typeface="+mn-cs"/>
              </a:defRPr>
            </a:lvl2pPr>
            <a:lvl3pPr marL="609539" algn="l" defTabSz="609539" rtl="0" eaLnBrk="1" latinLnBrk="0" hangingPunct="1">
              <a:defRPr sz="1200" kern="1200">
                <a:solidFill>
                  <a:schemeClr val="tx1"/>
                </a:solidFill>
                <a:latin typeface="+mn-lt"/>
                <a:ea typeface="+mn-ea"/>
                <a:cs typeface="+mn-cs"/>
              </a:defRPr>
            </a:lvl3pPr>
            <a:lvl4pPr marL="914309" algn="l" defTabSz="609539" rtl="0" eaLnBrk="1" latinLnBrk="0" hangingPunct="1">
              <a:defRPr sz="1200" kern="1200">
                <a:solidFill>
                  <a:schemeClr val="tx1"/>
                </a:solidFill>
                <a:latin typeface="+mn-lt"/>
                <a:ea typeface="+mn-ea"/>
                <a:cs typeface="+mn-cs"/>
              </a:defRPr>
            </a:lvl4pPr>
            <a:lvl5pPr marL="1219078" algn="l" defTabSz="609539" rtl="0" eaLnBrk="1" latinLnBrk="0" hangingPunct="1">
              <a:defRPr sz="1200" kern="1200">
                <a:solidFill>
                  <a:schemeClr val="tx1"/>
                </a:solidFill>
                <a:latin typeface="+mn-lt"/>
                <a:ea typeface="+mn-ea"/>
                <a:cs typeface="+mn-cs"/>
              </a:defRPr>
            </a:lvl5pPr>
            <a:lvl6pPr marL="1523848" algn="l" defTabSz="609539" rtl="0" eaLnBrk="1" latinLnBrk="0" hangingPunct="1">
              <a:defRPr sz="1200" kern="1200">
                <a:solidFill>
                  <a:schemeClr val="tx1"/>
                </a:solidFill>
                <a:latin typeface="+mn-lt"/>
                <a:ea typeface="+mn-ea"/>
                <a:cs typeface="+mn-cs"/>
              </a:defRPr>
            </a:lvl6pPr>
            <a:lvl7pPr marL="1828617" algn="l" defTabSz="609539" rtl="0" eaLnBrk="1" latinLnBrk="0" hangingPunct="1">
              <a:defRPr sz="1200" kern="1200">
                <a:solidFill>
                  <a:schemeClr val="tx1"/>
                </a:solidFill>
                <a:latin typeface="+mn-lt"/>
                <a:ea typeface="+mn-ea"/>
                <a:cs typeface="+mn-cs"/>
              </a:defRPr>
            </a:lvl7pPr>
            <a:lvl8pPr marL="2133387" algn="l" defTabSz="609539" rtl="0" eaLnBrk="1" latinLnBrk="0" hangingPunct="1">
              <a:defRPr sz="1200" kern="1200">
                <a:solidFill>
                  <a:schemeClr val="tx1"/>
                </a:solidFill>
                <a:latin typeface="+mn-lt"/>
                <a:ea typeface="+mn-ea"/>
                <a:cs typeface="+mn-cs"/>
              </a:defRPr>
            </a:lvl8pPr>
            <a:lvl9pPr marL="2438156" algn="l" defTabSz="609539" rtl="0" eaLnBrk="1" latinLnBrk="0" hangingPunct="1">
              <a:defRPr sz="1200" kern="1200">
                <a:solidFill>
                  <a:schemeClr val="tx1"/>
                </a:solidFill>
                <a:latin typeface="+mn-lt"/>
                <a:ea typeface="+mn-ea"/>
                <a:cs typeface="+mn-cs"/>
              </a:defRPr>
            </a:lvl9pPr>
          </a:lstStyle>
          <a:p>
            <a:pPr algn="just">
              <a:lnSpc>
                <a:spcPts val="11579"/>
              </a:lnSpc>
            </a:pPr>
            <a:r>
              <a:rPr lang="en-US" sz="8271" spc="-165" dirty="0">
                <a:solidFill>
                  <a:srgbClr val="F9F3F0"/>
                </a:solidFill>
                <a:latin typeface="Lexend 2"/>
                <a:ea typeface="Lexend 2"/>
                <a:cs typeface="Lexend 2"/>
                <a:sym typeface="Lexend 2"/>
              </a:rPr>
              <a:t>1</a:t>
            </a:r>
          </a:p>
        </p:txBody>
      </p:sp>
      <p:sp>
        <p:nvSpPr>
          <p:cNvPr id="16" name="TextBox 16">
            <a:extLst>
              <a:ext uri="{FF2B5EF4-FFF2-40B4-BE49-F238E27FC236}">
                <a16:creationId xmlns:a16="http://schemas.microsoft.com/office/drawing/2014/main" id="{C5EF4409-601A-A389-7537-555EE52EA8CE}"/>
              </a:ext>
            </a:extLst>
          </p:cNvPr>
          <p:cNvSpPr txBox="1"/>
          <p:nvPr/>
        </p:nvSpPr>
        <p:spPr>
          <a:xfrm>
            <a:off x="5763216" y="1892891"/>
            <a:ext cx="663362" cy="1412309"/>
          </a:xfrm>
          <a:prstGeom prst="rect">
            <a:avLst/>
          </a:prstGeom>
        </p:spPr>
        <p:txBody>
          <a:bodyPr wrap="square" lIns="0" tIns="0" rIns="0" bIns="0" rtlCol="0" anchor="t">
            <a:spAutoFit/>
          </a:bodyPr>
          <a:lstStyle>
            <a:defPPr>
              <a:defRPr lang="en-US"/>
            </a:defPPr>
            <a:lvl1pPr marL="0" algn="l" defTabSz="609539" rtl="0" eaLnBrk="1" latinLnBrk="0" hangingPunct="1">
              <a:defRPr sz="1200" kern="1200">
                <a:solidFill>
                  <a:schemeClr val="tx1"/>
                </a:solidFill>
                <a:latin typeface="+mn-lt"/>
                <a:ea typeface="+mn-ea"/>
                <a:cs typeface="+mn-cs"/>
              </a:defRPr>
            </a:lvl1pPr>
            <a:lvl2pPr marL="304770" algn="l" defTabSz="609539" rtl="0" eaLnBrk="1" latinLnBrk="0" hangingPunct="1">
              <a:defRPr sz="1200" kern="1200">
                <a:solidFill>
                  <a:schemeClr val="tx1"/>
                </a:solidFill>
                <a:latin typeface="+mn-lt"/>
                <a:ea typeface="+mn-ea"/>
                <a:cs typeface="+mn-cs"/>
              </a:defRPr>
            </a:lvl2pPr>
            <a:lvl3pPr marL="609539" algn="l" defTabSz="609539" rtl="0" eaLnBrk="1" latinLnBrk="0" hangingPunct="1">
              <a:defRPr sz="1200" kern="1200">
                <a:solidFill>
                  <a:schemeClr val="tx1"/>
                </a:solidFill>
                <a:latin typeface="+mn-lt"/>
                <a:ea typeface="+mn-ea"/>
                <a:cs typeface="+mn-cs"/>
              </a:defRPr>
            </a:lvl3pPr>
            <a:lvl4pPr marL="914309" algn="l" defTabSz="609539" rtl="0" eaLnBrk="1" latinLnBrk="0" hangingPunct="1">
              <a:defRPr sz="1200" kern="1200">
                <a:solidFill>
                  <a:schemeClr val="tx1"/>
                </a:solidFill>
                <a:latin typeface="+mn-lt"/>
                <a:ea typeface="+mn-ea"/>
                <a:cs typeface="+mn-cs"/>
              </a:defRPr>
            </a:lvl4pPr>
            <a:lvl5pPr marL="1219078" algn="l" defTabSz="609539" rtl="0" eaLnBrk="1" latinLnBrk="0" hangingPunct="1">
              <a:defRPr sz="1200" kern="1200">
                <a:solidFill>
                  <a:schemeClr val="tx1"/>
                </a:solidFill>
                <a:latin typeface="+mn-lt"/>
                <a:ea typeface="+mn-ea"/>
                <a:cs typeface="+mn-cs"/>
              </a:defRPr>
            </a:lvl5pPr>
            <a:lvl6pPr marL="1523848" algn="l" defTabSz="609539" rtl="0" eaLnBrk="1" latinLnBrk="0" hangingPunct="1">
              <a:defRPr sz="1200" kern="1200">
                <a:solidFill>
                  <a:schemeClr val="tx1"/>
                </a:solidFill>
                <a:latin typeface="+mn-lt"/>
                <a:ea typeface="+mn-ea"/>
                <a:cs typeface="+mn-cs"/>
              </a:defRPr>
            </a:lvl6pPr>
            <a:lvl7pPr marL="1828617" algn="l" defTabSz="609539" rtl="0" eaLnBrk="1" latinLnBrk="0" hangingPunct="1">
              <a:defRPr sz="1200" kern="1200">
                <a:solidFill>
                  <a:schemeClr val="tx1"/>
                </a:solidFill>
                <a:latin typeface="+mn-lt"/>
                <a:ea typeface="+mn-ea"/>
                <a:cs typeface="+mn-cs"/>
              </a:defRPr>
            </a:lvl7pPr>
            <a:lvl8pPr marL="2133387" algn="l" defTabSz="609539" rtl="0" eaLnBrk="1" latinLnBrk="0" hangingPunct="1">
              <a:defRPr sz="1200" kern="1200">
                <a:solidFill>
                  <a:schemeClr val="tx1"/>
                </a:solidFill>
                <a:latin typeface="+mn-lt"/>
                <a:ea typeface="+mn-ea"/>
                <a:cs typeface="+mn-cs"/>
              </a:defRPr>
            </a:lvl8pPr>
            <a:lvl9pPr marL="2438156" algn="l" defTabSz="609539" rtl="0" eaLnBrk="1" latinLnBrk="0" hangingPunct="1">
              <a:defRPr sz="1200" kern="1200">
                <a:solidFill>
                  <a:schemeClr val="tx1"/>
                </a:solidFill>
                <a:latin typeface="+mn-lt"/>
                <a:ea typeface="+mn-ea"/>
                <a:cs typeface="+mn-cs"/>
              </a:defRPr>
            </a:lvl9pPr>
          </a:lstStyle>
          <a:p>
            <a:pPr algn="just">
              <a:lnSpc>
                <a:spcPts val="11579"/>
              </a:lnSpc>
            </a:pPr>
            <a:r>
              <a:rPr lang="en-US" sz="8271" spc="-165">
                <a:solidFill>
                  <a:srgbClr val="F9F3F0"/>
                </a:solidFill>
                <a:latin typeface="Lexend 2"/>
                <a:ea typeface="Lexend 2"/>
                <a:cs typeface="Lexend 2"/>
                <a:sym typeface="Lexend 2"/>
              </a:rPr>
              <a:t>2</a:t>
            </a:r>
          </a:p>
        </p:txBody>
      </p:sp>
      <p:sp>
        <p:nvSpPr>
          <p:cNvPr id="17" name="TextBox 17">
            <a:extLst>
              <a:ext uri="{FF2B5EF4-FFF2-40B4-BE49-F238E27FC236}">
                <a16:creationId xmlns:a16="http://schemas.microsoft.com/office/drawing/2014/main" id="{F2CE35AF-99B2-778B-B5BA-1DF265223D76}"/>
              </a:ext>
            </a:extLst>
          </p:cNvPr>
          <p:cNvSpPr txBox="1"/>
          <p:nvPr/>
        </p:nvSpPr>
        <p:spPr>
          <a:xfrm>
            <a:off x="9396625" y="1892891"/>
            <a:ext cx="663362" cy="1412309"/>
          </a:xfrm>
          <a:prstGeom prst="rect">
            <a:avLst/>
          </a:prstGeom>
        </p:spPr>
        <p:txBody>
          <a:bodyPr wrap="square" lIns="0" tIns="0" rIns="0" bIns="0" rtlCol="0" anchor="t">
            <a:spAutoFit/>
          </a:bodyPr>
          <a:lstStyle>
            <a:defPPr>
              <a:defRPr lang="en-US"/>
            </a:defPPr>
            <a:lvl1pPr marL="0" algn="l" defTabSz="609539" rtl="0" eaLnBrk="1" latinLnBrk="0" hangingPunct="1">
              <a:defRPr sz="1200" kern="1200">
                <a:solidFill>
                  <a:schemeClr val="tx1"/>
                </a:solidFill>
                <a:latin typeface="+mn-lt"/>
                <a:ea typeface="+mn-ea"/>
                <a:cs typeface="+mn-cs"/>
              </a:defRPr>
            </a:lvl1pPr>
            <a:lvl2pPr marL="304770" algn="l" defTabSz="609539" rtl="0" eaLnBrk="1" latinLnBrk="0" hangingPunct="1">
              <a:defRPr sz="1200" kern="1200">
                <a:solidFill>
                  <a:schemeClr val="tx1"/>
                </a:solidFill>
                <a:latin typeface="+mn-lt"/>
                <a:ea typeface="+mn-ea"/>
                <a:cs typeface="+mn-cs"/>
              </a:defRPr>
            </a:lvl2pPr>
            <a:lvl3pPr marL="609539" algn="l" defTabSz="609539" rtl="0" eaLnBrk="1" latinLnBrk="0" hangingPunct="1">
              <a:defRPr sz="1200" kern="1200">
                <a:solidFill>
                  <a:schemeClr val="tx1"/>
                </a:solidFill>
                <a:latin typeface="+mn-lt"/>
                <a:ea typeface="+mn-ea"/>
                <a:cs typeface="+mn-cs"/>
              </a:defRPr>
            </a:lvl3pPr>
            <a:lvl4pPr marL="914309" algn="l" defTabSz="609539" rtl="0" eaLnBrk="1" latinLnBrk="0" hangingPunct="1">
              <a:defRPr sz="1200" kern="1200">
                <a:solidFill>
                  <a:schemeClr val="tx1"/>
                </a:solidFill>
                <a:latin typeface="+mn-lt"/>
                <a:ea typeface="+mn-ea"/>
                <a:cs typeface="+mn-cs"/>
              </a:defRPr>
            </a:lvl4pPr>
            <a:lvl5pPr marL="1219078" algn="l" defTabSz="609539" rtl="0" eaLnBrk="1" latinLnBrk="0" hangingPunct="1">
              <a:defRPr sz="1200" kern="1200">
                <a:solidFill>
                  <a:schemeClr val="tx1"/>
                </a:solidFill>
                <a:latin typeface="+mn-lt"/>
                <a:ea typeface="+mn-ea"/>
                <a:cs typeface="+mn-cs"/>
              </a:defRPr>
            </a:lvl5pPr>
            <a:lvl6pPr marL="1523848" algn="l" defTabSz="609539" rtl="0" eaLnBrk="1" latinLnBrk="0" hangingPunct="1">
              <a:defRPr sz="1200" kern="1200">
                <a:solidFill>
                  <a:schemeClr val="tx1"/>
                </a:solidFill>
                <a:latin typeface="+mn-lt"/>
                <a:ea typeface="+mn-ea"/>
                <a:cs typeface="+mn-cs"/>
              </a:defRPr>
            </a:lvl6pPr>
            <a:lvl7pPr marL="1828617" algn="l" defTabSz="609539" rtl="0" eaLnBrk="1" latinLnBrk="0" hangingPunct="1">
              <a:defRPr sz="1200" kern="1200">
                <a:solidFill>
                  <a:schemeClr val="tx1"/>
                </a:solidFill>
                <a:latin typeface="+mn-lt"/>
                <a:ea typeface="+mn-ea"/>
                <a:cs typeface="+mn-cs"/>
              </a:defRPr>
            </a:lvl7pPr>
            <a:lvl8pPr marL="2133387" algn="l" defTabSz="609539" rtl="0" eaLnBrk="1" latinLnBrk="0" hangingPunct="1">
              <a:defRPr sz="1200" kern="1200">
                <a:solidFill>
                  <a:schemeClr val="tx1"/>
                </a:solidFill>
                <a:latin typeface="+mn-lt"/>
                <a:ea typeface="+mn-ea"/>
                <a:cs typeface="+mn-cs"/>
              </a:defRPr>
            </a:lvl8pPr>
            <a:lvl9pPr marL="2438156" algn="l" defTabSz="609539" rtl="0" eaLnBrk="1" latinLnBrk="0" hangingPunct="1">
              <a:defRPr sz="1200" kern="1200">
                <a:solidFill>
                  <a:schemeClr val="tx1"/>
                </a:solidFill>
                <a:latin typeface="+mn-lt"/>
                <a:ea typeface="+mn-ea"/>
                <a:cs typeface="+mn-cs"/>
              </a:defRPr>
            </a:lvl9pPr>
          </a:lstStyle>
          <a:p>
            <a:pPr algn="just">
              <a:lnSpc>
                <a:spcPts val="11579"/>
              </a:lnSpc>
            </a:pPr>
            <a:r>
              <a:rPr lang="en-US" sz="8271" spc="-165">
                <a:solidFill>
                  <a:srgbClr val="F9F3F0"/>
                </a:solidFill>
                <a:latin typeface="Lexend 2"/>
                <a:ea typeface="Lexend 2"/>
                <a:cs typeface="Lexend 2"/>
                <a:sym typeface="Lexend 2"/>
              </a:rPr>
              <a:t>3</a:t>
            </a:r>
          </a:p>
        </p:txBody>
      </p:sp>
      <p:sp>
        <p:nvSpPr>
          <p:cNvPr id="18" name="TextBox 18">
            <a:extLst>
              <a:ext uri="{FF2B5EF4-FFF2-40B4-BE49-F238E27FC236}">
                <a16:creationId xmlns:a16="http://schemas.microsoft.com/office/drawing/2014/main" id="{EEAC67FB-D507-0B04-D827-91D445C75042}"/>
              </a:ext>
            </a:extLst>
          </p:cNvPr>
          <p:cNvSpPr txBox="1"/>
          <p:nvPr/>
        </p:nvSpPr>
        <p:spPr>
          <a:xfrm>
            <a:off x="1114056" y="3324250"/>
            <a:ext cx="2903378" cy="2437334"/>
          </a:xfrm>
          <a:prstGeom prst="rect">
            <a:avLst/>
          </a:prstGeom>
        </p:spPr>
        <p:txBody>
          <a:bodyPr wrap="square" lIns="0" tIns="0" rIns="0" bIns="0" rtlCol="0" anchor="t">
            <a:spAutoFit/>
          </a:bodyPr>
          <a:lstStyle>
            <a:defPPr>
              <a:defRPr lang="en-US"/>
            </a:defPPr>
            <a:lvl1pPr marL="0" algn="l" defTabSz="609539" rtl="0" eaLnBrk="1" latinLnBrk="0" hangingPunct="1">
              <a:defRPr sz="1200" kern="1200">
                <a:solidFill>
                  <a:schemeClr val="tx1"/>
                </a:solidFill>
                <a:latin typeface="+mn-lt"/>
                <a:ea typeface="+mn-ea"/>
                <a:cs typeface="+mn-cs"/>
              </a:defRPr>
            </a:lvl1pPr>
            <a:lvl2pPr marL="304770" algn="l" defTabSz="609539" rtl="0" eaLnBrk="1" latinLnBrk="0" hangingPunct="1">
              <a:defRPr sz="1200" kern="1200">
                <a:solidFill>
                  <a:schemeClr val="tx1"/>
                </a:solidFill>
                <a:latin typeface="+mn-lt"/>
                <a:ea typeface="+mn-ea"/>
                <a:cs typeface="+mn-cs"/>
              </a:defRPr>
            </a:lvl2pPr>
            <a:lvl3pPr marL="609539" algn="l" defTabSz="609539" rtl="0" eaLnBrk="1" latinLnBrk="0" hangingPunct="1">
              <a:defRPr sz="1200" kern="1200">
                <a:solidFill>
                  <a:schemeClr val="tx1"/>
                </a:solidFill>
                <a:latin typeface="+mn-lt"/>
                <a:ea typeface="+mn-ea"/>
                <a:cs typeface="+mn-cs"/>
              </a:defRPr>
            </a:lvl3pPr>
            <a:lvl4pPr marL="914309" algn="l" defTabSz="609539" rtl="0" eaLnBrk="1" latinLnBrk="0" hangingPunct="1">
              <a:defRPr sz="1200" kern="1200">
                <a:solidFill>
                  <a:schemeClr val="tx1"/>
                </a:solidFill>
                <a:latin typeface="+mn-lt"/>
                <a:ea typeface="+mn-ea"/>
                <a:cs typeface="+mn-cs"/>
              </a:defRPr>
            </a:lvl4pPr>
            <a:lvl5pPr marL="1219078" algn="l" defTabSz="609539" rtl="0" eaLnBrk="1" latinLnBrk="0" hangingPunct="1">
              <a:defRPr sz="1200" kern="1200">
                <a:solidFill>
                  <a:schemeClr val="tx1"/>
                </a:solidFill>
                <a:latin typeface="+mn-lt"/>
                <a:ea typeface="+mn-ea"/>
                <a:cs typeface="+mn-cs"/>
              </a:defRPr>
            </a:lvl5pPr>
            <a:lvl6pPr marL="1523848" algn="l" defTabSz="609539" rtl="0" eaLnBrk="1" latinLnBrk="0" hangingPunct="1">
              <a:defRPr sz="1200" kern="1200">
                <a:solidFill>
                  <a:schemeClr val="tx1"/>
                </a:solidFill>
                <a:latin typeface="+mn-lt"/>
                <a:ea typeface="+mn-ea"/>
                <a:cs typeface="+mn-cs"/>
              </a:defRPr>
            </a:lvl6pPr>
            <a:lvl7pPr marL="1828617" algn="l" defTabSz="609539" rtl="0" eaLnBrk="1" latinLnBrk="0" hangingPunct="1">
              <a:defRPr sz="1200" kern="1200">
                <a:solidFill>
                  <a:schemeClr val="tx1"/>
                </a:solidFill>
                <a:latin typeface="+mn-lt"/>
                <a:ea typeface="+mn-ea"/>
                <a:cs typeface="+mn-cs"/>
              </a:defRPr>
            </a:lvl7pPr>
            <a:lvl8pPr marL="2133387" algn="l" defTabSz="609539" rtl="0" eaLnBrk="1" latinLnBrk="0" hangingPunct="1">
              <a:defRPr sz="1200" kern="1200">
                <a:solidFill>
                  <a:schemeClr val="tx1"/>
                </a:solidFill>
                <a:latin typeface="+mn-lt"/>
                <a:ea typeface="+mn-ea"/>
                <a:cs typeface="+mn-cs"/>
              </a:defRPr>
            </a:lvl8pPr>
            <a:lvl9pPr marL="2438156" algn="l" defTabSz="609539" rtl="0" eaLnBrk="1" latinLnBrk="0" hangingPunct="1">
              <a:defRPr sz="1200" kern="1200">
                <a:solidFill>
                  <a:schemeClr val="tx1"/>
                </a:solidFill>
                <a:latin typeface="+mn-lt"/>
                <a:ea typeface="+mn-ea"/>
                <a:cs typeface="+mn-cs"/>
              </a:defRPr>
            </a:lvl9pPr>
          </a:lstStyle>
          <a:p>
            <a:pPr algn="ctr">
              <a:lnSpc>
                <a:spcPts val="3171"/>
              </a:lnSpc>
            </a:pPr>
            <a:r>
              <a:rPr lang="en-US" sz="2400" b="1" dirty="0">
                <a:solidFill>
                  <a:srgbClr val="FFFFFF"/>
                </a:solidFill>
                <a:latin typeface="Calibri" pitchFamily="34" charset="0"/>
                <a:ea typeface="Calibri" pitchFamily="34" charset="-122"/>
                <a:cs typeface="Calibri" pitchFamily="34" charset="-120"/>
              </a:rPr>
              <a:t>Een tool</a:t>
            </a:r>
            <a:endParaRPr lang="en-US" sz="2400" b="1" dirty="0">
              <a:solidFill>
                <a:srgbClr val="FFFFFF"/>
              </a:solidFill>
            </a:endParaRPr>
          </a:p>
          <a:p>
            <a:pPr algn="ctr">
              <a:lnSpc>
                <a:spcPts val="3171"/>
              </a:lnSpc>
            </a:pPr>
            <a:endParaRPr lang="en-US" sz="2400" b="1" dirty="0">
              <a:solidFill>
                <a:srgbClr val="FFFFFF"/>
              </a:solidFill>
              <a:latin typeface="Calibri" pitchFamily="34" charset="0"/>
              <a:ea typeface="Calibri" pitchFamily="34" charset="-122"/>
              <a:cs typeface="Calibri" pitchFamily="34" charset="-120"/>
            </a:endParaRPr>
          </a:p>
          <a:p>
            <a:pPr algn="ctr">
              <a:lnSpc>
                <a:spcPts val="3171"/>
              </a:lnSpc>
            </a:pPr>
            <a:endParaRPr lang="en-US" sz="2400" b="1" dirty="0">
              <a:solidFill>
                <a:srgbClr val="FFFFFF"/>
              </a:solidFill>
              <a:latin typeface="Calibri" pitchFamily="34" charset="0"/>
              <a:ea typeface="Poppins"/>
              <a:cs typeface="Calibri" pitchFamily="34" charset="-120"/>
              <a:sym typeface="Poppins"/>
            </a:endParaRPr>
          </a:p>
          <a:p>
            <a:pPr algn="ctr">
              <a:lnSpc>
                <a:spcPts val="3171"/>
              </a:lnSpc>
            </a:pPr>
            <a:r>
              <a:rPr lang="en-US" sz="2400" i="1" dirty="0">
                <a:solidFill>
                  <a:srgbClr val="C9A6FF"/>
                </a:solidFill>
                <a:latin typeface="Calibri" pitchFamily="34" charset="0"/>
                <a:ea typeface="Calibri" pitchFamily="34" charset="-122"/>
                <a:cs typeface="Calibri" pitchFamily="34" charset="-120"/>
              </a:rPr>
              <a:t>Wat </a:t>
            </a:r>
            <a:r>
              <a:rPr lang="en-US" sz="2400" i="1" dirty="0" err="1">
                <a:solidFill>
                  <a:srgbClr val="C9A6FF"/>
                </a:solidFill>
                <a:latin typeface="Calibri" pitchFamily="34" charset="0"/>
                <a:ea typeface="Calibri" pitchFamily="34" charset="-122"/>
                <a:cs typeface="Calibri" pitchFamily="34" charset="-120"/>
              </a:rPr>
              <a:t>zou</a:t>
            </a:r>
            <a:r>
              <a:rPr lang="en-US" sz="2400" i="1" dirty="0">
                <a:solidFill>
                  <a:srgbClr val="C9A6FF"/>
                </a:solidFill>
                <a:latin typeface="Calibri" pitchFamily="34" charset="0"/>
                <a:ea typeface="Calibri" pitchFamily="34" charset="-122"/>
                <a:cs typeface="Calibri" pitchFamily="34" charset="-120"/>
              </a:rPr>
              <a:t> </a:t>
            </a:r>
            <a:r>
              <a:rPr lang="en-US" sz="2400" i="1" dirty="0" err="1">
                <a:solidFill>
                  <a:srgbClr val="C9A6FF"/>
                </a:solidFill>
                <a:latin typeface="Calibri" pitchFamily="34" charset="0"/>
                <a:ea typeface="Calibri" pitchFamily="34" charset="-122"/>
                <a:cs typeface="Calibri" pitchFamily="34" charset="-120"/>
              </a:rPr>
              <a:t>een</a:t>
            </a:r>
            <a:r>
              <a:rPr lang="en-US" sz="2400" i="1" dirty="0">
                <a:solidFill>
                  <a:srgbClr val="C9A6FF"/>
                </a:solidFill>
                <a:latin typeface="Calibri" pitchFamily="34" charset="0"/>
                <a:ea typeface="Calibri" pitchFamily="34" charset="-122"/>
                <a:cs typeface="Calibri" pitchFamily="34" charset="-120"/>
              </a:rPr>
              <a:t> </a:t>
            </a:r>
            <a:r>
              <a:rPr lang="en-US" sz="2400" i="1" dirty="0" err="1">
                <a:solidFill>
                  <a:srgbClr val="C9A6FF"/>
                </a:solidFill>
                <a:latin typeface="Calibri" pitchFamily="34" charset="0"/>
                <a:ea typeface="Calibri" pitchFamily="34" charset="-122"/>
                <a:cs typeface="Calibri" pitchFamily="34" charset="-120"/>
              </a:rPr>
              <a:t>goed</a:t>
            </a:r>
            <a:r>
              <a:rPr lang="en-US" sz="2400" i="1" dirty="0">
                <a:solidFill>
                  <a:srgbClr val="C9A6FF"/>
                </a:solidFill>
                <a:latin typeface="Calibri" pitchFamily="34" charset="0"/>
                <a:ea typeface="Calibri" pitchFamily="34" charset="-122"/>
                <a:cs typeface="Calibri" pitchFamily="34" charset="-120"/>
              </a:rPr>
              <a:t> </a:t>
            </a:r>
            <a:r>
              <a:rPr lang="en-US" sz="2400" i="1" dirty="0" err="1">
                <a:solidFill>
                  <a:srgbClr val="C9A6FF"/>
                </a:solidFill>
                <a:latin typeface="Calibri" pitchFamily="34" charset="0"/>
                <a:ea typeface="Calibri" pitchFamily="34" charset="-122"/>
                <a:cs typeface="Calibri" pitchFamily="34" charset="-120"/>
              </a:rPr>
              <a:t>mens</a:t>
            </a:r>
            <a:r>
              <a:rPr lang="en-US" sz="2400" i="1" dirty="0">
                <a:solidFill>
                  <a:srgbClr val="C9A6FF"/>
                </a:solidFill>
                <a:latin typeface="Calibri" pitchFamily="34" charset="0"/>
                <a:ea typeface="Calibri" pitchFamily="34" charset="-122"/>
                <a:cs typeface="Calibri" pitchFamily="34" charset="-120"/>
              </a:rPr>
              <a:t> </a:t>
            </a:r>
            <a:r>
              <a:rPr lang="en-US" sz="2400" i="1" dirty="0" err="1">
                <a:solidFill>
                  <a:srgbClr val="C9A6FF"/>
                </a:solidFill>
                <a:latin typeface="Calibri" pitchFamily="34" charset="0"/>
                <a:ea typeface="Calibri" pitchFamily="34" charset="-122"/>
                <a:cs typeface="Calibri" pitchFamily="34" charset="-120"/>
              </a:rPr>
              <a:t>doen</a:t>
            </a:r>
            <a:r>
              <a:rPr lang="en-US" sz="2400" i="1" dirty="0">
                <a:solidFill>
                  <a:srgbClr val="C9A6FF"/>
                </a:solidFill>
                <a:latin typeface="Calibri" pitchFamily="34" charset="0"/>
                <a:ea typeface="Calibri" pitchFamily="34" charset="-122"/>
                <a:cs typeface="Calibri" pitchFamily="34" charset="-120"/>
              </a:rPr>
              <a:t>?</a:t>
            </a:r>
            <a:endParaRPr lang="en-US" sz="2400" dirty="0">
              <a:solidFill>
                <a:srgbClr val="C9A6FF"/>
              </a:solidFill>
            </a:endParaRPr>
          </a:p>
          <a:p>
            <a:pPr algn="ctr">
              <a:lnSpc>
                <a:spcPts val="3171"/>
              </a:lnSpc>
            </a:pPr>
            <a:endParaRPr lang="en-US" sz="2020" dirty="0">
              <a:solidFill>
                <a:srgbClr val="1E244F"/>
              </a:solidFill>
              <a:latin typeface="Poppins"/>
              <a:ea typeface="Poppins"/>
              <a:cs typeface="Poppins"/>
              <a:sym typeface="Poppins"/>
            </a:endParaRPr>
          </a:p>
        </p:txBody>
      </p:sp>
      <p:sp>
        <p:nvSpPr>
          <p:cNvPr id="19" name="TextBox 19">
            <a:extLst>
              <a:ext uri="{FF2B5EF4-FFF2-40B4-BE49-F238E27FC236}">
                <a16:creationId xmlns:a16="http://schemas.microsoft.com/office/drawing/2014/main" id="{69F36946-A441-B195-5EDF-9283737754B0}"/>
              </a:ext>
            </a:extLst>
          </p:cNvPr>
          <p:cNvSpPr txBox="1"/>
          <p:nvPr/>
        </p:nvSpPr>
        <p:spPr>
          <a:xfrm>
            <a:off x="4644311" y="3324250"/>
            <a:ext cx="2903378" cy="397416"/>
          </a:xfrm>
          <a:prstGeom prst="rect">
            <a:avLst/>
          </a:prstGeom>
        </p:spPr>
        <p:txBody>
          <a:bodyPr wrap="square" lIns="0" tIns="0" rIns="0" bIns="0" rtlCol="0" anchor="t">
            <a:spAutoFit/>
          </a:bodyPr>
          <a:lstStyle>
            <a:defPPr>
              <a:defRPr lang="en-US"/>
            </a:defPPr>
            <a:lvl1pPr marL="0" algn="l" defTabSz="609539" rtl="0" eaLnBrk="1" latinLnBrk="0" hangingPunct="1">
              <a:defRPr sz="1200" kern="1200">
                <a:solidFill>
                  <a:schemeClr val="tx1"/>
                </a:solidFill>
                <a:latin typeface="+mn-lt"/>
                <a:ea typeface="+mn-ea"/>
                <a:cs typeface="+mn-cs"/>
              </a:defRPr>
            </a:lvl1pPr>
            <a:lvl2pPr marL="304770" algn="l" defTabSz="609539" rtl="0" eaLnBrk="1" latinLnBrk="0" hangingPunct="1">
              <a:defRPr sz="1200" kern="1200">
                <a:solidFill>
                  <a:schemeClr val="tx1"/>
                </a:solidFill>
                <a:latin typeface="+mn-lt"/>
                <a:ea typeface="+mn-ea"/>
                <a:cs typeface="+mn-cs"/>
              </a:defRPr>
            </a:lvl2pPr>
            <a:lvl3pPr marL="609539" algn="l" defTabSz="609539" rtl="0" eaLnBrk="1" latinLnBrk="0" hangingPunct="1">
              <a:defRPr sz="1200" kern="1200">
                <a:solidFill>
                  <a:schemeClr val="tx1"/>
                </a:solidFill>
                <a:latin typeface="+mn-lt"/>
                <a:ea typeface="+mn-ea"/>
                <a:cs typeface="+mn-cs"/>
              </a:defRPr>
            </a:lvl3pPr>
            <a:lvl4pPr marL="914309" algn="l" defTabSz="609539" rtl="0" eaLnBrk="1" latinLnBrk="0" hangingPunct="1">
              <a:defRPr sz="1200" kern="1200">
                <a:solidFill>
                  <a:schemeClr val="tx1"/>
                </a:solidFill>
                <a:latin typeface="+mn-lt"/>
                <a:ea typeface="+mn-ea"/>
                <a:cs typeface="+mn-cs"/>
              </a:defRPr>
            </a:lvl4pPr>
            <a:lvl5pPr marL="1219078" algn="l" defTabSz="609539" rtl="0" eaLnBrk="1" latinLnBrk="0" hangingPunct="1">
              <a:defRPr sz="1200" kern="1200">
                <a:solidFill>
                  <a:schemeClr val="tx1"/>
                </a:solidFill>
                <a:latin typeface="+mn-lt"/>
                <a:ea typeface="+mn-ea"/>
                <a:cs typeface="+mn-cs"/>
              </a:defRPr>
            </a:lvl5pPr>
            <a:lvl6pPr marL="1523848" algn="l" defTabSz="609539" rtl="0" eaLnBrk="1" latinLnBrk="0" hangingPunct="1">
              <a:defRPr sz="1200" kern="1200">
                <a:solidFill>
                  <a:schemeClr val="tx1"/>
                </a:solidFill>
                <a:latin typeface="+mn-lt"/>
                <a:ea typeface="+mn-ea"/>
                <a:cs typeface="+mn-cs"/>
              </a:defRPr>
            </a:lvl6pPr>
            <a:lvl7pPr marL="1828617" algn="l" defTabSz="609539" rtl="0" eaLnBrk="1" latinLnBrk="0" hangingPunct="1">
              <a:defRPr sz="1200" kern="1200">
                <a:solidFill>
                  <a:schemeClr val="tx1"/>
                </a:solidFill>
                <a:latin typeface="+mn-lt"/>
                <a:ea typeface="+mn-ea"/>
                <a:cs typeface="+mn-cs"/>
              </a:defRPr>
            </a:lvl7pPr>
            <a:lvl8pPr marL="2133387" algn="l" defTabSz="609539" rtl="0" eaLnBrk="1" latinLnBrk="0" hangingPunct="1">
              <a:defRPr sz="1200" kern="1200">
                <a:solidFill>
                  <a:schemeClr val="tx1"/>
                </a:solidFill>
                <a:latin typeface="+mn-lt"/>
                <a:ea typeface="+mn-ea"/>
                <a:cs typeface="+mn-cs"/>
              </a:defRPr>
            </a:lvl8pPr>
            <a:lvl9pPr marL="2438156" algn="l" defTabSz="609539" rtl="0" eaLnBrk="1" latinLnBrk="0" hangingPunct="1">
              <a:defRPr sz="1200" kern="1200">
                <a:solidFill>
                  <a:schemeClr val="tx1"/>
                </a:solidFill>
                <a:latin typeface="+mn-lt"/>
                <a:ea typeface="+mn-ea"/>
                <a:cs typeface="+mn-cs"/>
              </a:defRPr>
            </a:lvl9pPr>
          </a:lstStyle>
          <a:p>
            <a:pPr algn="ctr">
              <a:lnSpc>
                <a:spcPts val="3171"/>
              </a:lnSpc>
            </a:pPr>
            <a:r>
              <a:rPr lang="en-US" sz="2400" b="1" dirty="0">
                <a:solidFill>
                  <a:srgbClr val="FFFFFF"/>
                </a:solidFill>
                <a:latin typeface="Calibri" pitchFamily="34" charset="0"/>
                <a:ea typeface="Calibri" pitchFamily="34" charset="-122"/>
                <a:cs typeface="Calibri" pitchFamily="34" charset="-120"/>
              </a:rPr>
              <a:t>Cybercrime</a:t>
            </a:r>
            <a:endParaRPr lang="en-US" sz="2020" dirty="0">
              <a:solidFill>
                <a:srgbClr val="1E244F"/>
              </a:solidFill>
              <a:latin typeface="Poppins"/>
              <a:ea typeface="Poppins"/>
              <a:cs typeface="Poppins"/>
              <a:sym typeface="Poppins"/>
            </a:endParaRPr>
          </a:p>
        </p:txBody>
      </p:sp>
      <p:sp>
        <p:nvSpPr>
          <p:cNvPr id="20" name="TextBox 20">
            <a:extLst>
              <a:ext uri="{FF2B5EF4-FFF2-40B4-BE49-F238E27FC236}">
                <a16:creationId xmlns:a16="http://schemas.microsoft.com/office/drawing/2014/main" id="{136A5EC6-0015-F175-65D1-BFEBCBE9182C}"/>
              </a:ext>
            </a:extLst>
          </p:cNvPr>
          <p:cNvSpPr txBox="1"/>
          <p:nvPr/>
        </p:nvSpPr>
        <p:spPr>
          <a:xfrm>
            <a:off x="8174567" y="3324250"/>
            <a:ext cx="2903378" cy="397416"/>
          </a:xfrm>
          <a:prstGeom prst="rect">
            <a:avLst/>
          </a:prstGeom>
        </p:spPr>
        <p:txBody>
          <a:bodyPr wrap="square" lIns="0" tIns="0" rIns="0" bIns="0" rtlCol="0" anchor="t">
            <a:spAutoFit/>
          </a:bodyPr>
          <a:lstStyle>
            <a:defPPr>
              <a:defRPr lang="en-US"/>
            </a:defPPr>
            <a:lvl1pPr marL="0" algn="l" defTabSz="609539" rtl="0" eaLnBrk="1" latinLnBrk="0" hangingPunct="1">
              <a:defRPr sz="1200" kern="1200">
                <a:solidFill>
                  <a:schemeClr val="tx1"/>
                </a:solidFill>
                <a:latin typeface="+mn-lt"/>
                <a:ea typeface="+mn-ea"/>
                <a:cs typeface="+mn-cs"/>
              </a:defRPr>
            </a:lvl1pPr>
            <a:lvl2pPr marL="304770" algn="l" defTabSz="609539" rtl="0" eaLnBrk="1" latinLnBrk="0" hangingPunct="1">
              <a:defRPr sz="1200" kern="1200">
                <a:solidFill>
                  <a:schemeClr val="tx1"/>
                </a:solidFill>
                <a:latin typeface="+mn-lt"/>
                <a:ea typeface="+mn-ea"/>
                <a:cs typeface="+mn-cs"/>
              </a:defRPr>
            </a:lvl2pPr>
            <a:lvl3pPr marL="609539" algn="l" defTabSz="609539" rtl="0" eaLnBrk="1" latinLnBrk="0" hangingPunct="1">
              <a:defRPr sz="1200" kern="1200">
                <a:solidFill>
                  <a:schemeClr val="tx1"/>
                </a:solidFill>
                <a:latin typeface="+mn-lt"/>
                <a:ea typeface="+mn-ea"/>
                <a:cs typeface="+mn-cs"/>
              </a:defRPr>
            </a:lvl3pPr>
            <a:lvl4pPr marL="914309" algn="l" defTabSz="609539" rtl="0" eaLnBrk="1" latinLnBrk="0" hangingPunct="1">
              <a:defRPr sz="1200" kern="1200">
                <a:solidFill>
                  <a:schemeClr val="tx1"/>
                </a:solidFill>
                <a:latin typeface="+mn-lt"/>
                <a:ea typeface="+mn-ea"/>
                <a:cs typeface="+mn-cs"/>
              </a:defRPr>
            </a:lvl4pPr>
            <a:lvl5pPr marL="1219078" algn="l" defTabSz="609539" rtl="0" eaLnBrk="1" latinLnBrk="0" hangingPunct="1">
              <a:defRPr sz="1200" kern="1200">
                <a:solidFill>
                  <a:schemeClr val="tx1"/>
                </a:solidFill>
                <a:latin typeface="+mn-lt"/>
                <a:ea typeface="+mn-ea"/>
                <a:cs typeface="+mn-cs"/>
              </a:defRPr>
            </a:lvl5pPr>
            <a:lvl6pPr marL="1523848" algn="l" defTabSz="609539" rtl="0" eaLnBrk="1" latinLnBrk="0" hangingPunct="1">
              <a:defRPr sz="1200" kern="1200">
                <a:solidFill>
                  <a:schemeClr val="tx1"/>
                </a:solidFill>
                <a:latin typeface="+mn-lt"/>
                <a:ea typeface="+mn-ea"/>
                <a:cs typeface="+mn-cs"/>
              </a:defRPr>
            </a:lvl6pPr>
            <a:lvl7pPr marL="1828617" algn="l" defTabSz="609539" rtl="0" eaLnBrk="1" latinLnBrk="0" hangingPunct="1">
              <a:defRPr sz="1200" kern="1200">
                <a:solidFill>
                  <a:schemeClr val="tx1"/>
                </a:solidFill>
                <a:latin typeface="+mn-lt"/>
                <a:ea typeface="+mn-ea"/>
                <a:cs typeface="+mn-cs"/>
              </a:defRPr>
            </a:lvl7pPr>
            <a:lvl8pPr marL="2133387" algn="l" defTabSz="609539" rtl="0" eaLnBrk="1" latinLnBrk="0" hangingPunct="1">
              <a:defRPr sz="1200" kern="1200">
                <a:solidFill>
                  <a:schemeClr val="tx1"/>
                </a:solidFill>
                <a:latin typeface="+mn-lt"/>
                <a:ea typeface="+mn-ea"/>
                <a:cs typeface="+mn-cs"/>
              </a:defRPr>
            </a:lvl8pPr>
            <a:lvl9pPr marL="2438156" algn="l" defTabSz="609539" rtl="0" eaLnBrk="1" latinLnBrk="0" hangingPunct="1">
              <a:defRPr sz="1200" kern="1200">
                <a:solidFill>
                  <a:schemeClr val="tx1"/>
                </a:solidFill>
                <a:latin typeface="+mn-lt"/>
                <a:ea typeface="+mn-ea"/>
                <a:cs typeface="+mn-cs"/>
              </a:defRPr>
            </a:lvl9pPr>
          </a:lstStyle>
          <a:p>
            <a:pPr algn="ctr">
              <a:lnSpc>
                <a:spcPts val="3171"/>
              </a:lnSpc>
            </a:pPr>
            <a:r>
              <a:rPr lang="en-US" sz="2400" b="1" dirty="0">
                <a:solidFill>
                  <a:srgbClr val="FFFFFF"/>
                </a:solidFill>
                <a:latin typeface="Calibri" pitchFamily="34" charset="0"/>
                <a:ea typeface="Calibri" pitchFamily="34" charset="-122"/>
                <a:cs typeface="Calibri" pitchFamily="34" charset="-120"/>
              </a:rPr>
              <a:t>AI</a:t>
            </a:r>
            <a:endParaRPr lang="en-US" sz="2020" dirty="0">
              <a:solidFill>
                <a:srgbClr val="1E244F"/>
              </a:solidFill>
              <a:latin typeface="Poppins"/>
              <a:ea typeface="Poppins"/>
              <a:cs typeface="Poppins"/>
              <a:sym typeface="Poppins"/>
            </a:endParaRPr>
          </a:p>
        </p:txBody>
      </p:sp>
      <p:sp>
        <p:nvSpPr>
          <p:cNvPr id="21" name="TextBox 18">
            <a:extLst>
              <a:ext uri="{FF2B5EF4-FFF2-40B4-BE49-F238E27FC236}">
                <a16:creationId xmlns:a16="http://schemas.microsoft.com/office/drawing/2014/main" id="{BBF38B45-B886-8E1B-34A1-5262511B590A}"/>
              </a:ext>
            </a:extLst>
          </p:cNvPr>
          <p:cNvSpPr txBox="1"/>
          <p:nvPr/>
        </p:nvSpPr>
        <p:spPr>
          <a:xfrm>
            <a:off x="1150401" y="3923228"/>
            <a:ext cx="2903378" cy="795089"/>
          </a:xfrm>
          <a:prstGeom prst="rect">
            <a:avLst/>
          </a:prstGeom>
        </p:spPr>
        <p:txBody>
          <a:bodyPr wrap="square" lIns="0" tIns="0" rIns="0" bIns="0" rtlCol="0" anchor="t">
            <a:spAutoFit/>
          </a:bodyPr>
          <a:lstStyle>
            <a:defPPr>
              <a:defRPr lang="en-US"/>
            </a:defPPr>
            <a:lvl1pPr marL="0" algn="l" defTabSz="609539" rtl="0" eaLnBrk="1" latinLnBrk="0" hangingPunct="1">
              <a:defRPr sz="1200" kern="1200">
                <a:solidFill>
                  <a:schemeClr val="tx1"/>
                </a:solidFill>
                <a:latin typeface="+mn-lt"/>
                <a:ea typeface="+mn-ea"/>
                <a:cs typeface="+mn-cs"/>
              </a:defRPr>
            </a:lvl1pPr>
            <a:lvl2pPr marL="304770" algn="l" defTabSz="609539" rtl="0" eaLnBrk="1" latinLnBrk="0" hangingPunct="1">
              <a:defRPr sz="1200" kern="1200">
                <a:solidFill>
                  <a:schemeClr val="tx1"/>
                </a:solidFill>
                <a:latin typeface="+mn-lt"/>
                <a:ea typeface="+mn-ea"/>
                <a:cs typeface="+mn-cs"/>
              </a:defRPr>
            </a:lvl2pPr>
            <a:lvl3pPr marL="609539" algn="l" defTabSz="609539" rtl="0" eaLnBrk="1" latinLnBrk="0" hangingPunct="1">
              <a:defRPr sz="1200" kern="1200">
                <a:solidFill>
                  <a:schemeClr val="tx1"/>
                </a:solidFill>
                <a:latin typeface="+mn-lt"/>
                <a:ea typeface="+mn-ea"/>
                <a:cs typeface="+mn-cs"/>
              </a:defRPr>
            </a:lvl3pPr>
            <a:lvl4pPr marL="914309" algn="l" defTabSz="609539" rtl="0" eaLnBrk="1" latinLnBrk="0" hangingPunct="1">
              <a:defRPr sz="1200" kern="1200">
                <a:solidFill>
                  <a:schemeClr val="tx1"/>
                </a:solidFill>
                <a:latin typeface="+mn-lt"/>
                <a:ea typeface="+mn-ea"/>
                <a:cs typeface="+mn-cs"/>
              </a:defRPr>
            </a:lvl4pPr>
            <a:lvl5pPr marL="1219078" algn="l" defTabSz="609539" rtl="0" eaLnBrk="1" latinLnBrk="0" hangingPunct="1">
              <a:defRPr sz="1200" kern="1200">
                <a:solidFill>
                  <a:schemeClr val="tx1"/>
                </a:solidFill>
                <a:latin typeface="+mn-lt"/>
                <a:ea typeface="+mn-ea"/>
                <a:cs typeface="+mn-cs"/>
              </a:defRPr>
            </a:lvl5pPr>
            <a:lvl6pPr marL="1523848" algn="l" defTabSz="609539" rtl="0" eaLnBrk="1" latinLnBrk="0" hangingPunct="1">
              <a:defRPr sz="1200" kern="1200">
                <a:solidFill>
                  <a:schemeClr val="tx1"/>
                </a:solidFill>
                <a:latin typeface="+mn-lt"/>
                <a:ea typeface="+mn-ea"/>
                <a:cs typeface="+mn-cs"/>
              </a:defRPr>
            </a:lvl6pPr>
            <a:lvl7pPr marL="1828617" algn="l" defTabSz="609539" rtl="0" eaLnBrk="1" latinLnBrk="0" hangingPunct="1">
              <a:defRPr sz="1200" kern="1200">
                <a:solidFill>
                  <a:schemeClr val="tx1"/>
                </a:solidFill>
                <a:latin typeface="+mn-lt"/>
                <a:ea typeface="+mn-ea"/>
                <a:cs typeface="+mn-cs"/>
              </a:defRPr>
            </a:lvl7pPr>
            <a:lvl8pPr marL="2133387" algn="l" defTabSz="609539" rtl="0" eaLnBrk="1" latinLnBrk="0" hangingPunct="1">
              <a:defRPr sz="1200" kern="1200">
                <a:solidFill>
                  <a:schemeClr val="tx1"/>
                </a:solidFill>
                <a:latin typeface="+mn-lt"/>
                <a:ea typeface="+mn-ea"/>
                <a:cs typeface="+mn-cs"/>
              </a:defRPr>
            </a:lvl8pPr>
            <a:lvl9pPr marL="2438156" algn="l" defTabSz="609539" rtl="0" eaLnBrk="1" latinLnBrk="0" hangingPunct="1">
              <a:defRPr sz="1200" kern="1200">
                <a:solidFill>
                  <a:schemeClr val="tx1"/>
                </a:solidFill>
                <a:latin typeface="+mn-lt"/>
                <a:ea typeface="+mn-ea"/>
                <a:cs typeface="+mn-cs"/>
              </a:defRPr>
            </a:lvl9pPr>
          </a:lstStyle>
          <a:p>
            <a:pPr algn="ctr">
              <a:lnSpc>
                <a:spcPts val="3171"/>
              </a:lnSpc>
            </a:pPr>
            <a:r>
              <a:rPr lang="en-US" sz="2020" dirty="0">
                <a:solidFill>
                  <a:srgbClr val="1E244F"/>
                </a:solidFill>
                <a:latin typeface="Poppins"/>
                <a:ea typeface="Poppins"/>
                <a:cs typeface="Poppins"/>
                <a:sym typeface="Poppins"/>
              </a:rPr>
              <a:t>De </a:t>
            </a:r>
            <a:r>
              <a:rPr lang="en-US" sz="2020" dirty="0" err="1">
                <a:solidFill>
                  <a:srgbClr val="1E244F"/>
                </a:solidFill>
                <a:latin typeface="Poppins"/>
                <a:ea typeface="Poppins"/>
                <a:cs typeface="Poppins"/>
                <a:sym typeface="Poppins"/>
              </a:rPr>
              <a:t>gebruiker</a:t>
            </a:r>
            <a:endParaRPr lang="en-US" sz="2020" dirty="0">
              <a:solidFill>
                <a:srgbClr val="1E244F"/>
              </a:solidFill>
              <a:latin typeface="Poppins"/>
              <a:ea typeface="Poppins"/>
              <a:cs typeface="Poppins"/>
              <a:sym typeface="Poppins"/>
            </a:endParaRPr>
          </a:p>
          <a:p>
            <a:pPr algn="ctr">
              <a:lnSpc>
                <a:spcPts val="3171"/>
              </a:lnSpc>
            </a:pPr>
            <a:endParaRPr lang="en-US" sz="2000" dirty="0">
              <a:solidFill>
                <a:srgbClr val="1E244F"/>
              </a:solidFill>
              <a:latin typeface="Poppins"/>
              <a:ea typeface="Poppins"/>
              <a:cs typeface="Poppins"/>
              <a:sym typeface="Poppins"/>
            </a:endParaRPr>
          </a:p>
        </p:txBody>
      </p:sp>
      <p:sp>
        <p:nvSpPr>
          <p:cNvPr id="22" name="TextBox 18">
            <a:extLst>
              <a:ext uri="{FF2B5EF4-FFF2-40B4-BE49-F238E27FC236}">
                <a16:creationId xmlns:a16="http://schemas.microsoft.com/office/drawing/2014/main" id="{BA464F3E-B0FE-25E7-CF04-03F4A34B4AE1}"/>
              </a:ext>
            </a:extLst>
          </p:cNvPr>
          <p:cNvSpPr txBox="1"/>
          <p:nvPr/>
        </p:nvSpPr>
        <p:spPr>
          <a:xfrm>
            <a:off x="4534172" y="3949617"/>
            <a:ext cx="2903378" cy="795859"/>
          </a:xfrm>
          <a:prstGeom prst="rect">
            <a:avLst/>
          </a:prstGeom>
        </p:spPr>
        <p:txBody>
          <a:bodyPr wrap="square" lIns="0" tIns="0" rIns="0" bIns="0" rtlCol="0" anchor="t">
            <a:spAutoFit/>
          </a:bodyPr>
          <a:lstStyle>
            <a:defPPr>
              <a:defRPr lang="en-US"/>
            </a:defPPr>
            <a:lvl1pPr marL="0" algn="l" defTabSz="609539" rtl="0" eaLnBrk="1" latinLnBrk="0" hangingPunct="1">
              <a:defRPr sz="1200" kern="1200">
                <a:solidFill>
                  <a:schemeClr val="tx1"/>
                </a:solidFill>
                <a:latin typeface="+mn-lt"/>
                <a:ea typeface="+mn-ea"/>
                <a:cs typeface="+mn-cs"/>
              </a:defRPr>
            </a:lvl1pPr>
            <a:lvl2pPr marL="304770" algn="l" defTabSz="609539" rtl="0" eaLnBrk="1" latinLnBrk="0" hangingPunct="1">
              <a:defRPr sz="1200" kern="1200">
                <a:solidFill>
                  <a:schemeClr val="tx1"/>
                </a:solidFill>
                <a:latin typeface="+mn-lt"/>
                <a:ea typeface="+mn-ea"/>
                <a:cs typeface="+mn-cs"/>
              </a:defRPr>
            </a:lvl2pPr>
            <a:lvl3pPr marL="609539" algn="l" defTabSz="609539" rtl="0" eaLnBrk="1" latinLnBrk="0" hangingPunct="1">
              <a:defRPr sz="1200" kern="1200">
                <a:solidFill>
                  <a:schemeClr val="tx1"/>
                </a:solidFill>
                <a:latin typeface="+mn-lt"/>
                <a:ea typeface="+mn-ea"/>
                <a:cs typeface="+mn-cs"/>
              </a:defRPr>
            </a:lvl3pPr>
            <a:lvl4pPr marL="914309" algn="l" defTabSz="609539" rtl="0" eaLnBrk="1" latinLnBrk="0" hangingPunct="1">
              <a:defRPr sz="1200" kern="1200">
                <a:solidFill>
                  <a:schemeClr val="tx1"/>
                </a:solidFill>
                <a:latin typeface="+mn-lt"/>
                <a:ea typeface="+mn-ea"/>
                <a:cs typeface="+mn-cs"/>
              </a:defRPr>
            </a:lvl4pPr>
            <a:lvl5pPr marL="1219078" algn="l" defTabSz="609539" rtl="0" eaLnBrk="1" latinLnBrk="0" hangingPunct="1">
              <a:defRPr sz="1200" kern="1200">
                <a:solidFill>
                  <a:schemeClr val="tx1"/>
                </a:solidFill>
                <a:latin typeface="+mn-lt"/>
                <a:ea typeface="+mn-ea"/>
                <a:cs typeface="+mn-cs"/>
              </a:defRPr>
            </a:lvl5pPr>
            <a:lvl6pPr marL="1523848" algn="l" defTabSz="609539" rtl="0" eaLnBrk="1" latinLnBrk="0" hangingPunct="1">
              <a:defRPr sz="1200" kern="1200">
                <a:solidFill>
                  <a:schemeClr val="tx1"/>
                </a:solidFill>
                <a:latin typeface="+mn-lt"/>
                <a:ea typeface="+mn-ea"/>
                <a:cs typeface="+mn-cs"/>
              </a:defRPr>
            </a:lvl6pPr>
            <a:lvl7pPr marL="1828617" algn="l" defTabSz="609539" rtl="0" eaLnBrk="1" latinLnBrk="0" hangingPunct="1">
              <a:defRPr sz="1200" kern="1200">
                <a:solidFill>
                  <a:schemeClr val="tx1"/>
                </a:solidFill>
                <a:latin typeface="+mn-lt"/>
                <a:ea typeface="+mn-ea"/>
                <a:cs typeface="+mn-cs"/>
              </a:defRPr>
            </a:lvl7pPr>
            <a:lvl8pPr marL="2133387" algn="l" defTabSz="609539" rtl="0" eaLnBrk="1" latinLnBrk="0" hangingPunct="1">
              <a:defRPr sz="1200" kern="1200">
                <a:solidFill>
                  <a:schemeClr val="tx1"/>
                </a:solidFill>
                <a:latin typeface="+mn-lt"/>
                <a:ea typeface="+mn-ea"/>
                <a:cs typeface="+mn-cs"/>
              </a:defRPr>
            </a:lvl8pPr>
            <a:lvl9pPr marL="2438156" algn="l" defTabSz="609539" rtl="0" eaLnBrk="1" latinLnBrk="0" hangingPunct="1">
              <a:defRPr sz="1200" kern="1200">
                <a:solidFill>
                  <a:schemeClr val="tx1"/>
                </a:solidFill>
                <a:latin typeface="+mn-lt"/>
                <a:ea typeface="+mn-ea"/>
                <a:cs typeface="+mn-cs"/>
              </a:defRPr>
            </a:lvl9pPr>
          </a:lstStyle>
          <a:p>
            <a:pPr algn="ctr">
              <a:lnSpc>
                <a:spcPts val="3171"/>
              </a:lnSpc>
            </a:pPr>
            <a:r>
              <a:rPr lang="en-US" sz="2020" dirty="0">
                <a:solidFill>
                  <a:srgbClr val="1E244F"/>
                </a:solidFill>
                <a:latin typeface="Poppins"/>
                <a:ea typeface="Poppins"/>
                <a:cs typeface="Poppins"/>
                <a:sym typeface="Poppins"/>
              </a:rPr>
              <a:t>De </a:t>
            </a:r>
            <a:r>
              <a:rPr lang="en-US" sz="2020" dirty="0" err="1">
                <a:solidFill>
                  <a:srgbClr val="1E244F"/>
                </a:solidFill>
                <a:latin typeface="Poppins"/>
                <a:ea typeface="Poppins"/>
                <a:cs typeface="Poppins"/>
                <a:sym typeface="Poppins"/>
              </a:rPr>
              <a:t>gebruiker</a:t>
            </a:r>
            <a:r>
              <a:rPr lang="en-US" sz="2020" dirty="0">
                <a:solidFill>
                  <a:srgbClr val="1E244F"/>
                </a:solidFill>
                <a:latin typeface="Poppins"/>
                <a:ea typeface="Poppins"/>
                <a:cs typeface="Poppins"/>
                <a:sym typeface="Poppins"/>
              </a:rPr>
              <a:t> </a:t>
            </a:r>
            <a:r>
              <a:rPr lang="en-US" sz="2020" dirty="0" err="1">
                <a:solidFill>
                  <a:srgbClr val="1E244F"/>
                </a:solidFill>
                <a:latin typeface="Poppins"/>
                <a:ea typeface="Poppins"/>
                <a:cs typeface="Poppins"/>
                <a:sym typeface="Poppins"/>
              </a:rPr>
              <a:t>en</a:t>
            </a:r>
            <a:endParaRPr lang="en-US" sz="2020" dirty="0">
              <a:solidFill>
                <a:srgbClr val="1E244F"/>
              </a:solidFill>
              <a:latin typeface="Poppins"/>
              <a:ea typeface="Poppins"/>
              <a:cs typeface="Poppins"/>
              <a:sym typeface="Poppins"/>
            </a:endParaRPr>
          </a:p>
          <a:p>
            <a:pPr algn="ctr">
              <a:lnSpc>
                <a:spcPts val="3171"/>
              </a:lnSpc>
            </a:pPr>
            <a:r>
              <a:rPr lang="en-US" sz="2020" dirty="0">
                <a:solidFill>
                  <a:srgbClr val="1E244F"/>
                </a:solidFill>
                <a:latin typeface="Poppins"/>
                <a:ea typeface="Poppins"/>
                <a:cs typeface="Poppins"/>
                <a:sym typeface="Poppins"/>
              </a:rPr>
              <a:t>de maker</a:t>
            </a:r>
            <a:endParaRPr lang="en-US" sz="1600" i="1" dirty="0">
              <a:solidFill>
                <a:srgbClr val="1E244F"/>
              </a:solidFill>
              <a:latin typeface="Poppins"/>
              <a:ea typeface="Poppins"/>
              <a:cs typeface="Poppins"/>
              <a:sym typeface="Poppins"/>
            </a:endParaRPr>
          </a:p>
        </p:txBody>
      </p:sp>
      <p:sp>
        <p:nvSpPr>
          <p:cNvPr id="23" name="TextBox 18">
            <a:extLst>
              <a:ext uri="{FF2B5EF4-FFF2-40B4-BE49-F238E27FC236}">
                <a16:creationId xmlns:a16="http://schemas.microsoft.com/office/drawing/2014/main" id="{976023E0-7050-0F76-1706-937B7467B074}"/>
              </a:ext>
            </a:extLst>
          </p:cNvPr>
          <p:cNvSpPr txBox="1"/>
          <p:nvPr/>
        </p:nvSpPr>
        <p:spPr>
          <a:xfrm>
            <a:off x="8329612" y="4434622"/>
            <a:ext cx="2711987" cy="515526"/>
          </a:xfrm>
          <a:prstGeom prst="rect">
            <a:avLst/>
          </a:prstGeom>
        </p:spPr>
        <p:txBody>
          <a:bodyPr wrap="square" lIns="0" tIns="0" rIns="0" bIns="0" rtlCol="0" anchor="t">
            <a:spAutoFit/>
          </a:bodyPr>
          <a:lstStyle>
            <a:defPPr>
              <a:defRPr lang="en-US"/>
            </a:defPPr>
            <a:lvl1pPr marL="0" algn="l" defTabSz="609539" rtl="0" eaLnBrk="1" latinLnBrk="0" hangingPunct="1">
              <a:defRPr sz="1200" kern="1200">
                <a:solidFill>
                  <a:schemeClr val="tx1"/>
                </a:solidFill>
                <a:latin typeface="+mn-lt"/>
                <a:ea typeface="+mn-ea"/>
                <a:cs typeface="+mn-cs"/>
              </a:defRPr>
            </a:lvl1pPr>
            <a:lvl2pPr marL="304770" algn="l" defTabSz="609539" rtl="0" eaLnBrk="1" latinLnBrk="0" hangingPunct="1">
              <a:defRPr sz="1200" kern="1200">
                <a:solidFill>
                  <a:schemeClr val="tx1"/>
                </a:solidFill>
                <a:latin typeface="+mn-lt"/>
                <a:ea typeface="+mn-ea"/>
                <a:cs typeface="+mn-cs"/>
              </a:defRPr>
            </a:lvl2pPr>
            <a:lvl3pPr marL="609539" algn="l" defTabSz="609539" rtl="0" eaLnBrk="1" latinLnBrk="0" hangingPunct="1">
              <a:defRPr sz="1200" kern="1200">
                <a:solidFill>
                  <a:schemeClr val="tx1"/>
                </a:solidFill>
                <a:latin typeface="+mn-lt"/>
                <a:ea typeface="+mn-ea"/>
                <a:cs typeface="+mn-cs"/>
              </a:defRPr>
            </a:lvl3pPr>
            <a:lvl4pPr marL="914309" algn="l" defTabSz="609539" rtl="0" eaLnBrk="1" latinLnBrk="0" hangingPunct="1">
              <a:defRPr sz="1200" kern="1200">
                <a:solidFill>
                  <a:schemeClr val="tx1"/>
                </a:solidFill>
                <a:latin typeface="+mn-lt"/>
                <a:ea typeface="+mn-ea"/>
                <a:cs typeface="+mn-cs"/>
              </a:defRPr>
            </a:lvl4pPr>
            <a:lvl5pPr marL="1219078" algn="l" defTabSz="609539" rtl="0" eaLnBrk="1" latinLnBrk="0" hangingPunct="1">
              <a:defRPr sz="1200" kern="1200">
                <a:solidFill>
                  <a:schemeClr val="tx1"/>
                </a:solidFill>
                <a:latin typeface="+mn-lt"/>
                <a:ea typeface="+mn-ea"/>
                <a:cs typeface="+mn-cs"/>
              </a:defRPr>
            </a:lvl5pPr>
            <a:lvl6pPr marL="1523848" algn="l" defTabSz="609539" rtl="0" eaLnBrk="1" latinLnBrk="0" hangingPunct="1">
              <a:defRPr sz="1200" kern="1200">
                <a:solidFill>
                  <a:schemeClr val="tx1"/>
                </a:solidFill>
                <a:latin typeface="+mn-lt"/>
                <a:ea typeface="+mn-ea"/>
                <a:cs typeface="+mn-cs"/>
              </a:defRPr>
            </a:lvl6pPr>
            <a:lvl7pPr marL="1828617" algn="l" defTabSz="609539" rtl="0" eaLnBrk="1" latinLnBrk="0" hangingPunct="1">
              <a:defRPr sz="1200" kern="1200">
                <a:solidFill>
                  <a:schemeClr val="tx1"/>
                </a:solidFill>
                <a:latin typeface="+mn-lt"/>
                <a:ea typeface="+mn-ea"/>
                <a:cs typeface="+mn-cs"/>
              </a:defRPr>
            </a:lvl7pPr>
            <a:lvl8pPr marL="2133387" algn="l" defTabSz="609539" rtl="0" eaLnBrk="1" latinLnBrk="0" hangingPunct="1">
              <a:defRPr sz="1200" kern="1200">
                <a:solidFill>
                  <a:schemeClr val="tx1"/>
                </a:solidFill>
                <a:latin typeface="+mn-lt"/>
                <a:ea typeface="+mn-ea"/>
                <a:cs typeface="+mn-cs"/>
              </a:defRPr>
            </a:lvl8pPr>
            <a:lvl9pPr marL="2438156" algn="l" defTabSz="609539" rtl="0" eaLnBrk="1" latinLnBrk="0" hangingPunct="1">
              <a:defRPr sz="1200" kern="1200">
                <a:solidFill>
                  <a:schemeClr val="tx1"/>
                </a:solidFill>
                <a:latin typeface="+mn-lt"/>
                <a:ea typeface="+mn-ea"/>
                <a:cs typeface="+mn-cs"/>
              </a:defRPr>
            </a:lvl9pPr>
          </a:lstStyle>
          <a:p>
            <a:pPr algn="ctr">
              <a:lnSpc>
                <a:spcPts val="3171"/>
              </a:lnSpc>
            </a:pPr>
            <a:r>
              <a:rPr lang="en-US" sz="5400" dirty="0">
                <a:solidFill>
                  <a:srgbClr val="1E244F"/>
                </a:solidFill>
                <a:latin typeface="Poppins"/>
                <a:ea typeface="Poppins"/>
                <a:cs typeface="Poppins"/>
                <a:sym typeface="Poppins"/>
              </a:rPr>
              <a:t>?</a:t>
            </a:r>
            <a:endParaRPr lang="en-US" sz="4400" i="1" dirty="0">
              <a:solidFill>
                <a:srgbClr val="1E244F"/>
              </a:solidFill>
              <a:latin typeface="Poppins"/>
              <a:ea typeface="Poppins"/>
              <a:cs typeface="Poppins"/>
              <a:sym typeface="Poppins"/>
            </a:endParaRPr>
          </a:p>
        </p:txBody>
      </p:sp>
    </p:spTree>
    <p:extLst>
      <p:ext uri="{BB962C8B-B14F-4D97-AF65-F5344CB8AC3E}">
        <p14:creationId xmlns:p14="http://schemas.microsoft.com/office/powerpoint/2010/main" val="147169880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33">
    <p:bg>
      <p:bgPr>
        <a:solidFill>
          <a:srgbClr val="1E244F">
            <a:alpha val="100000"/>
          </a:srgbClr>
        </a:solidFill>
        <a:effectLst/>
      </p:bgPr>
    </p:bg>
    <p:spTree>
      <p:nvGrpSpPr>
        <p:cNvPr id="1" name=""/>
        <p:cNvGrpSpPr/>
        <p:nvPr/>
      </p:nvGrpSpPr>
      <p:grpSpPr>
        <a:xfrm>
          <a:off x="0" y="0"/>
          <a:ext cx="0" cy="0"/>
          <a:chOff x="0" y="0"/>
          <a:chExt cx="0" cy="0"/>
        </a:xfrm>
      </p:grpSpPr>
      <p:sp>
        <p:nvSpPr>
          <p:cNvPr id="2" name="Text 0"/>
          <p:cNvSpPr/>
          <p:nvPr/>
        </p:nvSpPr>
        <p:spPr>
          <a:xfrm>
            <a:off x="457200" y="708660"/>
            <a:ext cx="11247120" cy="594360"/>
          </a:xfrm>
          <a:prstGeom prst="rect">
            <a:avLst/>
          </a:prstGeom>
          <a:noFill/>
          <a:ln/>
        </p:spPr>
        <p:txBody>
          <a:bodyPr wrap="square" lIns="0" tIns="0" rIns="0" bIns="0" rtlCol="0" anchor="ctr"/>
          <a:lstStyle/>
          <a:p>
            <a:pPr marL="0" indent="0">
              <a:buNone/>
            </a:pPr>
            <a:r>
              <a:rPr lang="en-US" sz="2800" b="1" dirty="0">
                <a:solidFill>
                  <a:srgbClr val="FFFFFF"/>
                </a:solidFill>
                <a:latin typeface="Calibri" pitchFamily="34" charset="0"/>
                <a:ea typeface="Calibri" pitchFamily="34" charset="-122"/>
                <a:cs typeface="Calibri" pitchFamily="34" charset="-120"/>
              </a:rPr>
              <a:t>Wie is verantwoordelijk? Hoe los je dat op</a:t>
            </a:r>
            <a:endParaRPr lang="en-US" sz="2800" dirty="0">
              <a:solidFill>
                <a:srgbClr val="FFFFFF"/>
              </a:solidFill>
            </a:endParaRPr>
          </a:p>
        </p:txBody>
      </p:sp>
      <p:sp>
        <p:nvSpPr>
          <p:cNvPr id="4" name="Shape 2"/>
          <p:cNvSpPr/>
          <p:nvPr/>
        </p:nvSpPr>
        <p:spPr>
          <a:xfrm>
            <a:off x="457200" y="1371600"/>
            <a:ext cx="548640" cy="54864"/>
          </a:xfrm>
          <a:prstGeom prst="rect">
            <a:avLst/>
          </a:prstGeom>
          <a:solidFill>
            <a:srgbClr val="C9A6FF"/>
          </a:solidFill>
          <a:ln w="12700">
            <a:noFill/>
            <a:prstDash val="solid"/>
          </a:ln>
        </p:spPr>
        <p:txBody>
          <a:bodyPr/>
          <a:lstStyle/>
          <a:p>
            <a:endParaRPr lang="en-US"/>
          </a:p>
        </p:txBody>
      </p:sp>
      <p:sp>
        <p:nvSpPr>
          <p:cNvPr id="5" name="Shape 3"/>
          <p:cNvSpPr/>
          <p:nvPr/>
        </p:nvSpPr>
        <p:spPr>
          <a:xfrm>
            <a:off x="457200" y="1783080"/>
            <a:ext cx="5486400" cy="2011680"/>
          </a:xfrm>
          <a:prstGeom prst="rect">
            <a:avLst/>
          </a:prstGeom>
          <a:solidFill>
            <a:srgbClr val="2B3370"/>
          </a:solidFill>
          <a:ln w="9525">
            <a:noFill/>
            <a:prstDash val="solid"/>
          </a:ln>
        </p:spPr>
        <p:txBody>
          <a:bodyPr/>
          <a:lstStyle/>
          <a:p>
            <a:endParaRPr lang="en-US"/>
          </a:p>
        </p:txBody>
      </p:sp>
      <p:sp>
        <p:nvSpPr>
          <p:cNvPr id="6" name="Shape 4"/>
          <p:cNvSpPr/>
          <p:nvPr/>
        </p:nvSpPr>
        <p:spPr>
          <a:xfrm>
            <a:off x="731520" y="2103120"/>
            <a:ext cx="640080" cy="640080"/>
          </a:xfrm>
          <a:prstGeom prst="ellipse">
            <a:avLst/>
          </a:prstGeom>
          <a:solidFill>
            <a:srgbClr val="C9A6FF"/>
          </a:solidFill>
          <a:ln w="12700">
            <a:noFill/>
            <a:prstDash val="solid"/>
          </a:ln>
        </p:spPr>
        <p:txBody>
          <a:bodyPr/>
          <a:lstStyle/>
          <a:p>
            <a:endParaRPr lang="en-US"/>
          </a:p>
        </p:txBody>
      </p:sp>
      <p:sp>
        <p:nvSpPr>
          <p:cNvPr id="7" name="Text 5"/>
          <p:cNvSpPr/>
          <p:nvPr/>
        </p:nvSpPr>
        <p:spPr>
          <a:xfrm>
            <a:off x="731520" y="2103120"/>
            <a:ext cx="640080" cy="640080"/>
          </a:xfrm>
          <a:prstGeom prst="rect">
            <a:avLst/>
          </a:prstGeom>
          <a:noFill/>
          <a:ln/>
        </p:spPr>
        <p:txBody>
          <a:bodyPr wrap="square" lIns="0" tIns="0" rIns="0" bIns="0" rtlCol="0" anchor="ctr"/>
          <a:lstStyle/>
          <a:p>
            <a:pPr marL="0" indent="0" algn="ctr">
              <a:buNone/>
            </a:pPr>
            <a:r>
              <a:rPr lang="en-US" sz="2400" b="1" dirty="0">
                <a:solidFill>
                  <a:srgbClr val="1E244F"/>
                </a:solidFill>
                <a:latin typeface="Calibri" pitchFamily="34" charset="0"/>
                <a:ea typeface="Calibri" pitchFamily="34" charset="-122"/>
                <a:cs typeface="Calibri" pitchFamily="34" charset="-120"/>
              </a:rPr>
              <a:t>1</a:t>
            </a:r>
            <a:endParaRPr lang="en-US" sz="2400" b="1" dirty="0">
              <a:solidFill>
                <a:srgbClr val="1E244F"/>
              </a:solidFill>
            </a:endParaRPr>
          </a:p>
        </p:txBody>
      </p:sp>
      <p:sp>
        <p:nvSpPr>
          <p:cNvPr id="8" name="Text 6"/>
          <p:cNvSpPr/>
          <p:nvPr/>
        </p:nvSpPr>
        <p:spPr>
          <a:xfrm>
            <a:off x="1463040" y="2103120"/>
            <a:ext cx="4297680" cy="594360"/>
          </a:xfrm>
          <a:prstGeom prst="rect">
            <a:avLst/>
          </a:prstGeom>
          <a:noFill/>
          <a:ln/>
        </p:spPr>
        <p:txBody>
          <a:bodyPr wrap="square" lIns="0" tIns="0" rIns="0" bIns="0" rtlCol="0" anchor="t"/>
          <a:lstStyle/>
          <a:p>
            <a:pPr marL="0" indent="0">
              <a:buNone/>
            </a:pPr>
            <a:r>
              <a:rPr lang="en-US" sz="1500" b="1" dirty="0">
                <a:solidFill>
                  <a:srgbClr val="FFFFFF"/>
                </a:solidFill>
                <a:latin typeface="Calibri" pitchFamily="34" charset="0"/>
                <a:ea typeface="Calibri" pitchFamily="34" charset="-122"/>
                <a:cs typeface="Calibri" pitchFamily="34" charset="-120"/>
              </a:rPr>
              <a:t>Wijs eigenaarschap toe</a:t>
            </a:r>
            <a:endParaRPr lang="en-US" sz="1500" b="1" dirty="0">
              <a:solidFill>
                <a:srgbClr val="FFFFFF"/>
              </a:solidFill>
            </a:endParaRPr>
          </a:p>
        </p:txBody>
      </p:sp>
      <p:sp>
        <p:nvSpPr>
          <p:cNvPr id="9" name="Text 7"/>
          <p:cNvSpPr/>
          <p:nvPr/>
        </p:nvSpPr>
        <p:spPr>
          <a:xfrm>
            <a:off x="731520" y="2834640"/>
            <a:ext cx="4937760" cy="914400"/>
          </a:xfrm>
          <a:prstGeom prst="rect">
            <a:avLst/>
          </a:prstGeom>
          <a:noFill/>
          <a:ln/>
        </p:spPr>
        <p:txBody>
          <a:bodyPr wrap="square" lIns="0" tIns="0" rIns="0" bIns="0" rtlCol="0" anchor="t"/>
          <a:lstStyle/>
          <a:p>
            <a:pPr marL="0" indent="0">
              <a:buNone/>
            </a:pPr>
            <a:r>
              <a:rPr lang="en-US" sz="1200" dirty="0">
                <a:solidFill>
                  <a:srgbClr val="FFFFFF"/>
                </a:solidFill>
                <a:latin typeface="Calibri" pitchFamily="34" charset="0"/>
                <a:ea typeface="Calibri" pitchFamily="34" charset="-122"/>
                <a:cs typeface="Calibri" pitchFamily="34" charset="-120"/>
              </a:rPr>
              <a:t>‘Iedereen verantwoordelijk’ betekent in de praktijk niemand. Spreek per AI-systeem af wie eindverantwoordelijk is voor de uitkomst — de gebruiker, de manager, of een aangewezen owner.</a:t>
            </a:r>
            <a:endParaRPr lang="en-US" sz="1200" dirty="0">
              <a:solidFill>
                <a:srgbClr val="FFFFFF"/>
              </a:solidFill>
            </a:endParaRPr>
          </a:p>
        </p:txBody>
      </p:sp>
      <p:sp>
        <p:nvSpPr>
          <p:cNvPr id="10" name="Shape 8"/>
          <p:cNvSpPr/>
          <p:nvPr/>
        </p:nvSpPr>
        <p:spPr>
          <a:xfrm>
            <a:off x="6217920" y="1783080"/>
            <a:ext cx="5486400" cy="2011680"/>
          </a:xfrm>
          <a:prstGeom prst="rect">
            <a:avLst/>
          </a:prstGeom>
          <a:solidFill>
            <a:srgbClr val="2B3370"/>
          </a:solidFill>
          <a:ln w="9525">
            <a:noFill/>
            <a:prstDash val="solid"/>
          </a:ln>
        </p:spPr>
        <p:txBody>
          <a:bodyPr/>
          <a:lstStyle/>
          <a:p>
            <a:endParaRPr lang="en-US"/>
          </a:p>
        </p:txBody>
      </p:sp>
      <p:sp>
        <p:nvSpPr>
          <p:cNvPr id="11" name="Shape 9"/>
          <p:cNvSpPr/>
          <p:nvPr/>
        </p:nvSpPr>
        <p:spPr>
          <a:xfrm>
            <a:off x="6492240" y="2103120"/>
            <a:ext cx="640080" cy="640080"/>
          </a:xfrm>
          <a:prstGeom prst="ellipse">
            <a:avLst/>
          </a:prstGeom>
          <a:solidFill>
            <a:srgbClr val="C9A6FF"/>
          </a:solidFill>
          <a:ln w="12700">
            <a:noFill/>
            <a:prstDash val="solid"/>
          </a:ln>
        </p:spPr>
        <p:txBody>
          <a:bodyPr/>
          <a:lstStyle/>
          <a:p>
            <a:endParaRPr lang="en-US"/>
          </a:p>
        </p:txBody>
      </p:sp>
      <p:sp>
        <p:nvSpPr>
          <p:cNvPr id="12" name="Text 10"/>
          <p:cNvSpPr/>
          <p:nvPr/>
        </p:nvSpPr>
        <p:spPr>
          <a:xfrm>
            <a:off x="6492240" y="2103120"/>
            <a:ext cx="640080" cy="640080"/>
          </a:xfrm>
          <a:prstGeom prst="rect">
            <a:avLst/>
          </a:prstGeom>
          <a:noFill/>
          <a:ln/>
        </p:spPr>
        <p:txBody>
          <a:bodyPr wrap="square" lIns="0" tIns="0" rIns="0" bIns="0" rtlCol="0" anchor="ctr"/>
          <a:lstStyle/>
          <a:p>
            <a:pPr marL="0" indent="0" algn="ctr">
              <a:buNone/>
            </a:pPr>
            <a:r>
              <a:rPr lang="en-US" sz="2400" b="1" dirty="0">
                <a:solidFill>
                  <a:srgbClr val="1E244F"/>
                </a:solidFill>
                <a:latin typeface="Calibri" pitchFamily="34" charset="0"/>
                <a:ea typeface="Calibri" pitchFamily="34" charset="-122"/>
                <a:cs typeface="Calibri" pitchFamily="34" charset="-120"/>
              </a:rPr>
              <a:t>2</a:t>
            </a:r>
            <a:endParaRPr lang="en-US" sz="2400" b="1" dirty="0">
              <a:solidFill>
                <a:srgbClr val="1E244F"/>
              </a:solidFill>
            </a:endParaRPr>
          </a:p>
        </p:txBody>
      </p:sp>
      <p:sp>
        <p:nvSpPr>
          <p:cNvPr id="13" name="Text 11"/>
          <p:cNvSpPr/>
          <p:nvPr/>
        </p:nvSpPr>
        <p:spPr>
          <a:xfrm>
            <a:off x="7223760" y="2103120"/>
            <a:ext cx="4297680" cy="594360"/>
          </a:xfrm>
          <a:prstGeom prst="rect">
            <a:avLst/>
          </a:prstGeom>
          <a:noFill/>
          <a:ln/>
        </p:spPr>
        <p:txBody>
          <a:bodyPr wrap="square" lIns="0" tIns="0" rIns="0" bIns="0" rtlCol="0" anchor="t"/>
          <a:lstStyle/>
          <a:p>
            <a:pPr marL="0" indent="0">
              <a:buNone/>
            </a:pPr>
            <a:r>
              <a:rPr lang="en-US" sz="1500" b="1" dirty="0">
                <a:solidFill>
                  <a:srgbClr val="FFFFFF"/>
                </a:solidFill>
                <a:latin typeface="Calibri" pitchFamily="34" charset="0"/>
                <a:ea typeface="Calibri" pitchFamily="34" charset="-122"/>
                <a:cs typeface="Calibri" pitchFamily="34" charset="-120"/>
              </a:rPr>
              <a:t>Borg menselijke besluitvorming</a:t>
            </a:r>
            <a:endParaRPr lang="en-US" sz="1500" b="1" dirty="0">
              <a:solidFill>
                <a:srgbClr val="FFFFFF"/>
              </a:solidFill>
            </a:endParaRPr>
          </a:p>
        </p:txBody>
      </p:sp>
      <p:sp>
        <p:nvSpPr>
          <p:cNvPr id="14" name="Text 12"/>
          <p:cNvSpPr/>
          <p:nvPr/>
        </p:nvSpPr>
        <p:spPr>
          <a:xfrm>
            <a:off x="6492240" y="2834640"/>
            <a:ext cx="4937760" cy="914400"/>
          </a:xfrm>
          <a:prstGeom prst="rect">
            <a:avLst/>
          </a:prstGeom>
          <a:noFill/>
          <a:ln/>
        </p:spPr>
        <p:txBody>
          <a:bodyPr wrap="square" lIns="0" tIns="0" rIns="0" bIns="0" rtlCol="0" anchor="t"/>
          <a:lstStyle/>
          <a:p>
            <a:pPr marL="0" indent="0">
              <a:buNone/>
            </a:pPr>
            <a:r>
              <a:rPr lang="en-US" sz="1200" dirty="0">
                <a:solidFill>
                  <a:srgbClr val="FFFFFF"/>
                </a:solidFill>
                <a:latin typeface="Calibri" pitchFamily="34" charset="0"/>
                <a:ea typeface="Calibri" pitchFamily="34" charset="-122"/>
                <a:cs typeface="Calibri" pitchFamily="34" charset="-120"/>
              </a:rPr>
              <a:t>Bij besluiten met impact op mensen blijft de mens beslisser. AI levert input — geen eindbesluit. Zo blijft accountability bij iemand die je kunt aanspreken.</a:t>
            </a:r>
            <a:endParaRPr lang="en-US" sz="1200" dirty="0">
              <a:solidFill>
                <a:srgbClr val="FFFFFF"/>
              </a:solidFill>
            </a:endParaRPr>
          </a:p>
        </p:txBody>
      </p:sp>
      <p:sp>
        <p:nvSpPr>
          <p:cNvPr id="15" name="Shape 13"/>
          <p:cNvSpPr/>
          <p:nvPr/>
        </p:nvSpPr>
        <p:spPr>
          <a:xfrm>
            <a:off x="457200" y="4023360"/>
            <a:ext cx="5486400" cy="2011680"/>
          </a:xfrm>
          <a:prstGeom prst="rect">
            <a:avLst/>
          </a:prstGeom>
          <a:solidFill>
            <a:srgbClr val="2B3370"/>
          </a:solidFill>
          <a:ln w="9525">
            <a:noFill/>
            <a:prstDash val="solid"/>
          </a:ln>
        </p:spPr>
        <p:txBody>
          <a:bodyPr/>
          <a:lstStyle/>
          <a:p>
            <a:endParaRPr lang="en-US"/>
          </a:p>
        </p:txBody>
      </p:sp>
      <p:sp>
        <p:nvSpPr>
          <p:cNvPr id="16" name="Shape 14"/>
          <p:cNvSpPr/>
          <p:nvPr/>
        </p:nvSpPr>
        <p:spPr>
          <a:xfrm>
            <a:off x="731520" y="4343400"/>
            <a:ext cx="640080" cy="640080"/>
          </a:xfrm>
          <a:prstGeom prst="ellipse">
            <a:avLst/>
          </a:prstGeom>
          <a:solidFill>
            <a:srgbClr val="C9A6FF"/>
          </a:solidFill>
          <a:ln w="12700">
            <a:noFill/>
            <a:prstDash val="solid"/>
          </a:ln>
        </p:spPr>
        <p:txBody>
          <a:bodyPr/>
          <a:lstStyle/>
          <a:p>
            <a:endParaRPr lang="en-US"/>
          </a:p>
        </p:txBody>
      </p:sp>
      <p:sp>
        <p:nvSpPr>
          <p:cNvPr id="17" name="Text 15"/>
          <p:cNvSpPr/>
          <p:nvPr/>
        </p:nvSpPr>
        <p:spPr>
          <a:xfrm>
            <a:off x="731520" y="4343400"/>
            <a:ext cx="640080" cy="640080"/>
          </a:xfrm>
          <a:prstGeom prst="rect">
            <a:avLst/>
          </a:prstGeom>
          <a:noFill/>
          <a:ln/>
        </p:spPr>
        <p:txBody>
          <a:bodyPr wrap="square" lIns="0" tIns="0" rIns="0" bIns="0" rtlCol="0" anchor="ctr"/>
          <a:lstStyle/>
          <a:p>
            <a:pPr marL="0" indent="0" algn="ctr">
              <a:buNone/>
            </a:pPr>
            <a:r>
              <a:rPr lang="en-US" sz="2400" b="1" dirty="0">
                <a:solidFill>
                  <a:srgbClr val="1E244F"/>
                </a:solidFill>
                <a:latin typeface="Calibri" pitchFamily="34" charset="0"/>
                <a:ea typeface="Calibri" pitchFamily="34" charset="-122"/>
                <a:cs typeface="Calibri" pitchFamily="34" charset="-120"/>
              </a:rPr>
              <a:t>3</a:t>
            </a:r>
            <a:endParaRPr lang="en-US" sz="2400" b="1" dirty="0">
              <a:solidFill>
                <a:srgbClr val="1E244F"/>
              </a:solidFill>
            </a:endParaRPr>
          </a:p>
        </p:txBody>
      </p:sp>
      <p:sp>
        <p:nvSpPr>
          <p:cNvPr id="18" name="Text 16"/>
          <p:cNvSpPr/>
          <p:nvPr/>
        </p:nvSpPr>
        <p:spPr>
          <a:xfrm>
            <a:off x="1463040" y="4343400"/>
            <a:ext cx="4297680" cy="594360"/>
          </a:xfrm>
          <a:prstGeom prst="rect">
            <a:avLst/>
          </a:prstGeom>
          <a:noFill/>
          <a:ln/>
        </p:spPr>
        <p:txBody>
          <a:bodyPr wrap="square" lIns="0" tIns="0" rIns="0" bIns="0" rtlCol="0" anchor="t"/>
          <a:lstStyle/>
          <a:p>
            <a:pPr marL="0" indent="0">
              <a:buNone/>
            </a:pPr>
            <a:r>
              <a:rPr lang="en-US" sz="1500" b="1" dirty="0">
                <a:solidFill>
                  <a:srgbClr val="FFFFFF"/>
                </a:solidFill>
                <a:latin typeface="Calibri" pitchFamily="34" charset="0"/>
                <a:ea typeface="Calibri" pitchFamily="34" charset="-122"/>
                <a:cs typeface="Calibri" pitchFamily="34" charset="-120"/>
              </a:rPr>
              <a:t>Documenteer de keten</a:t>
            </a:r>
            <a:endParaRPr lang="en-US" sz="1500" b="1" dirty="0">
              <a:solidFill>
                <a:srgbClr val="FFFFFF"/>
              </a:solidFill>
            </a:endParaRPr>
          </a:p>
        </p:txBody>
      </p:sp>
      <p:sp>
        <p:nvSpPr>
          <p:cNvPr id="19" name="Text 17"/>
          <p:cNvSpPr/>
          <p:nvPr/>
        </p:nvSpPr>
        <p:spPr>
          <a:xfrm>
            <a:off x="731520" y="5074920"/>
            <a:ext cx="4937760" cy="914400"/>
          </a:xfrm>
          <a:prstGeom prst="rect">
            <a:avLst/>
          </a:prstGeom>
          <a:noFill/>
          <a:ln/>
        </p:spPr>
        <p:txBody>
          <a:bodyPr wrap="square" lIns="0" tIns="0" rIns="0" bIns="0" rtlCol="0" anchor="t"/>
          <a:lstStyle/>
          <a:p>
            <a:pPr marL="0" indent="0">
              <a:buNone/>
            </a:pPr>
            <a:r>
              <a:rPr lang="en-US" sz="1200" dirty="0">
                <a:solidFill>
                  <a:srgbClr val="FFFFFF"/>
                </a:solidFill>
                <a:latin typeface="Calibri" pitchFamily="34" charset="0"/>
                <a:ea typeface="Calibri" pitchFamily="34" charset="-122"/>
                <a:cs typeface="Calibri" pitchFamily="34" charset="-120"/>
              </a:rPr>
              <a:t>Leg vast: welke AI is gebruikt, welke input ging erin, wat was het advies, wie heeft het beoordeeld. Achteraf is dit het verschil tussen ‘we weten het niet’ en ‘we kunnen het uitleggen’.</a:t>
            </a:r>
            <a:endParaRPr lang="en-US" sz="1200" dirty="0">
              <a:solidFill>
                <a:srgbClr val="FFFFFF"/>
              </a:solidFill>
            </a:endParaRPr>
          </a:p>
        </p:txBody>
      </p:sp>
      <p:sp>
        <p:nvSpPr>
          <p:cNvPr id="20" name="Shape 18"/>
          <p:cNvSpPr/>
          <p:nvPr/>
        </p:nvSpPr>
        <p:spPr>
          <a:xfrm>
            <a:off x="6217920" y="4023360"/>
            <a:ext cx="5486400" cy="2011680"/>
          </a:xfrm>
          <a:prstGeom prst="rect">
            <a:avLst/>
          </a:prstGeom>
          <a:solidFill>
            <a:srgbClr val="2B3370"/>
          </a:solidFill>
          <a:ln w="9525">
            <a:noFill/>
            <a:prstDash val="solid"/>
          </a:ln>
        </p:spPr>
        <p:txBody>
          <a:bodyPr/>
          <a:lstStyle/>
          <a:p>
            <a:endParaRPr lang="en-US"/>
          </a:p>
        </p:txBody>
      </p:sp>
      <p:sp>
        <p:nvSpPr>
          <p:cNvPr id="21" name="Shape 19"/>
          <p:cNvSpPr/>
          <p:nvPr/>
        </p:nvSpPr>
        <p:spPr>
          <a:xfrm>
            <a:off x="6492240" y="4343400"/>
            <a:ext cx="640080" cy="640080"/>
          </a:xfrm>
          <a:prstGeom prst="ellipse">
            <a:avLst/>
          </a:prstGeom>
          <a:solidFill>
            <a:srgbClr val="C9A6FF"/>
          </a:solidFill>
          <a:ln w="12700">
            <a:noFill/>
            <a:prstDash val="solid"/>
          </a:ln>
        </p:spPr>
        <p:txBody>
          <a:bodyPr/>
          <a:lstStyle/>
          <a:p>
            <a:endParaRPr lang="en-US"/>
          </a:p>
        </p:txBody>
      </p:sp>
      <p:sp>
        <p:nvSpPr>
          <p:cNvPr id="22" name="Text 20"/>
          <p:cNvSpPr/>
          <p:nvPr/>
        </p:nvSpPr>
        <p:spPr>
          <a:xfrm>
            <a:off x="6492240" y="4343400"/>
            <a:ext cx="640080" cy="640080"/>
          </a:xfrm>
          <a:prstGeom prst="rect">
            <a:avLst/>
          </a:prstGeom>
          <a:noFill/>
          <a:ln/>
        </p:spPr>
        <p:txBody>
          <a:bodyPr wrap="square" lIns="0" tIns="0" rIns="0" bIns="0" rtlCol="0" anchor="ctr"/>
          <a:lstStyle/>
          <a:p>
            <a:pPr marL="0" indent="0" algn="ctr">
              <a:buNone/>
            </a:pPr>
            <a:r>
              <a:rPr lang="en-US" sz="2400" b="1" dirty="0">
                <a:solidFill>
                  <a:srgbClr val="1E244F"/>
                </a:solidFill>
                <a:latin typeface="Calibri" pitchFamily="34" charset="0"/>
                <a:ea typeface="Calibri" pitchFamily="34" charset="-122"/>
                <a:cs typeface="Calibri" pitchFamily="34" charset="-120"/>
              </a:rPr>
              <a:t>4</a:t>
            </a:r>
            <a:endParaRPr lang="en-US" sz="2400" b="1" dirty="0">
              <a:solidFill>
                <a:srgbClr val="1E244F"/>
              </a:solidFill>
            </a:endParaRPr>
          </a:p>
        </p:txBody>
      </p:sp>
      <p:sp>
        <p:nvSpPr>
          <p:cNvPr id="23" name="Text 21"/>
          <p:cNvSpPr/>
          <p:nvPr/>
        </p:nvSpPr>
        <p:spPr>
          <a:xfrm>
            <a:off x="7223760" y="4343400"/>
            <a:ext cx="4297680" cy="594360"/>
          </a:xfrm>
          <a:prstGeom prst="rect">
            <a:avLst/>
          </a:prstGeom>
          <a:noFill/>
          <a:ln/>
        </p:spPr>
        <p:txBody>
          <a:bodyPr wrap="square" lIns="0" tIns="0" rIns="0" bIns="0" rtlCol="0" anchor="t"/>
          <a:lstStyle/>
          <a:p>
            <a:pPr marL="0" indent="0">
              <a:buNone/>
            </a:pPr>
            <a:r>
              <a:rPr lang="en-US" sz="1500" b="1" dirty="0">
                <a:solidFill>
                  <a:srgbClr val="FFFFFF"/>
                </a:solidFill>
                <a:latin typeface="Calibri" pitchFamily="34" charset="0"/>
                <a:ea typeface="Calibri" pitchFamily="34" charset="-122"/>
                <a:cs typeface="Calibri" pitchFamily="34" charset="-120"/>
              </a:rPr>
              <a:t>Bied een herzieningsroute</a:t>
            </a:r>
            <a:endParaRPr lang="en-US" sz="1500" b="1" dirty="0">
              <a:solidFill>
                <a:srgbClr val="FFFFFF"/>
              </a:solidFill>
            </a:endParaRPr>
          </a:p>
        </p:txBody>
      </p:sp>
      <p:sp>
        <p:nvSpPr>
          <p:cNvPr id="24" name="Text 22"/>
          <p:cNvSpPr/>
          <p:nvPr/>
        </p:nvSpPr>
        <p:spPr>
          <a:xfrm>
            <a:off x="6492240" y="5074920"/>
            <a:ext cx="4937760" cy="914400"/>
          </a:xfrm>
          <a:prstGeom prst="rect">
            <a:avLst/>
          </a:prstGeom>
          <a:noFill/>
          <a:ln/>
        </p:spPr>
        <p:txBody>
          <a:bodyPr wrap="square" lIns="0" tIns="0" rIns="0" bIns="0" rtlCol="0" anchor="t"/>
          <a:lstStyle/>
          <a:p>
            <a:pPr marL="0" indent="0">
              <a:buNone/>
            </a:pPr>
            <a:r>
              <a:rPr lang="en-US" sz="1200" dirty="0">
                <a:solidFill>
                  <a:srgbClr val="FFFFFF"/>
                </a:solidFill>
                <a:latin typeface="Calibri" pitchFamily="34" charset="0"/>
                <a:ea typeface="Calibri" pitchFamily="34" charset="-122"/>
                <a:cs typeface="Calibri" pitchFamily="34" charset="-120"/>
              </a:rPr>
              <a:t>Mensen die door AI worden geraakt — klanten, medewerkers — moeten besluiten kunnen aanvechten bij een mens. Geen ‘de computer zegt nee’-doodlopende weg.</a:t>
            </a:r>
            <a:endParaRPr lang="en-US" sz="1200" dirty="0">
              <a:solidFill>
                <a:srgbClr val="FFFFFF"/>
              </a:solidFill>
            </a:endParaRPr>
          </a:p>
        </p:txBody>
      </p:sp>
      <p:sp>
        <p:nvSpPr>
          <p:cNvPr id="25" name="Text 23"/>
          <p:cNvSpPr/>
          <p:nvPr/>
        </p:nvSpPr>
        <p:spPr>
          <a:xfrm>
            <a:off x="365760" y="6537960"/>
            <a:ext cx="5486400" cy="228600"/>
          </a:xfrm>
          <a:prstGeom prst="rect">
            <a:avLst/>
          </a:prstGeom>
          <a:noFill/>
          <a:ln/>
        </p:spPr>
        <p:txBody>
          <a:bodyPr wrap="square" lIns="0" tIns="0" rIns="0" bIns="0" rtlCol="0" anchor="ctr"/>
          <a:lstStyle/>
          <a:p>
            <a:pPr marL="0" indent="0">
              <a:buNone/>
            </a:pPr>
            <a:r>
              <a:rPr lang="en-US" sz="900" dirty="0">
                <a:solidFill>
                  <a:srgbClr val="888AA8"/>
                </a:solidFill>
                <a:latin typeface="Calibri" pitchFamily="34" charset="0"/>
                <a:ea typeface="Calibri" pitchFamily="34" charset="-122"/>
                <a:cs typeface="Calibri" pitchFamily="34" charset="-120"/>
              </a:rPr>
              <a:t>© AXVECO 2026. All rights reserved</a:t>
            </a:r>
            <a:endParaRPr lang="en-US" sz="900" dirty="0">
              <a:solidFill>
                <a:srgbClr val="888AA8"/>
              </a:solidFill>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1E244F"/>
        </a:solidFill>
        <a:effectLst/>
      </p:bgPr>
    </p:bg>
    <p:spTree>
      <p:nvGrpSpPr>
        <p:cNvPr id="1" name="">
          <a:extLst>
            <a:ext uri="{FF2B5EF4-FFF2-40B4-BE49-F238E27FC236}">
              <a16:creationId xmlns:a16="http://schemas.microsoft.com/office/drawing/2014/main" id="{F4538775-6367-6517-CFEC-60F7AA0160AD}"/>
            </a:ext>
          </a:extLst>
        </p:cNvPr>
        <p:cNvGrpSpPr/>
        <p:nvPr/>
      </p:nvGrpSpPr>
      <p:grpSpPr>
        <a:xfrm>
          <a:off x="0" y="0"/>
          <a:ext cx="0" cy="0"/>
          <a:chOff x="0" y="0"/>
          <a:chExt cx="0" cy="0"/>
        </a:xfrm>
      </p:grpSpPr>
      <p:sp>
        <p:nvSpPr>
          <p:cNvPr id="2" name="Freeform 2">
            <a:extLst>
              <a:ext uri="{FF2B5EF4-FFF2-40B4-BE49-F238E27FC236}">
                <a16:creationId xmlns:a16="http://schemas.microsoft.com/office/drawing/2014/main" id="{2E627E01-2834-B706-C829-65970C9ED1B9}"/>
              </a:ext>
            </a:extLst>
          </p:cNvPr>
          <p:cNvSpPr/>
          <p:nvPr/>
        </p:nvSpPr>
        <p:spPr>
          <a:xfrm>
            <a:off x="2321564" y="0"/>
            <a:ext cx="7075061" cy="3138755"/>
          </a:xfrm>
          <a:custGeom>
            <a:avLst/>
            <a:gdLst/>
            <a:ahLst/>
            <a:cxnLst/>
            <a:rect l="l" t="t" r="r" b="b"/>
            <a:pathLst>
              <a:path w="10612592" h="4708132">
                <a:moveTo>
                  <a:pt x="0" y="0"/>
                </a:moveTo>
                <a:lnTo>
                  <a:pt x="10612592" y="0"/>
                </a:lnTo>
                <a:lnTo>
                  <a:pt x="10612592" y="4708132"/>
                </a:lnTo>
                <a:lnTo>
                  <a:pt x="0" y="4708132"/>
                </a:lnTo>
                <a:lnTo>
                  <a:pt x="0" y="0"/>
                </a:lnTo>
                <a:close/>
              </a:path>
            </a:pathLst>
          </a:custGeom>
          <a:blipFill>
            <a:blip>
              <a:extLst>
                <a:ext uri="{96DAC541-7B7A-43D3-8B79-37D633B846F1}">
                  <asvg:svgBlip xmlns:asvg="http://schemas.microsoft.com/office/drawing/2016/SVG/main" r:embed="rId3"/>
                </a:ext>
              </a:extLst>
            </a:blip>
            <a:stretch>
              <a:fillRect/>
            </a:stretch>
          </a:blipFill>
        </p:spPr>
        <p:txBody>
          <a:bodyPr/>
          <a:lstStyle/>
          <a:p>
            <a:endParaRPr lang="en-US"/>
          </a:p>
        </p:txBody>
      </p:sp>
      <p:sp>
        <p:nvSpPr>
          <p:cNvPr id="3" name="Freeform 3">
            <a:extLst>
              <a:ext uri="{FF2B5EF4-FFF2-40B4-BE49-F238E27FC236}">
                <a16:creationId xmlns:a16="http://schemas.microsoft.com/office/drawing/2014/main" id="{7B833B51-B0A7-4F6C-4825-1F34DCB74FC0}"/>
              </a:ext>
            </a:extLst>
          </p:cNvPr>
          <p:cNvSpPr/>
          <p:nvPr/>
        </p:nvSpPr>
        <p:spPr>
          <a:xfrm>
            <a:off x="2795376" y="0"/>
            <a:ext cx="7075061" cy="3138755"/>
          </a:xfrm>
          <a:custGeom>
            <a:avLst/>
            <a:gdLst/>
            <a:ahLst/>
            <a:cxnLst/>
            <a:rect l="l" t="t" r="r" b="b"/>
            <a:pathLst>
              <a:path w="10612592" h="4708132">
                <a:moveTo>
                  <a:pt x="0" y="0"/>
                </a:moveTo>
                <a:lnTo>
                  <a:pt x="10612592" y="0"/>
                </a:lnTo>
                <a:lnTo>
                  <a:pt x="10612592" y="4708132"/>
                </a:lnTo>
                <a:lnTo>
                  <a:pt x="0" y="4708132"/>
                </a:lnTo>
                <a:lnTo>
                  <a:pt x="0" y="0"/>
                </a:lnTo>
                <a:close/>
              </a:path>
            </a:pathLst>
          </a:custGeom>
          <a:blipFill>
            <a:blip>
              <a:extLst>
                <a:ext uri="{96DAC541-7B7A-43D3-8B79-37D633B846F1}">
                  <asvg:svgBlip xmlns:asvg="http://schemas.microsoft.com/office/drawing/2016/SVG/main" r:embed="rId3"/>
                </a:ext>
              </a:extLst>
            </a:blip>
            <a:stretch>
              <a:fillRect/>
            </a:stretch>
          </a:blipFill>
        </p:spPr>
        <p:txBody>
          <a:bodyPr/>
          <a:lstStyle/>
          <a:p>
            <a:endParaRPr lang="en-US"/>
          </a:p>
        </p:txBody>
      </p:sp>
      <p:sp>
        <p:nvSpPr>
          <p:cNvPr id="4" name="Freeform 4">
            <a:extLst>
              <a:ext uri="{FF2B5EF4-FFF2-40B4-BE49-F238E27FC236}">
                <a16:creationId xmlns:a16="http://schemas.microsoft.com/office/drawing/2014/main" id="{DEC30AD9-05EC-69E6-2994-70E3D6406A80}"/>
              </a:ext>
            </a:extLst>
          </p:cNvPr>
          <p:cNvSpPr/>
          <p:nvPr/>
        </p:nvSpPr>
        <p:spPr>
          <a:xfrm rot="6849942">
            <a:off x="-1111939" y="-685800"/>
            <a:ext cx="2743200" cy="2743200"/>
          </a:xfrm>
          <a:custGeom>
            <a:avLst/>
            <a:gdLst/>
            <a:ahLst/>
            <a:cxnLst/>
            <a:rect l="l" t="t" r="r" b="b"/>
            <a:pathLst>
              <a:path w="4114800" h="4114800">
                <a:moveTo>
                  <a:pt x="0" y="0"/>
                </a:moveTo>
                <a:lnTo>
                  <a:pt x="4114800" y="0"/>
                </a:lnTo>
                <a:lnTo>
                  <a:pt x="4114800" y="4114800"/>
                </a:lnTo>
                <a:lnTo>
                  <a:pt x="0" y="4114800"/>
                </a:lnTo>
                <a:lnTo>
                  <a:pt x="0" y="0"/>
                </a:lnTo>
                <a:close/>
              </a:path>
            </a:pathLst>
          </a:custGeom>
          <a:blipFill>
            <a:blip>
              <a:extLst>
                <a:ext uri="{96DAC541-7B7A-43D3-8B79-37D633B846F1}">
                  <asvg:svgBlip xmlns:asvg="http://schemas.microsoft.com/office/drawing/2016/SVG/main" r:embed="rId4"/>
                </a:ext>
              </a:extLst>
            </a:blip>
            <a:stretch>
              <a:fillRect/>
            </a:stretch>
          </a:blipFill>
        </p:spPr>
        <p:txBody>
          <a:bodyPr/>
          <a:lstStyle/>
          <a:p>
            <a:endParaRPr lang="en-US"/>
          </a:p>
        </p:txBody>
      </p:sp>
      <p:sp>
        <p:nvSpPr>
          <p:cNvPr id="6" name="Freeform 6">
            <a:extLst>
              <a:ext uri="{FF2B5EF4-FFF2-40B4-BE49-F238E27FC236}">
                <a16:creationId xmlns:a16="http://schemas.microsoft.com/office/drawing/2014/main" id="{BCFA7051-314D-E43A-081D-899415CF621C}"/>
              </a:ext>
            </a:extLst>
          </p:cNvPr>
          <p:cNvSpPr/>
          <p:nvPr/>
        </p:nvSpPr>
        <p:spPr>
          <a:xfrm rot="-3572524">
            <a:off x="10376430" y="4800600"/>
            <a:ext cx="2743200" cy="2743200"/>
          </a:xfrm>
          <a:custGeom>
            <a:avLst/>
            <a:gdLst/>
            <a:ahLst/>
            <a:cxnLst/>
            <a:rect l="l" t="t" r="r" b="b"/>
            <a:pathLst>
              <a:path w="4114800" h="4114800">
                <a:moveTo>
                  <a:pt x="0" y="0"/>
                </a:moveTo>
                <a:lnTo>
                  <a:pt x="4114800" y="0"/>
                </a:lnTo>
                <a:lnTo>
                  <a:pt x="4114800" y="4114800"/>
                </a:lnTo>
                <a:lnTo>
                  <a:pt x="0" y="4114800"/>
                </a:lnTo>
                <a:lnTo>
                  <a:pt x="0" y="0"/>
                </a:lnTo>
                <a:close/>
              </a:path>
            </a:pathLst>
          </a:custGeom>
          <a:blipFill>
            <a:blip>
              <a:extLst>
                <a:ext uri="{96DAC541-7B7A-43D3-8B79-37D633B846F1}">
                  <asvg:svgBlip xmlns:asvg="http://schemas.microsoft.com/office/drawing/2016/SVG/main" r:embed="rId4"/>
                </a:ext>
              </a:extLst>
            </a:blip>
            <a:stretch>
              <a:fillRect/>
            </a:stretch>
          </a:blipFill>
        </p:spPr>
        <p:txBody>
          <a:bodyPr/>
          <a:lstStyle/>
          <a:p>
            <a:endParaRPr lang="en-US"/>
          </a:p>
        </p:txBody>
      </p:sp>
      <p:sp>
        <p:nvSpPr>
          <p:cNvPr id="7" name="Freeform 7">
            <a:extLst>
              <a:ext uri="{FF2B5EF4-FFF2-40B4-BE49-F238E27FC236}">
                <a16:creationId xmlns:a16="http://schemas.microsoft.com/office/drawing/2014/main" id="{3FD70E8F-E6DC-4B7C-C281-C7D3B308B3B8}"/>
              </a:ext>
            </a:extLst>
          </p:cNvPr>
          <p:cNvSpPr/>
          <p:nvPr/>
        </p:nvSpPr>
        <p:spPr>
          <a:xfrm>
            <a:off x="10283991" y="285185"/>
            <a:ext cx="1629482" cy="673381"/>
          </a:xfrm>
          <a:custGeom>
            <a:avLst/>
            <a:gdLst/>
            <a:ahLst/>
            <a:cxnLst/>
            <a:rect l="l" t="t" r="r" b="b"/>
            <a:pathLst>
              <a:path w="2444223" h="1010071">
                <a:moveTo>
                  <a:pt x="0" y="0"/>
                </a:moveTo>
                <a:lnTo>
                  <a:pt x="2444223" y="0"/>
                </a:lnTo>
                <a:lnTo>
                  <a:pt x="2444223" y="1010071"/>
                </a:lnTo>
                <a:lnTo>
                  <a:pt x="0" y="1010071"/>
                </a:lnTo>
                <a:lnTo>
                  <a:pt x="0" y="0"/>
                </a:lnTo>
                <a:close/>
              </a:path>
            </a:pathLst>
          </a:custGeom>
          <a:blipFill>
            <a:blip>
              <a:extLst>
                <a:ext uri="{96DAC541-7B7A-43D3-8B79-37D633B846F1}">
                  <asvg:svgBlip xmlns:asvg="http://schemas.microsoft.com/office/drawing/2016/SVG/main" r:embed="rId5"/>
                </a:ext>
              </a:extLst>
            </a:blip>
            <a:stretch>
              <a:fillRect/>
            </a:stretch>
          </a:blipFill>
        </p:spPr>
        <p:txBody>
          <a:bodyPr/>
          <a:lstStyle/>
          <a:p>
            <a:endParaRPr lang="en-US"/>
          </a:p>
        </p:txBody>
      </p:sp>
      <p:sp>
        <p:nvSpPr>
          <p:cNvPr id="8" name="TextBox 8">
            <a:extLst>
              <a:ext uri="{FF2B5EF4-FFF2-40B4-BE49-F238E27FC236}">
                <a16:creationId xmlns:a16="http://schemas.microsoft.com/office/drawing/2014/main" id="{3D2F13EF-EAC5-1A3E-768B-AB7D938A12C9}"/>
              </a:ext>
            </a:extLst>
          </p:cNvPr>
          <p:cNvSpPr txBox="1"/>
          <p:nvPr/>
        </p:nvSpPr>
        <p:spPr>
          <a:xfrm>
            <a:off x="348343" y="2305481"/>
            <a:ext cx="11565130" cy="3944862"/>
          </a:xfrm>
          <a:prstGeom prst="rect">
            <a:avLst/>
          </a:prstGeom>
        </p:spPr>
        <p:txBody>
          <a:bodyPr wrap="square" lIns="0" tIns="0" rIns="0" bIns="0" rtlCol="0" anchor="t">
            <a:spAutoFit/>
          </a:bodyPr>
          <a:lstStyle>
            <a:defPPr>
              <a:defRPr lang="en-US"/>
            </a:defPPr>
            <a:lvl1pPr marL="0" algn="l" defTabSz="609539" rtl="0" eaLnBrk="1" latinLnBrk="0" hangingPunct="1">
              <a:defRPr sz="1200" kern="1200">
                <a:solidFill>
                  <a:schemeClr val="tx1"/>
                </a:solidFill>
                <a:latin typeface="+mn-lt"/>
                <a:ea typeface="+mn-ea"/>
                <a:cs typeface="+mn-cs"/>
              </a:defRPr>
            </a:lvl1pPr>
            <a:lvl2pPr marL="304770" algn="l" defTabSz="609539" rtl="0" eaLnBrk="1" latinLnBrk="0" hangingPunct="1">
              <a:defRPr sz="1200" kern="1200">
                <a:solidFill>
                  <a:schemeClr val="tx1"/>
                </a:solidFill>
                <a:latin typeface="+mn-lt"/>
                <a:ea typeface="+mn-ea"/>
                <a:cs typeface="+mn-cs"/>
              </a:defRPr>
            </a:lvl2pPr>
            <a:lvl3pPr marL="609539" algn="l" defTabSz="609539" rtl="0" eaLnBrk="1" latinLnBrk="0" hangingPunct="1">
              <a:defRPr sz="1200" kern="1200">
                <a:solidFill>
                  <a:schemeClr val="tx1"/>
                </a:solidFill>
                <a:latin typeface="+mn-lt"/>
                <a:ea typeface="+mn-ea"/>
                <a:cs typeface="+mn-cs"/>
              </a:defRPr>
            </a:lvl3pPr>
            <a:lvl4pPr marL="914309" algn="l" defTabSz="609539" rtl="0" eaLnBrk="1" latinLnBrk="0" hangingPunct="1">
              <a:defRPr sz="1200" kern="1200">
                <a:solidFill>
                  <a:schemeClr val="tx1"/>
                </a:solidFill>
                <a:latin typeface="+mn-lt"/>
                <a:ea typeface="+mn-ea"/>
                <a:cs typeface="+mn-cs"/>
              </a:defRPr>
            </a:lvl4pPr>
            <a:lvl5pPr marL="1219078" algn="l" defTabSz="609539" rtl="0" eaLnBrk="1" latinLnBrk="0" hangingPunct="1">
              <a:defRPr sz="1200" kern="1200">
                <a:solidFill>
                  <a:schemeClr val="tx1"/>
                </a:solidFill>
                <a:latin typeface="+mn-lt"/>
                <a:ea typeface="+mn-ea"/>
                <a:cs typeface="+mn-cs"/>
              </a:defRPr>
            </a:lvl5pPr>
            <a:lvl6pPr marL="1523848" algn="l" defTabSz="609539" rtl="0" eaLnBrk="1" latinLnBrk="0" hangingPunct="1">
              <a:defRPr sz="1200" kern="1200">
                <a:solidFill>
                  <a:schemeClr val="tx1"/>
                </a:solidFill>
                <a:latin typeface="+mn-lt"/>
                <a:ea typeface="+mn-ea"/>
                <a:cs typeface="+mn-cs"/>
              </a:defRPr>
            </a:lvl6pPr>
            <a:lvl7pPr marL="1828617" algn="l" defTabSz="609539" rtl="0" eaLnBrk="1" latinLnBrk="0" hangingPunct="1">
              <a:defRPr sz="1200" kern="1200">
                <a:solidFill>
                  <a:schemeClr val="tx1"/>
                </a:solidFill>
                <a:latin typeface="+mn-lt"/>
                <a:ea typeface="+mn-ea"/>
                <a:cs typeface="+mn-cs"/>
              </a:defRPr>
            </a:lvl7pPr>
            <a:lvl8pPr marL="2133387" algn="l" defTabSz="609539" rtl="0" eaLnBrk="1" latinLnBrk="0" hangingPunct="1">
              <a:defRPr sz="1200" kern="1200">
                <a:solidFill>
                  <a:schemeClr val="tx1"/>
                </a:solidFill>
                <a:latin typeface="+mn-lt"/>
                <a:ea typeface="+mn-ea"/>
                <a:cs typeface="+mn-cs"/>
              </a:defRPr>
            </a:lvl8pPr>
            <a:lvl9pPr marL="2438156" algn="l" defTabSz="609539" rtl="0" eaLnBrk="1" latinLnBrk="0" hangingPunct="1">
              <a:defRPr sz="1200" kern="1200">
                <a:solidFill>
                  <a:schemeClr val="tx1"/>
                </a:solidFill>
                <a:latin typeface="+mn-lt"/>
                <a:ea typeface="+mn-ea"/>
                <a:cs typeface="+mn-cs"/>
              </a:defRPr>
            </a:lvl9pPr>
          </a:lstStyle>
          <a:p>
            <a:pPr marL="457200" indent="-457200">
              <a:lnSpc>
                <a:spcPct val="200000"/>
              </a:lnSpc>
              <a:spcAft>
                <a:spcPts val="400"/>
              </a:spcAft>
              <a:buFont typeface="Arial" panose="020B0604020202020204" pitchFamily="34" charset="0"/>
              <a:buChar char="•"/>
            </a:pPr>
            <a:r>
              <a:rPr lang="en-US" sz="2400" b="1" dirty="0" err="1">
                <a:solidFill>
                  <a:srgbClr val="FFFFFF"/>
                </a:solidFill>
                <a:latin typeface="Poppins"/>
                <a:cs typeface="Poppins"/>
              </a:rPr>
              <a:t>Cognitieve</a:t>
            </a:r>
            <a:r>
              <a:rPr lang="en-US" sz="2400" b="1" dirty="0">
                <a:solidFill>
                  <a:srgbClr val="FFFFFF"/>
                </a:solidFill>
                <a:latin typeface="Poppins"/>
                <a:cs typeface="Poppins"/>
              </a:rPr>
              <a:t> offloading</a:t>
            </a:r>
            <a:r>
              <a:rPr lang="en-US" sz="2635" b="1" dirty="0">
                <a:solidFill>
                  <a:srgbClr val="FFFFFF"/>
                </a:solidFill>
                <a:latin typeface="Poppins"/>
                <a:cs typeface="Poppins"/>
              </a:rPr>
              <a:t>	</a:t>
            </a:r>
            <a:r>
              <a:rPr lang="en-US" sz="2000" dirty="0">
                <a:solidFill>
                  <a:srgbClr val="FFFFFF"/>
                </a:solidFill>
                <a:latin typeface="Poppins"/>
                <a:cs typeface="Poppins"/>
              </a:rPr>
              <a:t>het </a:t>
            </a:r>
            <a:r>
              <a:rPr lang="en-US" sz="2000" dirty="0" err="1">
                <a:solidFill>
                  <a:srgbClr val="FFFFFF"/>
                </a:solidFill>
                <a:latin typeface="Poppins"/>
                <a:cs typeface="Poppins"/>
              </a:rPr>
              <a:t>uitbesteden</a:t>
            </a:r>
            <a:r>
              <a:rPr lang="en-US" sz="2000" dirty="0">
                <a:solidFill>
                  <a:srgbClr val="FFFFFF"/>
                </a:solidFill>
                <a:latin typeface="Poppins"/>
                <a:cs typeface="Poppins"/>
              </a:rPr>
              <a:t> van complex </a:t>
            </a:r>
            <a:r>
              <a:rPr lang="en-US" sz="2000" dirty="0" err="1">
                <a:solidFill>
                  <a:srgbClr val="FFFFFF"/>
                </a:solidFill>
                <a:latin typeface="Poppins"/>
                <a:cs typeface="Poppins"/>
              </a:rPr>
              <a:t>denkwerk</a:t>
            </a:r>
            <a:endParaRPr lang="en-US" sz="2635" dirty="0">
              <a:solidFill>
                <a:srgbClr val="FFFFFF"/>
              </a:solidFill>
              <a:latin typeface="Poppins"/>
              <a:cs typeface="Poppins"/>
            </a:endParaRPr>
          </a:p>
          <a:p>
            <a:pPr marL="457200" indent="-457200">
              <a:lnSpc>
                <a:spcPct val="200000"/>
              </a:lnSpc>
              <a:spcAft>
                <a:spcPts val="400"/>
              </a:spcAft>
              <a:buFont typeface="Arial" panose="020B0604020202020204" pitchFamily="34" charset="0"/>
              <a:buChar char="•"/>
            </a:pPr>
            <a:r>
              <a:rPr lang="en-US" sz="2400" b="1" dirty="0">
                <a:solidFill>
                  <a:srgbClr val="FFFFFF"/>
                </a:solidFill>
                <a:latin typeface="Poppins"/>
                <a:cs typeface="Poppins"/>
              </a:rPr>
              <a:t>Skill </a:t>
            </a:r>
            <a:r>
              <a:rPr lang="en-US" sz="2400" b="1" dirty="0" err="1">
                <a:solidFill>
                  <a:srgbClr val="FFFFFF"/>
                </a:solidFill>
                <a:latin typeface="Poppins"/>
                <a:cs typeface="Poppins"/>
              </a:rPr>
              <a:t>atrofie</a:t>
            </a:r>
            <a:r>
              <a:rPr lang="en-US" sz="2400" b="1" dirty="0">
                <a:solidFill>
                  <a:srgbClr val="FFFFFF"/>
                </a:solidFill>
                <a:latin typeface="Poppins"/>
                <a:cs typeface="Poppins"/>
              </a:rPr>
              <a:t>	</a:t>
            </a:r>
            <a:r>
              <a:rPr lang="en-US" sz="2635" b="1" dirty="0">
                <a:solidFill>
                  <a:srgbClr val="FFFFFF"/>
                </a:solidFill>
                <a:latin typeface="Poppins"/>
                <a:cs typeface="Poppins"/>
              </a:rPr>
              <a:t>			</a:t>
            </a:r>
            <a:r>
              <a:rPr lang="en-US" sz="2000" dirty="0" err="1">
                <a:solidFill>
                  <a:srgbClr val="FFFFFF"/>
                </a:solidFill>
                <a:latin typeface="Poppins"/>
                <a:cs typeface="Poppins"/>
              </a:rPr>
              <a:t>verzwakking</a:t>
            </a:r>
            <a:r>
              <a:rPr lang="en-US" sz="2000" dirty="0">
                <a:solidFill>
                  <a:srgbClr val="FFFFFF"/>
                </a:solidFill>
                <a:latin typeface="Poppins"/>
                <a:cs typeface="Poppins"/>
              </a:rPr>
              <a:t> van </a:t>
            </a:r>
            <a:r>
              <a:rPr lang="en-US" sz="2000" dirty="0" err="1">
                <a:solidFill>
                  <a:srgbClr val="FFFFFF"/>
                </a:solidFill>
                <a:latin typeface="Poppins"/>
                <a:cs typeface="Poppins"/>
              </a:rPr>
              <a:t>vaardigheden</a:t>
            </a:r>
            <a:r>
              <a:rPr lang="en-US" sz="2000" dirty="0">
                <a:solidFill>
                  <a:srgbClr val="FFFFFF"/>
                </a:solidFill>
                <a:latin typeface="Poppins"/>
                <a:cs typeface="Poppins"/>
              </a:rPr>
              <a:t> die we </a:t>
            </a:r>
            <a:r>
              <a:rPr lang="en-US" sz="2000" dirty="0" err="1">
                <a:solidFill>
                  <a:srgbClr val="FFFFFF"/>
                </a:solidFill>
                <a:latin typeface="Poppins"/>
                <a:cs typeface="Poppins"/>
              </a:rPr>
              <a:t>niet</a:t>
            </a:r>
            <a:r>
              <a:rPr lang="en-US" sz="2000" dirty="0">
                <a:solidFill>
                  <a:srgbClr val="FFFFFF"/>
                </a:solidFill>
                <a:latin typeface="Poppins"/>
                <a:cs typeface="Poppins"/>
              </a:rPr>
              <a:t> </a:t>
            </a:r>
            <a:r>
              <a:rPr lang="en-US" sz="2000" dirty="0" err="1">
                <a:solidFill>
                  <a:srgbClr val="FFFFFF"/>
                </a:solidFill>
                <a:latin typeface="Poppins"/>
                <a:cs typeface="Poppins"/>
              </a:rPr>
              <a:t>meer</a:t>
            </a:r>
            <a:r>
              <a:rPr lang="en-US" sz="2000" dirty="0">
                <a:solidFill>
                  <a:srgbClr val="FFFFFF"/>
                </a:solidFill>
                <a:latin typeface="Poppins"/>
                <a:cs typeface="Poppins"/>
              </a:rPr>
              <a:t> </a:t>
            </a:r>
            <a:r>
              <a:rPr lang="en-US" sz="2000" dirty="0" err="1">
                <a:solidFill>
                  <a:srgbClr val="FFFFFF"/>
                </a:solidFill>
                <a:latin typeface="Poppins"/>
                <a:cs typeface="Poppins"/>
              </a:rPr>
              <a:t>oefenen</a:t>
            </a:r>
            <a:r>
              <a:rPr lang="en-US" sz="2000" dirty="0">
                <a:solidFill>
                  <a:srgbClr val="FFFFFF"/>
                </a:solidFill>
                <a:latin typeface="Poppins"/>
                <a:cs typeface="Poppins"/>
              </a:rPr>
              <a:t>.</a:t>
            </a:r>
          </a:p>
          <a:p>
            <a:pPr marL="457200" indent="-457200">
              <a:lnSpc>
                <a:spcPct val="200000"/>
              </a:lnSpc>
              <a:spcAft>
                <a:spcPts val="400"/>
              </a:spcAft>
              <a:buFont typeface="Arial" panose="020B0604020202020204" pitchFamily="34" charset="0"/>
              <a:buChar char="•"/>
            </a:pPr>
            <a:r>
              <a:rPr lang="en-US" sz="2400" b="1" dirty="0" err="1">
                <a:solidFill>
                  <a:srgbClr val="FFFFFF"/>
                </a:solidFill>
                <a:latin typeface="Poppins"/>
                <a:cs typeface="Poppins"/>
              </a:rPr>
              <a:t>Automatiseringsbias</a:t>
            </a:r>
            <a:r>
              <a:rPr lang="en-US" sz="2635" b="1" dirty="0">
                <a:solidFill>
                  <a:srgbClr val="FFFFFF"/>
                </a:solidFill>
                <a:latin typeface="Poppins"/>
                <a:cs typeface="Poppins"/>
              </a:rPr>
              <a:t>	</a:t>
            </a:r>
            <a:r>
              <a:rPr lang="en-US" sz="2000" dirty="0" err="1">
                <a:solidFill>
                  <a:srgbClr val="FFFFFF"/>
                </a:solidFill>
                <a:latin typeface="Poppins"/>
                <a:cs typeface="Poppins"/>
              </a:rPr>
              <a:t>blindelings</a:t>
            </a:r>
            <a:r>
              <a:rPr lang="en-US" sz="2000" dirty="0">
                <a:solidFill>
                  <a:srgbClr val="FFFFFF"/>
                </a:solidFill>
                <a:latin typeface="Poppins"/>
                <a:cs typeface="Poppins"/>
              </a:rPr>
              <a:t> </a:t>
            </a:r>
            <a:r>
              <a:rPr lang="en-US" sz="2000" dirty="0" err="1">
                <a:solidFill>
                  <a:srgbClr val="FFFFFF"/>
                </a:solidFill>
                <a:latin typeface="Poppins"/>
                <a:cs typeface="Poppins"/>
              </a:rPr>
              <a:t>vertrouwen</a:t>
            </a:r>
            <a:r>
              <a:rPr lang="en-US" sz="2000" dirty="0">
                <a:solidFill>
                  <a:srgbClr val="FFFFFF"/>
                </a:solidFill>
                <a:latin typeface="Poppins"/>
                <a:cs typeface="Poppins"/>
              </a:rPr>
              <a:t> op </a:t>
            </a:r>
            <a:r>
              <a:rPr lang="en-US" sz="2000" dirty="0" err="1">
                <a:solidFill>
                  <a:srgbClr val="FFFFFF"/>
                </a:solidFill>
                <a:latin typeface="Poppins"/>
                <a:cs typeface="Poppins"/>
              </a:rPr>
              <a:t>beslissingen</a:t>
            </a:r>
            <a:r>
              <a:rPr lang="en-US" sz="2000" dirty="0">
                <a:solidFill>
                  <a:srgbClr val="FFFFFF"/>
                </a:solidFill>
                <a:latin typeface="Poppins"/>
                <a:cs typeface="Poppins"/>
              </a:rPr>
              <a:t> van </a:t>
            </a:r>
            <a:r>
              <a:rPr lang="en-US" sz="2000" dirty="0" err="1">
                <a:solidFill>
                  <a:srgbClr val="FFFFFF"/>
                </a:solidFill>
                <a:latin typeface="Poppins"/>
                <a:cs typeface="Poppins"/>
              </a:rPr>
              <a:t>systemen</a:t>
            </a:r>
            <a:endParaRPr lang="en-US" sz="2635" dirty="0">
              <a:solidFill>
                <a:srgbClr val="FFFFFF"/>
              </a:solidFill>
              <a:latin typeface="Poppins"/>
              <a:cs typeface="Poppins"/>
            </a:endParaRPr>
          </a:p>
          <a:p>
            <a:pPr marL="457200" indent="-457200">
              <a:lnSpc>
                <a:spcPct val="200000"/>
              </a:lnSpc>
              <a:spcAft>
                <a:spcPts val="400"/>
              </a:spcAft>
              <a:buFont typeface="Arial" panose="020B0604020202020204" pitchFamily="34" charset="0"/>
              <a:buChar char="•"/>
            </a:pPr>
            <a:r>
              <a:rPr lang="en-US" sz="2400" b="1" dirty="0" err="1">
                <a:solidFill>
                  <a:srgbClr val="FFFFFF"/>
                </a:solidFill>
                <a:latin typeface="Poppins"/>
                <a:cs typeface="Poppins"/>
              </a:rPr>
              <a:t>Verlies</a:t>
            </a:r>
            <a:r>
              <a:rPr lang="en-US" sz="2400" b="1" dirty="0">
                <a:solidFill>
                  <a:srgbClr val="FFFFFF"/>
                </a:solidFill>
                <a:latin typeface="Poppins"/>
                <a:cs typeface="Poppins"/>
              </a:rPr>
              <a:t> van </a:t>
            </a:r>
            <a:r>
              <a:rPr lang="en-US" sz="2400" b="1" dirty="0" err="1">
                <a:solidFill>
                  <a:srgbClr val="FFFFFF"/>
                </a:solidFill>
                <a:latin typeface="Poppins"/>
                <a:cs typeface="Poppins"/>
              </a:rPr>
              <a:t>diepe</a:t>
            </a:r>
            <a:r>
              <a:rPr lang="en-US" sz="2400" b="1" dirty="0">
                <a:solidFill>
                  <a:srgbClr val="FFFFFF"/>
                </a:solidFill>
                <a:latin typeface="Poppins"/>
                <a:cs typeface="Poppins"/>
              </a:rPr>
              <a:t> focus</a:t>
            </a:r>
            <a:r>
              <a:rPr lang="en-US" sz="2635" b="1" dirty="0">
                <a:solidFill>
                  <a:srgbClr val="FFFFFF"/>
                </a:solidFill>
                <a:latin typeface="Poppins"/>
                <a:cs typeface="Poppins"/>
              </a:rPr>
              <a:t>	</a:t>
            </a:r>
            <a:r>
              <a:rPr lang="en-US" sz="2000" dirty="0">
                <a:solidFill>
                  <a:srgbClr val="FFFFFF"/>
                </a:solidFill>
                <a:latin typeface="Poppins"/>
                <a:cs typeface="Poppins"/>
              </a:rPr>
              <a:t>minder </a:t>
            </a:r>
            <a:r>
              <a:rPr lang="en-US" sz="2000" dirty="0" err="1">
                <a:solidFill>
                  <a:srgbClr val="FFFFFF"/>
                </a:solidFill>
                <a:latin typeface="Poppins"/>
                <a:cs typeface="Poppins"/>
              </a:rPr>
              <a:t>tolerantie</a:t>
            </a:r>
            <a:r>
              <a:rPr lang="en-US" sz="2000" dirty="0">
                <a:solidFill>
                  <a:srgbClr val="FFFFFF"/>
                </a:solidFill>
                <a:latin typeface="Poppins"/>
                <a:cs typeface="Poppins"/>
              </a:rPr>
              <a:t> </a:t>
            </a:r>
            <a:r>
              <a:rPr lang="en-US" sz="2000" dirty="0" err="1">
                <a:solidFill>
                  <a:srgbClr val="FFFFFF"/>
                </a:solidFill>
                <a:latin typeface="Poppins"/>
                <a:cs typeface="Poppins"/>
              </a:rPr>
              <a:t>voor</a:t>
            </a:r>
            <a:r>
              <a:rPr lang="en-US" sz="2000" dirty="0">
                <a:solidFill>
                  <a:srgbClr val="FFFFFF"/>
                </a:solidFill>
                <a:latin typeface="Poppins"/>
                <a:cs typeface="Poppins"/>
              </a:rPr>
              <a:t> lang </a:t>
            </a:r>
            <a:r>
              <a:rPr lang="en-US" sz="2000" dirty="0" err="1">
                <a:solidFill>
                  <a:srgbClr val="FFFFFF"/>
                </a:solidFill>
                <a:latin typeface="Poppins"/>
                <a:cs typeface="Poppins"/>
              </a:rPr>
              <a:t>en</a:t>
            </a:r>
            <a:r>
              <a:rPr lang="en-US" sz="2000" dirty="0">
                <a:solidFill>
                  <a:srgbClr val="FFFFFF"/>
                </a:solidFill>
                <a:latin typeface="Poppins"/>
                <a:cs typeface="Poppins"/>
              </a:rPr>
              <a:t> complex </a:t>
            </a:r>
            <a:r>
              <a:rPr lang="en-US" sz="2000" dirty="0" err="1">
                <a:solidFill>
                  <a:srgbClr val="FFFFFF"/>
                </a:solidFill>
                <a:latin typeface="Poppins"/>
                <a:cs typeface="Poppins"/>
              </a:rPr>
              <a:t>denkerwerk</a:t>
            </a:r>
            <a:r>
              <a:rPr lang="en-US" sz="2000" dirty="0">
                <a:solidFill>
                  <a:srgbClr val="FFFFFF"/>
                </a:solidFill>
                <a:latin typeface="Poppins"/>
                <a:cs typeface="Poppins"/>
              </a:rPr>
              <a:t>.</a:t>
            </a:r>
            <a:endParaRPr lang="en-US" sz="2635" dirty="0">
              <a:solidFill>
                <a:srgbClr val="FFFFFF"/>
              </a:solidFill>
              <a:latin typeface="Poppins"/>
              <a:cs typeface="Poppins"/>
            </a:endParaRPr>
          </a:p>
          <a:p>
            <a:pPr marL="569044" lvl="1" indent="-284522" algn="l">
              <a:lnSpc>
                <a:spcPts val="4138"/>
              </a:lnSpc>
              <a:buFont typeface="Arial"/>
              <a:buChar char="•"/>
            </a:pPr>
            <a:endParaRPr lang="en-US" sz="2635" dirty="0">
              <a:solidFill>
                <a:srgbClr val="FFFFFF"/>
              </a:solidFill>
              <a:latin typeface="Poppins"/>
              <a:ea typeface="Poppins"/>
              <a:cs typeface="Poppins"/>
              <a:sym typeface="Poppins"/>
            </a:endParaRPr>
          </a:p>
        </p:txBody>
      </p:sp>
      <p:sp>
        <p:nvSpPr>
          <p:cNvPr id="9" name="TextBox 8">
            <a:extLst>
              <a:ext uri="{FF2B5EF4-FFF2-40B4-BE49-F238E27FC236}">
                <a16:creationId xmlns:a16="http://schemas.microsoft.com/office/drawing/2014/main" id="{57A002A8-B5F8-F3C9-4AE4-151EC905FD2D}"/>
              </a:ext>
            </a:extLst>
          </p:cNvPr>
          <p:cNvSpPr txBox="1"/>
          <p:nvPr/>
        </p:nvSpPr>
        <p:spPr>
          <a:xfrm>
            <a:off x="3336774" y="1046977"/>
            <a:ext cx="5992263" cy="830997"/>
          </a:xfrm>
          <a:prstGeom prst="rect">
            <a:avLst/>
          </a:prstGeom>
        </p:spPr>
        <p:txBody>
          <a:bodyPr wrap="square" lIns="0" tIns="0" rIns="0" bIns="0" rtlCol="0" anchor="t">
            <a:spAutoFit/>
          </a:bodyPr>
          <a:lstStyle>
            <a:defPPr>
              <a:defRPr lang="en-US"/>
            </a:defPPr>
            <a:lvl1pPr marL="0" algn="l" defTabSz="609539" rtl="0" eaLnBrk="1" latinLnBrk="0" hangingPunct="1">
              <a:defRPr sz="1200" kern="1200">
                <a:solidFill>
                  <a:schemeClr val="tx1"/>
                </a:solidFill>
                <a:latin typeface="+mn-lt"/>
                <a:ea typeface="+mn-ea"/>
                <a:cs typeface="+mn-cs"/>
              </a:defRPr>
            </a:lvl1pPr>
            <a:lvl2pPr marL="304770" algn="l" defTabSz="609539" rtl="0" eaLnBrk="1" latinLnBrk="0" hangingPunct="1">
              <a:defRPr sz="1200" kern="1200">
                <a:solidFill>
                  <a:schemeClr val="tx1"/>
                </a:solidFill>
                <a:latin typeface="+mn-lt"/>
                <a:ea typeface="+mn-ea"/>
                <a:cs typeface="+mn-cs"/>
              </a:defRPr>
            </a:lvl2pPr>
            <a:lvl3pPr marL="609539" algn="l" defTabSz="609539" rtl="0" eaLnBrk="1" latinLnBrk="0" hangingPunct="1">
              <a:defRPr sz="1200" kern="1200">
                <a:solidFill>
                  <a:schemeClr val="tx1"/>
                </a:solidFill>
                <a:latin typeface="+mn-lt"/>
                <a:ea typeface="+mn-ea"/>
                <a:cs typeface="+mn-cs"/>
              </a:defRPr>
            </a:lvl3pPr>
            <a:lvl4pPr marL="914309" algn="l" defTabSz="609539" rtl="0" eaLnBrk="1" latinLnBrk="0" hangingPunct="1">
              <a:defRPr sz="1200" kern="1200">
                <a:solidFill>
                  <a:schemeClr val="tx1"/>
                </a:solidFill>
                <a:latin typeface="+mn-lt"/>
                <a:ea typeface="+mn-ea"/>
                <a:cs typeface="+mn-cs"/>
              </a:defRPr>
            </a:lvl4pPr>
            <a:lvl5pPr marL="1219078" algn="l" defTabSz="609539" rtl="0" eaLnBrk="1" latinLnBrk="0" hangingPunct="1">
              <a:defRPr sz="1200" kern="1200">
                <a:solidFill>
                  <a:schemeClr val="tx1"/>
                </a:solidFill>
                <a:latin typeface="+mn-lt"/>
                <a:ea typeface="+mn-ea"/>
                <a:cs typeface="+mn-cs"/>
              </a:defRPr>
            </a:lvl5pPr>
            <a:lvl6pPr marL="1523848" algn="l" defTabSz="609539" rtl="0" eaLnBrk="1" latinLnBrk="0" hangingPunct="1">
              <a:defRPr sz="1200" kern="1200">
                <a:solidFill>
                  <a:schemeClr val="tx1"/>
                </a:solidFill>
                <a:latin typeface="+mn-lt"/>
                <a:ea typeface="+mn-ea"/>
                <a:cs typeface="+mn-cs"/>
              </a:defRPr>
            </a:lvl6pPr>
            <a:lvl7pPr marL="1828617" algn="l" defTabSz="609539" rtl="0" eaLnBrk="1" latinLnBrk="0" hangingPunct="1">
              <a:defRPr sz="1200" kern="1200">
                <a:solidFill>
                  <a:schemeClr val="tx1"/>
                </a:solidFill>
                <a:latin typeface="+mn-lt"/>
                <a:ea typeface="+mn-ea"/>
                <a:cs typeface="+mn-cs"/>
              </a:defRPr>
            </a:lvl7pPr>
            <a:lvl8pPr marL="2133387" algn="l" defTabSz="609539" rtl="0" eaLnBrk="1" latinLnBrk="0" hangingPunct="1">
              <a:defRPr sz="1200" kern="1200">
                <a:solidFill>
                  <a:schemeClr val="tx1"/>
                </a:solidFill>
                <a:latin typeface="+mn-lt"/>
                <a:ea typeface="+mn-ea"/>
                <a:cs typeface="+mn-cs"/>
              </a:defRPr>
            </a:lvl8pPr>
            <a:lvl9pPr marL="2438156" algn="l" defTabSz="609539" rtl="0" eaLnBrk="1" latinLnBrk="0" hangingPunct="1">
              <a:defRPr sz="1200" kern="1200">
                <a:solidFill>
                  <a:schemeClr val="tx1"/>
                </a:solidFill>
                <a:latin typeface="+mn-lt"/>
                <a:ea typeface="+mn-ea"/>
                <a:cs typeface="+mn-cs"/>
              </a:defRPr>
            </a:lvl9pPr>
          </a:lstStyle>
          <a:p>
            <a:r>
              <a:rPr lang="en-US" sz="5400" b="1" dirty="0">
                <a:solidFill>
                  <a:srgbClr val="FFFFFF"/>
                </a:solidFill>
                <a:latin typeface="Calibri" pitchFamily="34" charset="0"/>
                <a:ea typeface="Calibri" pitchFamily="34" charset="-122"/>
                <a:cs typeface="Calibri" pitchFamily="34" charset="-120"/>
              </a:rPr>
              <a:t>Cognitive Impact</a:t>
            </a:r>
          </a:p>
        </p:txBody>
      </p:sp>
    </p:spTree>
    <p:extLst>
      <p:ext uri="{BB962C8B-B14F-4D97-AF65-F5344CB8AC3E}">
        <p14:creationId xmlns:p14="http://schemas.microsoft.com/office/powerpoint/2010/main" val="427274435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1E244F">
            <a:alpha val="100000"/>
          </a:srgbClr>
        </a:solidFill>
        <a:effectLst/>
      </p:bgPr>
    </p:bg>
    <p:spTree>
      <p:nvGrpSpPr>
        <p:cNvPr id="1" name="">
          <a:extLst>
            <a:ext uri="{FF2B5EF4-FFF2-40B4-BE49-F238E27FC236}">
              <a16:creationId xmlns:a16="http://schemas.microsoft.com/office/drawing/2014/main" id="{23761432-1551-20F4-2841-72635D17BF1E}"/>
            </a:ext>
          </a:extLst>
        </p:cNvPr>
        <p:cNvGrpSpPr/>
        <p:nvPr/>
      </p:nvGrpSpPr>
      <p:grpSpPr>
        <a:xfrm>
          <a:off x="0" y="0"/>
          <a:ext cx="0" cy="0"/>
          <a:chOff x="0" y="0"/>
          <a:chExt cx="0" cy="0"/>
        </a:xfrm>
      </p:grpSpPr>
      <p:sp>
        <p:nvSpPr>
          <p:cNvPr id="2" name="Text 0">
            <a:extLst>
              <a:ext uri="{FF2B5EF4-FFF2-40B4-BE49-F238E27FC236}">
                <a16:creationId xmlns:a16="http://schemas.microsoft.com/office/drawing/2014/main" id="{FDCB519B-B4B6-1C59-9914-7A3F45262161}"/>
              </a:ext>
            </a:extLst>
          </p:cNvPr>
          <p:cNvSpPr/>
          <p:nvPr/>
        </p:nvSpPr>
        <p:spPr>
          <a:xfrm>
            <a:off x="457200" y="708660"/>
            <a:ext cx="11247120" cy="594360"/>
          </a:xfrm>
          <a:prstGeom prst="rect">
            <a:avLst/>
          </a:prstGeom>
          <a:noFill/>
          <a:ln/>
        </p:spPr>
        <p:txBody>
          <a:bodyPr wrap="square" lIns="0" tIns="0" rIns="0" bIns="0" rtlCol="0" anchor="ctr"/>
          <a:lstStyle/>
          <a:p>
            <a:pPr marL="0" indent="0">
              <a:buNone/>
            </a:pPr>
            <a:r>
              <a:rPr lang="en-US" sz="2800" b="1" dirty="0">
                <a:solidFill>
                  <a:srgbClr val="FFFFFF"/>
                </a:solidFill>
                <a:latin typeface="Calibri" pitchFamily="34" charset="0"/>
                <a:ea typeface="Calibri" pitchFamily="34" charset="-122"/>
                <a:cs typeface="Calibri" pitchFamily="34" charset="-120"/>
              </a:rPr>
              <a:t>Hoe </a:t>
            </a:r>
            <a:r>
              <a:rPr lang="en-US" sz="2800" b="1" dirty="0" err="1">
                <a:solidFill>
                  <a:srgbClr val="FFFFFF"/>
                </a:solidFill>
                <a:latin typeface="Calibri" pitchFamily="34" charset="0"/>
                <a:ea typeface="Calibri" pitchFamily="34" charset="-122"/>
                <a:cs typeface="Calibri" pitchFamily="34" charset="-120"/>
              </a:rPr>
              <a:t>bescherm</a:t>
            </a:r>
            <a:r>
              <a:rPr lang="en-US" sz="2800" b="1" dirty="0">
                <a:solidFill>
                  <a:srgbClr val="FFFFFF"/>
                </a:solidFill>
                <a:latin typeface="Calibri" pitchFamily="34" charset="0"/>
                <a:ea typeface="Calibri" pitchFamily="34" charset="-122"/>
                <a:cs typeface="Calibri" pitchFamily="34" charset="-120"/>
              </a:rPr>
              <a:t> je je eigen </a:t>
            </a:r>
            <a:r>
              <a:rPr lang="en-US" sz="2800" b="1" dirty="0" err="1">
                <a:solidFill>
                  <a:srgbClr val="FFFFFF"/>
                </a:solidFill>
                <a:latin typeface="Calibri" pitchFamily="34" charset="0"/>
                <a:ea typeface="Calibri" pitchFamily="34" charset="-122"/>
                <a:cs typeface="Calibri" pitchFamily="34" charset="-120"/>
              </a:rPr>
              <a:t>cognitie</a:t>
            </a:r>
            <a:r>
              <a:rPr lang="en-US" sz="2800" b="1" dirty="0">
                <a:solidFill>
                  <a:srgbClr val="FFFFFF"/>
                </a:solidFill>
                <a:latin typeface="Calibri" pitchFamily="34" charset="0"/>
                <a:ea typeface="Calibri" pitchFamily="34" charset="-122"/>
                <a:cs typeface="Calibri" pitchFamily="34" charset="-120"/>
              </a:rPr>
              <a:t>?</a:t>
            </a:r>
            <a:endParaRPr lang="en-US" sz="2800" dirty="0">
              <a:solidFill>
                <a:srgbClr val="FFFFFF"/>
              </a:solidFill>
            </a:endParaRPr>
          </a:p>
        </p:txBody>
      </p:sp>
      <p:sp>
        <p:nvSpPr>
          <p:cNvPr id="4" name="Shape 2">
            <a:extLst>
              <a:ext uri="{FF2B5EF4-FFF2-40B4-BE49-F238E27FC236}">
                <a16:creationId xmlns:a16="http://schemas.microsoft.com/office/drawing/2014/main" id="{0A2D8602-DA64-D5B5-A73A-734E6BB59924}"/>
              </a:ext>
            </a:extLst>
          </p:cNvPr>
          <p:cNvSpPr/>
          <p:nvPr/>
        </p:nvSpPr>
        <p:spPr>
          <a:xfrm>
            <a:off x="457200" y="1371600"/>
            <a:ext cx="548640" cy="54864"/>
          </a:xfrm>
          <a:prstGeom prst="rect">
            <a:avLst/>
          </a:prstGeom>
          <a:solidFill>
            <a:srgbClr val="C9A6FF"/>
          </a:solidFill>
          <a:ln w="12700">
            <a:noFill/>
            <a:prstDash val="solid"/>
          </a:ln>
        </p:spPr>
        <p:txBody>
          <a:bodyPr/>
          <a:lstStyle/>
          <a:p>
            <a:endParaRPr lang="en-US"/>
          </a:p>
        </p:txBody>
      </p:sp>
      <p:sp>
        <p:nvSpPr>
          <p:cNvPr id="5" name="Shape 3">
            <a:extLst>
              <a:ext uri="{FF2B5EF4-FFF2-40B4-BE49-F238E27FC236}">
                <a16:creationId xmlns:a16="http://schemas.microsoft.com/office/drawing/2014/main" id="{A62A664B-5FAD-307D-323B-718EA8681E85}"/>
              </a:ext>
            </a:extLst>
          </p:cNvPr>
          <p:cNvSpPr/>
          <p:nvPr/>
        </p:nvSpPr>
        <p:spPr>
          <a:xfrm>
            <a:off x="457200" y="1783080"/>
            <a:ext cx="5486400" cy="2011680"/>
          </a:xfrm>
          <a:prstGeom prst="rect">
            <a:avLst/>
          </a:prstGeom>
          <a:solidFill>
            <a:srgbClr val="2B3370"/>
          </a:solidFill>
          <a:ln w="9525">
            <a:noFill/>
            <a:prstDash val="solid"/>
          </a:ln>
        </p:spPr>
        <p:txBody>
          <a:bodyPr/>
          <a:lstStyle/>
          <a:p>
            <a:endParaRPr lang="en-US"/>
          </a:p>
        </p:txBody>
      </p:sp>
      <p:sp>
        <p:nvSpPr>
          <p:cNvPr id="6" name="Shape 4">
            <a:extLst>
              <a:ext uri="{FF2B5EF4-FFF2-40B4-BE49-F238E27FC236}">
                <a16:creationId xmlns:a16="http://schemas.microsoft.com/office/drawing/2014/main" id="{51E97F50-ED99-D0C5-D903-9F9AC329355B}"/>
              </a:ext>
            </a:extLst>
          </p:cNvPr>
          <p:cNvSpPr/>
          <p:nvPr/>
        </p:nvSpPr>
        <p:spPr>
          <a:xfrm>
            <a:off x="731520" y="2103120"/>
            <a:ext cx="640080" cy="640080"/>
          </a:xfrm>
          <a:prstGeom prst="ellipse">
            <a:avLst/>
          </a:prstGeom>
          <a:solidFill>
            <a:srgbClr val="C9A6FF"/>
          </a:solidFill>
          <a:ln w="12700">
            <a:noFill/>
            <a:prstDash val="solid"/>
          </a:ln>
        </p:spPr>
        <p:txBody>
          <a:bodyPr/>
          <a:lstStyle/>
          <a:p>
            <a:endParaRPr lang="en-US"/>
          </a:p>
        </p:txBody>
      </p:sp>
      <p:sp>
        <p:nvSpPr>
          <p:cNvPr id="7" name="Text 5">
            <a:extLst>
              <a:ext uri="{FF2B5EF4-FFF2-40B4-BE49-F238E27FC236}">
                <a16:creationId xmlns:a16="http://schemas.microsoft.com/office/drawing/2014/main" id="{E7A24460-F8CC-7FE7-2905-9D7AE7D615D0}"/>
              </a:ext>
            </a:extLst>
          </p:cNvPr>
          <p:cNvSpPr/>
          <p:nvPr/>
        </p:nvSpPr>
        <p:spPr>
          <a:xfrm>
            <a:off x="731520" y="2103120"/>
            <a:ext cx="640080" cy="640080"/>
          </a:xfrm>
          <a:prstGeom prst="rect">
            <a:avLst/>
          </a:prstGeom>
          <a:noFill/>
          <a:ln/>
        </p:spPr>
        <p:txBody>
          <a:bodyPr wrap="square" lIns="0" tIns="0" rIns="0" bIns="0" rtlCol="0" anchor="ctr"/>
          <a:lstStyle/>
          <a:p>
            <a:pPr marL="0" indent="0" algn="ctr">
              <a:buNone/>
            </a:pPr>
            <a:r>
              <a:rPr lang="en-US" sz="2400" b="1" dirty="0">
                <a:solidFill>
                  <a:srgbClr val="1E244F"/>
                </a:solidFill>
                <a:latin typeface="Calibri" pitchFamily="34" charset="0"/>
                <a:ea typeface="Calibri" pitchFamily="34" charset="-122"/>
                <a:cs typeface="Calibri" pitchFamily="34" charset="-120"/>
              </a:rPr>
              <a:t>1</a:t>
            </a:r>
            <a:endParaRPr lang="en-US" sz="2400" b="1" dirty="0">
              <a:solidFill>
                <a:srgbClr val="1E244F"/>
              </a:solidFill>
            </a:endParaRPr>
          </a:p>
        </p:txBody>
      </p:sp>
      <p:sp>
        <p:nvSpPr>
          <p:cNvPr id="8" name="Text 6">
            <a:extLst>
              <a:ext uri="{FF2B5EF4-FFF2-40B4-BE49-F238E27FC236}">
                <a16:creationId xmlns:a16="http://schemas.microsoft.com/office/drawing/2014/main" id="{090F449B-3179-3E86-8674-F0E32F0D6232}"/>
              </a:ext>
            </a:extLst>
          </p:cNvPr>
          <p:cNvSpPr/>
          <p:nvPr/>
        </p:nvSpPr>
        <p:spPr>
          <a:xfrm>
            <a:off x="1463040" y="2103120"/>
            <a:ext cx="4297680" cy="594360"/>
          </a:xfrm>
          <a:prstGeom prst="rect">
            <a:avLst/>
          </a:prstGeom>
          <a:noFill/>
          <a:ln/>
        </p:spPr>
        <p:txBody>
          <a:bodyPr wrap="square" lIns="0" tIns="0" rIns="0" bIns="0" rtlCol="0" anchor="t"/>
          <a:lstStyle/>
          <a:p>
            <a:r>
              <a:rPr lang="en-US" b="1" dirty="0">
                <a:solidFill>
                  <a:srgbClr val="FFFFFF"/>
                </a:solidFill>
                <a:latin typeface="Calibri" pitchFamily="34" charset="0"/>
                <a:ea typeface="Calibri" pitchFamily="34" charset="-122"/>
                <a:cs typeface="Calibri" pitchFamily="34" charset="-120"/>
              </a:rPr>
              <a:t>Denk </a:t>
            </a:r>
            <a:r>
              <a:rPr lang="en-US" b="1" dirty="0" err="1">
                <a:solidFill>
                  <a:srgbClr val="FFFFFF"/>
                </a:solidFill>
                <a:latin typeface="Calibri" pitchFamily="34" charset="0"/>
                <a:ea typeface="Calibri" pitchFamily="34" charset="-122"/>
                <a:cs typeface="Calibri" pitchFamily="34" charset="-120"/>
              </a:rPr>
              <a:t>eerst</a:t>
            </a:r>
            <a:r>
              <a:rPr lang="en-US" b="1" dirty="0">
                <a:solidFill>
                  <a:srgbClr val="FFFFFF"/>
                </a:solidFill>
                <a:latin typeface="Calibri" pitchFamily="34" charset="0"/>
                <a:ea typeface="Calibri" pitchFamily="34" charset="-122"/>
                <a:cs typeface="Calibri" pitchFamily="34" charset="-120"/>
              </a:rPr>
              <a:t> </a:t>
            </a:r>
            <a:r>
              <a:rPr lang="en-US" b="1" dirty="0" err="1">
                <a:solidFill>
                  <a:srgbClr val="FFFFFF"/>
                </a:solidFill>
                <a:latin typeface="Calibri" pitchFamily="34" charset="0"/>
                <a:ea typeface="Calibri" pitchFamily="34" charset="-122"/>
                <a:cs typeface="Calibri" pitchFamily="34" charset="-120"/>
              </a:rPr>
              <a:t>zelf</a:t>
            </a:r>
            <a:endParaRPr lang="en-US" sz="1600" b="1" dirty="0">
              <a:solidFill>
                <a:srgbClr val="FFFFFF"/>
              </a:solidFill>
            </a:endParaRPr>
          </a:p>
        </p:txBody>
      </p:sp>
      <p:sp>
        <p:nvSpPr>
          <p:cNvPr id="9" name="Text 7">
            <a:extLst>
              <a:ext uri="{FF2B5EF4-FFF2-40B4-BE49-F238E27FC236}">
                <a16:creationId xmlns:a16="http://schemas.microsoft.com/office/drawing/2014/main" id="{36E427D4-3FA3-64DC-D084-475CFF43E37D}"/>
              </a:ext>
            </a:extLst>
          </p:cNvPr>
          <p:cNvSpPr/>
          <p:nvPr/>
        </p:nvSpPr>
        <p:spPr>
          <a:xfrm>
            <a:off x="731520" y="2834640"/>
            <a:ext cx="4937760" cy="914400"/>
          </a:xfrm>
          <a:prstGeom prst="rect">
            <a:avLst/>
          </a:prstGeom>
          <a:noFill/>
          <a:ln/>
        </p:spPr>
        <p:txBody>
          <a:bodyPr wrap="square" lIns="0" tIns="0" rIns="0" bIns="0" rtlCol="0" anchor="t"/>
          <a:lstStyle/>
          <a:p>
            <a:pPr>
              <a:spcAft>
                <a:spcPts val="400"/>
              </a:spcAft>
            </a:pPr>
            <a:r>
              <a:rPr lang="en-US" sz="1200" dirty="0">
                <a:solidFill>
                  <a:srgbClr val="FFFFFF"/>
                </a:solidFill>
                <a:latin typeface="Calibri" pitchFamily="34" charset="0"/>
                <a:ea typeface="Calibri" pitchFamily="34" charset="-122"/>
                <a:cs typeface="Calibri" pitchFamily="34" charset="-120"/>
              </a:rPr>
              <a:t>Vorm je eigen </a:t>
            </a:r>
            <a:r>
              <a:rPr lang="en-US" sz="1200" dirty="0" err="1">
                <a:solidFill>
                  <a:srgbClr val="FFFFFF"/>
                </a:solidFill>
                <a:latin typeface="Calibri" pitchFamily="34" charset="0"/>
                <a:ea typeface="Calibri" pitchFamily="34" charset="-122"/>
                <a:cs typeface="Calibri" pitchFamily="34" charset="-120"/>
              </a:rPr>
              <a:t>mening</a:t>
            </a:r>
            <a:r>
              <a:rPr lang="en-US" sz="1200" dirty="0">
                <a:solidFill>
                  <a:srgbClr val="FFFFFF"/>
                </a:solidFill>
                <a:latin typeface="Calibri" pitchFamily="34" charset="0"/>
                <a:ea typeface="Calibri" pitchFamily="34" charset="-122"/>
                <a:cs typeface="Calibri" pitchFamily="34" charset="-120"/>
              </a:rPr>
              <a:t> of </a:t>
            </a:r>
            <a:r>
              <a:rPr lang="en-US" sz="1200" dirty="0" err="1">
                <a:solidFill>
                  <a:srgbClr val="FFFFFF"/>
                </a:solidFill>
                <a:latin typeface="Calibri" pitchFamily="34" charset="0"/>
                <a:ea typeface="Calibri" pitchFamily="34" charset="-122"/>
                <a:cs typeface="Calibri" pitchFamily="34" charset="-120"/>
              </a:rPr>
              <a:t>conclusie</a:t>
            </a:r>
            <a:r>
              <a:rPr lang="en-US" sz="1200" dirty="0">
                <a:solidFill>
                  <a:srgbClr val="FFFFFF"/>
                </a:solidFill>
                <a:latin typeface="Calibri" pitchFamily="34" charset="0"/>
                <a:ea typeface="Calibri" pitchFamily="34" charset="-122"/>
                <a:cs typeface="Calibri" pitchFamily="34" charset="-120"/>
              </a:rPr>
              <a:t> </a:t>
            </a:r>
            <a:r>
              <a:rPr lang="en-US" sz="1200" dirty="0" err="1">
                <a:solidFill>
                  <a:srgbClr val="FFFFFF"/>
                </a:solidFill>
                <a:latin typeface="Calibri" pitchFamily="34" charset="0"/>
                <a:ea typeface="Calibri" pitchFamily="34" charset="-122"/>
                <a:cs typeface="Calibri" pitchFamily="34" charset="-120"/>
              </a:rPr>
              <a:t>vóór</a:t>
            </a:r>
            <a:r>
              <a:rPr lang="en-US" sz="1200" dirty="0">
                <a:solidFill>
                  <a:srgbClr val="FFFFFF"/>
                </a:solidFill>
                <a:latin typeface="Calibri" pitchFamily="34" charset="0"/>
                <a:ea typeface="Calibri" pitchFamily="34" charset="-122"/>
                <a:cs typeface="Calibri" pitchFamily="34" charset="-120"/>
              </a:rPr>
              <a:t> je AI </a:t>
            </a:r>
            <a:r>
              <a:rPr lang="en-US" sz="1200" dirty="0" err="1">
                <a:solidFill>
                  <a:srgbClr val="FFFFFF"/>
                </a:solidFill>
                <a:latin typeface="Calibri" pitchFamily="34" charset="0"/>
                <a:ea typeface="Calibri" pitchFamily="34" charset="-122"/>
                <a:cs typeface="Calibri" pitchFamily="34" charset="-120"/>
              </a:rPr>
              <a:t>raadpleegt</a:t>
            </a:r>
            <a:r>
              <a:rPr lang="en-US" sz="1200" dirty="0">
                <a:solidFill>
                  <a:srgbClr val="FFFFFF"/>
                </a:solidFill>
                <a:latin typeface="Calibri" pitchFamily="34" charset="0"/>
                <a:ea typeface="Calibri" pitchFamily="34" charset="-122"/>
                <a:cs typeface="Calibri" pitchFamily="34" charset="-120"/>
              </a:rPr>
              <a:t>. </a:t>
            </a:r>
            <a:r>
              <a:rPr lang="en-US" sz="1200" dirty="0" err="1">
                <a:solidFill>
                  <a:srgbClr val="FFFFFF"/>
                </a:solidFill>
                <a:latin typeface="Calibri" pitchFamily="34" charset="0"/>
                <a:ea typeface="Calibri" pitchFamily="34" charset="-122"/>
                <a:cs typeface="Calibri" pitchFamily="34" charset="-120"/>
              </a:rPr>
              <a:t>Gebruik</a:t>
            </a:r>
            <a:r>
              <a:rPr lang="en-US" sz="1200" dirty="0">
                <a:solidFill>
                  <a:srgbClr val="FFFFFF"/>
                </a:solidFill>
                <a:latin typeface="Calibri" pitchFamily="34" charset="0"/>
                <a:ea typeface="Calibri" pitchFamily="34" charset="-122"/>
                <a:cs typeface="Calibri" pitchFamily="34" charset="-120"/>
              </a:rPr>
              <a:t> AI om je </a:t>
            </a:r>
            <a:r>
              <a:rPr lang="en-US" sz="1200" dirty="0" err="1">
                <a:solidFill>
                  <a:srgbClr val="FFFFFF"/>
                </a:solidFill>
                <a:latin typeface="Calibri" pitchFamily="34" charset="0"/>
                <a:ea typeface="Calibri" pitchFamily="34" charset="-122"/>
                <a:cs typeface="Calibri" pitchFamily="34" charset="-120"/>
              </a:rPr>
              <a:t>denken</a:t>
            </a:r>
            <a:r>
              <a:rPr lang="en-US" sz="1200" dirty="0">
                <a:solidFill>
                  <a:srgbClr val="FFFFFF"/>
                </a:solidFill>
                <a:latin typeface="Calibri" pitchFamily="34" charset="0"/>
                <a:ea typeface="Calibri" pitchFamily="34" charset="-122"/>
                <a:cs typeface="Calibri" pitchFamily="34" charset="-120"/>
              </a:rPr>
              <a:t> </a:t>
            </a:r>
            <a:r>
              <a:rPr lang="en-US" sz="1200" dirty="0" err="1">
                <a:solidFill>
                  <a:srgbClr val="FFFFFF"/>
                </a:solidFill>
                <a:latin typeface="Calibri" pitchFamily="34" charset="0"/>
                <a:ea typeface="Calibri" pitchFamily="34" charset="-122"/>
                <a:cs typeface="Calibri" pitchFamily="34" charset="-120"/>
              </a:rPr>
              <a:t>te</a:t>
            </a:r>
            <a:r>
              <a:rPr lang="en-US" sz="1200" dirty="0">
                <a:solidFill>
                  <a:srgbClr val="FFFFFF"/>
                </a:solidFill>
                <a:latin typeface="Calibri" pitchFamily="34" charset="0"/>
                <a:ea typeface="Calibri" pitchFamily="34" charset="-122"/>
                <a:cs typeface="Calibri" pitchFamily="34" charset="-120"/>
              </a:rPr>
              <a:t> </a:t>
            </a:r>
            <a:r>
              <a:rPr lang="en-US" sz="1200" dirty="0" err="1">
                <a:solidFill>
                  <a:srgbClr val="FFFFFF"/>
                </a:solidFill>
                <a:latin typeface="Calibri" pitchFamily="34" charset="0"/>
                <a:ea typeface="Calibri" pitchFamily="34" charset="-122"/>
                <a:cs typeface="Calibri" pitchFamily="34" charset="-120"/>
              </a:rPr>
              <a:t>toetsen</a:t>
            </a:r>
            <a:r>
              <a:rPr lang="en-US" sz="1200" dirty="0">
                <a:solidFill>
                  <a:srgbClr val="FFFFFF"/>
                </a:solidFill>
                <a:latin typeface="Calibri" pitchFamily="34" charset="0"/>
                <a:ea typeface="Calibri" pitchFamily="34" charset="-122"/>
                <a:cs typeface="Calibri" pitchFamily="34" charset="-120"/>
              </a:rPr>
              <a:t>, </a:t>
            </a:r>
            <a:r>
              <a:rPr lang="en-US" sz="1200" dirty="0" err="1">
                <a:solidFill>
                  <a:srgbClr val="FFFFFF"/>
                </a:solidFill>
                <a:latin typeface="Calibri" pitchFamily="34" charset="0"/>
                <a:ea typeface="Calibri" pitchFamily="34" charset="-122"/>
                <a:cs typeface="Calibri" pitchFamily="34" charset="-120"/>
              </a:rPr>
              <a:t>niet</a:t>
            </a:r>
            <a:r>
              <a:rPr lang="en-US" sz="1200" dirty="0">
                <a:solidFill>
                  <a:srgbClr val="FFFFFF"/>
                </a:solidFill>
                <a:latin typeface="Calibri" pitchFamily="34" charset="0"/>
                <a:ea typeface="Calibri" pitchFamily="34" charset="-122"/>
                <a:cs typeface="Calibri" pitchFamily="34" charset="-120"/>
              </a:rPr>
              <a:t> </a:t>
            </a:r>
            <a:r>
              <a:rPr lang="en-US" sz="1200" dirty="0" err="1">
                <a:solidFill>
                  <a:srgbClr val="FFFFFF"/>
                </a:solidFill>
                <a:latin typeface="Calibri" pitchFamily="34" charset="0"/>
                <a:ea typeface="Calibri" pitchFamily="34" charset="-122"/>
                <a:cs typeface="Calibri" pitchFamily="34" charset="-120"/>
              </a:rPr>
              <a:t>te</a:t>
            </a:r>
            <a:r>
              <a:rPr lang="en-US" sz="1200" dirty="0">
                <a:solidFill>
                  <a:srgbClr val="FFFFFF"/>
                </a:solidFill>
                <a:latin typeface="Calibri" pitchFamily="34" charset="0"/>
                <a:ea typeface="Calibri" pitchFamily="34" charset="-122"/>
                <a:cs typeface="Calibri" pitchFamily="34" charset="-120"/>
              </a:rPr>
              <a:t> </a:t>
            </a:r>
            <a:r>
              <a:rPr lang="en-US" sz="1200" dirty="0" err="1">
                <a:solidFill>
                  <a:srgbClr val="FFFFFF"/>
                </a:solidFill>
                <a:latin typeface="Calibri" pitchFamily="34" charset="0"/>
                <a:ea typeface="Calibri" pitchFamily="34" charset="-122"/>
                <a:cs typeface="Calibri" pitchFamily="34" charset="-120"/>
              </a:rPr>
              <a:t>vervangen</a:t>
            </a:r>
            <a:r>
              <a:rPr lang="en-US" sz="1200" dirty="0">
                <a:solidFill>
                  <a:srgbClr val="FFFFFF"/>
                </a:solidFill>
                <a:latin typeface="Calibri" pitchFamily="34" charset="0"/>
                <a:ea typeface="Calibri" pitchFamily="34" charset="-122"/>
                <a:cs typeface="Calibri" pitchFamily="34" charset="-120"/>
              </a:rPr>
              <a:t>.</a:t>
            </a:r>
            <a:endParaRPr lang="en-US" sz="1200" dirty="0">
              <a:solidFill>
                <a:srgbClr val="FFFFFF"/>
              </a:solidFill>
            </a:endParaRPr>
          </a:p>
        </p:txBody>
      </p:sp>
      <p:sp>
        <p:nvSpPr>
          <p:cNvPr id="10" name="Shape 8">
            <a:extLst>
              <a:ext uri="{FF2B5EF4-FFF2-40B4-BE49-F238E27FC236}">
                <a16:creationId xmlns:a16="http://schemas.microsoft.com/office/drawing/2014/main" id="{537AE20C-08C6-BFBF-5FD3-AFDC8CD53EE3}"/>
              </a:ext>
            </a:extLst>
          </p:cNvPr>
          <p:cNvSpPr/>
          <p:nvPr/>
        </p:nvSpPr>
        <p:spPr>
          <a:xfrm>
            <a:off x="6217920" y="1783080"/>
            <a:ext cx="5486400" cy="2011680"/>
          </a:xfrm>
          <a:prstGeom prst="rect">
            <a:avLst/>
          </a:prstGeom>
          <a:solidFill>
            <a:srgbClr val="2B3370"/>
          </a:solidFill>
          <a:ln w="9525">
            <a:noFill/>
            <a:prstDash val="solid"/>
          </a:ln>
        </p:spPr>
        <p:txBody>
          <a:bodyPr/>
          <a:lstStyle/>
          <a:p>
            <a:endParaRPr lang="en-US"/>
          </a:p>
        </p:txBody>
      </p:sp>
      <p:sp>
        <p:nvSpPr>
          <p:cNvPr id="11" name="Shape 9">
            <a:extLst>
              <a:ext uri="{FF2B5EF4-FFF2-40B4-BE49-F238E27FC236}">
                <a16:creationId xmlns:a16="http://schemas.microsoft.com/office/drawing/2014/main" id="{96693F34-50D6-97DE-8271-4A069D65D8F4}"/>
              </a:ext>
            </a:extLst>
          </p:cNvPr>
          <p:cNvSpPr/>
          <p:nvPr/>
        </p:nvSpPr>
        <p:spPr>
          <a:xfrm>
            <a:off x="6492240" y="2103120"/>
            <a:ext cx="640080" cy="640080"/>
          </a:xfrm>
          <a:prstGeom prst="ellipse">
            <a:avLst/>
          </a:prstGeom>
          <a:solidFill>
            <a:srgbClr val="C9A6FF"/>
          </a:solidFill>
          <a:ln w="12700">
            <a:noFill/>
            <a:prstDash val="solid"/>
          </a:ln>
        </p:spPr>
        <p:txBody>
          <a:bodyPr/>
          <a:lstStyle/>
          <a:p>
            <a:endParaRPr lang="en-US"/>
          </a:p>
        </p:txBody>
      </p:sp>
      <p:sp>
        <p:nvSpPr>
          <p:cNvPr id="12" name="Text 10">
            <a:extLst>
              <a:ext uri="{FF2B5EF4-FFF2-40B4-BE49-F238E27FC236}">
                <a16:creationId xmlns:a16="http://schemas.microsoft.com/office/drawing/2014/main" id="{EF8BF90B-7810-82C8-627F-115DE4505BD4}"/>
              </a:ext>
            </a:extLst>
          </p:cNvPr>
          <p:cNvSpPr/>
          <p:nvPr/>
        </p:nvSpPr>
        <p:spPr>
          <a:xfrm>
            <a:off x="6492240" y="2103120"/>
            <a:ext cx="640080" cy="640080"/>
          </a:xfrm>
          <a:prstGeom prst="rect">
            <a:avLst/>
          </a:prstGeom>
          <a:noFill/>
          <a:ln/>
        </p:spPr>
        <p:txBody>
          <a:bodyPr wrap="square" lIns="0" tIns="0" rIns="0" bIns="0" rtlCol="0" anchor="ctr"/>
          <a:lstStyle/>
          <a:p>
            <a:pPr marL="0" indent="0" algn="ctr">
              <a:buNone/>
            </a:pPr>
            <a:r>
              <a:rPr lang="en-US" sz="2400" b="1" dirty="0">
                <a:solidFill>
                  <a:srgbClr val="1E244F"/>
                </a:solidFill>
                <a:latin typeface="Calibri" pitchFamily="34" charset="0"/>
                <a:ea typeface="Calibri" pitchFamily="34" charset="-122"/>
                <a:cs typeface="Calibri" pitchFamily="34" charset="-120"/>
              </a:rPr>
              <a:t>2</a:t>
            </a:r>
            <a:endParaRPr lang="en-US" sz="2400" b="1" dirty="0">
              <a:solidFill>
                <a:srgbClr val="1E244F"/>
              </a:solidFill>
            </a:endParaRPr>
          </a:p>
        </p:txBody>
      </p:sp>
      <p:sp>
        <p:nvSpPr>
          <p:cNvPr id="13" name="Text 11">
            <a:extLst>
              <a:ext uri="{FF2B5EF4-FFF2-40B4-BE49-F238E27FC236}">
                <a16:creationId xmlns:a16="http://schemas.microsoft.com/office/drawing/2014/main" id="{A7EC5250-E4B2-E400-3C80-5782EBB3A61D}"/>
              </a:ext>
            </a:extLst>
          </p:cNvPr>
          <p:cNvSpPr/>
          <p:nvPr/>
        </p:nvSpPr>
        <p:spPr>
          <a:xfrm>
            <a:off x="7223760" y="2103120"/>
            <a:ext cx="4297680" cy="594360"/>
          </a:xfrm>
          <a:prstGeom prst="rect">
            <a:avLst/>
          </a:prstGeom>
          <a:noFill/>
          <a:ln/>
        </p:spPr>
        <p:txBody>
          <a:bodyPr wrap="square" lIns="0" tIns="0" rIns="0" bIns="0" rtlCol="0" anchor="t"/>
          <a:lstStyle/>
          <a:p>
            <a:r>
              <a:rPr lang="en-US" b="1" dirty="0" err="1">
                <a:solidFill>
                  <a:srgbClr val="FFFFFF"/>
                </a:solidFill>
                <a:latin typeface="Calibri" pitchFamily="34" charset="0"/>
                <a:ea typeface="Calibri" pitchFamily="34" charset="-122"/>
                <a:cs typeface="Calibri" pitchFamily="34" charset="-120"/>
              </a:rPr>
              <a:t>Toets</a:t>
            </a:r>
            <a:r>
              <a:rPr lang="en-US" b="1" dirty="0">
                <a:solidFill>
                  <a:srgbClr val="FFFFFF"/>
                </a:solidFill>
                <a:latin typeface="Calibri" pitchFamily="34" charset="0"/>
                <a:ea typeface="Calibri" pitchFamily="34" charset="-122"/>
                <a:cs typeface="Calibri" pitchFamily="34" charset="-120"/>
              </a:rPr>
              <a:t> de output </a:t>
            </a:r>
            <a:r>
              <a:rPr lang="en-US" b="1" dirty="0" err="1">
                <a:solidFill>
                  <a:srgbClr val="FFFFFF"/>
                </a:solidFill>
                <a:latin typeface="Calibri" pitchFamily="34" charset="0"/>
                <a:ea typeface="Calibri" pitchFamily="34" charset="-122"/>
                <a:cs typeface="Calibri" pitchFamily="34" charset="-120"/>
              </a:rPr>
              <a:t>kritisch</a:t>
            </a:r>
            <a:endParaRPr lang="en-US" sz="1600" b="1" dirty="0">
              <a:solidFill>
                <a:srgbClr val="FFFFFF"/>
              </a:solidFill>
            </a:endParaRPr>
          </a:p>
        </p:txBody>
      </p:sp>
      <p:sp>
        <p:nvSpPr>
          <p:cNvPr id="14" name="Text 12">
            <a:extLst>
              <a:ext uri="{FF2B5EF4-FFF2-40B4-BE49-F238E27FC236}">
                <a16:creationId xmlns:a16="http://schemas.microsoft.com/office/drawing/2014/main" id="{82E1A4B7-7F0A-F624-75FD-2A887BBE1508}"/>
              </a:ext>
            </a:extLst>
          </p:cNvPr>
          <p:cNvSpPr/>
          <p:nvPr/>
        </p:nvSpPr>
        <p:spPr>
          <a:xfrm>
            <a:off x="6492240" y="2834640"/>
            <a:ext cx="4937760" cy="914400"/>
          </a:xfrm>
          <a:prstGeom prst="rect">
            <a:avLst/>
          </a:prstGeom>
          <a:noFill/>
          <a:ln/>
        </p:spPr>
        <p:txBody>
          <a:bodyPr wrap="square" lIns="0" tIns="0" rIns="0" bIns="0" rtlCol="0" anchor="t"/>
          <a:lstStyle/>
          <a:p>
            <a:pPr>
              <a:spcAft>
                <a:spcPts val="400"/>
              </a:spcAft>
            </a:pPr>
            <a:r>
              <a:rPr lang="en-US" sz="1200" dirty="0" err="1">
                <a:solidFill>
                  <a:srgbClr val="FFFFFF"/>
                </a:solidFill>
                <a:latin typeface="Calibri" pitchFamily="34" charset="0"/>
                <a:ea typeface="Calibri" pitchFamily="34" charset="-122"/>
                <a:cs typeface="Calibri" pitchFamily="34" charset="-120"/>
              </a:rPr>
              <a:t>vraag</a:t>
            </a:r>
            <a:r>
              <a:rPr lang="en-US" sz="1200" dirty="0">
                <a:solidFill>
                  <a:srgbClr val="FFFFFF"/>
                </a:solidFill>
                <a:latin typeface="Calibri" pitchFamily="34" charset="0"/>
                <a:ea typeface="Calibri" pitchFamily="34" charset="-122"/>
                <a:cs typeface="Calibri" pitchFamily="34" charset="-120"/>
              </a:rPr>
              <a:t> je </a:t>
            </a:r>
            <a:r>
              <a:rPr lang="en-US" sz="1200" dirty="0" err="1">
                <a:solidFill>
                  <a:srgbClr val="FFFFFF"/>
                </a:solidFill>
                <a:latin typeface="Calibri" pitchFamily="34" charset="0"/>
                <a:ea typeface="Calibri" pitchFamily="34" charset="-122"/>
                <a:cs typeface="Calibri" pitchFamily="34" charset="-120"/>
              </a:rPr>
              <a:t>af</a:t>
            </a:r>
            <a:r>
              <a:rPr lang="en-US" sz="1200" dirty="0">
                <a:solidFill>
                  <a:srgbClr val="FFFFFF"/>
                </a:solidFill>
                <a:latin typeface="Calibri" pitchFamily="34" charset="0"/>
                <a:ea typeface="Calibri" pitchFamily="34" charset="-122"/>
                <a:cs typeface="Calibri" pitchFamily="34" charset="-120"/>
              </a:rPr>
              <a:t>: </a:t>
            </a:r>
            <a:r>
              <a:rPr lang="en-US" sz="1200" dirty="0" err="1">
                <a:solidFill>
                  <a:srgbClr val="FFFFFF"/>
                </a:solidFill>
                <a:latin typeface="Calibri" pitchFamily="34" charset="0"/>
                <a:ea typeface="Calibri" pitchFamily="34" charset="-122"/>
                <a:cs typeface="Calibri" pitchFamily="34" charset="-120"/>
              </a:rPr>
              <a:t>zou</a:t>
            </a:r>
            <a:r>
              <a:rPr lang="en-US" sz="1200" dirty="0">
                <a:solidFill>
                  <a:srgbClr val="FFFFFF"/>
                </a:solidFill>
                <a:latin typeface="Calibri" pitchFamily="34" charset="0"/>
                <a:ea typeface="Calibri" pitchFamily="34" charset="-122"/>
                <a:cs typeface="Calibri" pitchFamily="34" charset="-120"/>
              </a:rPr>
              <a:t> </a:t>
            </a:r>
            <a:r>
              <a:rPr lang="en-US" sz="1200" dirty="0" err="1">
                <a:solidFill>
                  <a:srgbClr val="FFFFFF"/>
                </a:solidFill>
                <a:latin typeface="Calibri" pitchFamily="34" charset="0"/>
                <a:ea typeface="Calibri" pitchFamily="34" charset="-122"/>
                <a:cs typeface="Calibri" pitchFamily="34" charset="-120"/>
              </a:rPr>
              <a:t>ik</a:t>
            </a:r>
            <a:r>
              <a:rPr lang="en-US" sz="1200" dirty="0">
                <a:solidFill>
                  <a:srgbClr val="FFFFFF"/>
                </a:solidFill>
                <a:latin typeface="Calibri" pitchFamily="34" charset="0"/>
                <a:ea typeface="Calibri" pitchFamily="34" charset="-122"/>
                <a:cs typeface="Calibri" pitchFamily="34" charset="-120"/>
              </a:rPr>
              <a:t> </a:t>
            </a:r>
            <a:r>
              <a:rPr lang="en-US" sz="1200" dirty="0" err="1">
                <a:solidFill>
                  <a:srgbClr val="FFFFFF"/>
                </a:solidFill>
                <a:latin typeface="Calibri" pitchFamily="34" charset="0"/>
                <a:ea typeface="Calibri" pitchFamily="34" charset="-122"/>
                <a:cs typeface="Calibri" pitchFamily="34" charset="-120"/>
              </a:rPr>
              <a:t>dit</a:t>
            </a:r>
            <a:r>
              <a:rPr lang="en-US" sz="1200" dirty="0">
                <a:solidFill>
                  <a:srgbClr val="FFFFFF"/>
                </a:solidFill>
                <a:latin typeface="Calibri" pitchFamily="34" charset="0"/>
                <a:ea typeface="Calibri" pitchFamily="34" charset="-122"/>
                <a:cs typeface="Calibri" pitchFamily="34" charset="-120"/>
              </a:rPr>
              <a:t> </a:t>
            </a:r>
            <a:r>
              <a:rPr lang="en-US" sz="1200" dirty="0" err="1">
                <a:solidFill>
                  <a:srgbClr val="FFFFFF"/>
                </a:solidFill>
                <a:latin typeface="Calibri" pitchFamily="34" charset="0"/>
                <a:ea typeface="Calibri" pitchFamily="34" charset="-122"/>
                <a:cs typeface="Calibri" pitchFamily="34" charset="-120"/>
              </a:rPr>
              <a:t>ook</a:t>
            </a:r>
            <a:r>
              <a:rPr lang="en-US" sz="1200" dirty="0">
                <a:solidFill>
                  <a:srgbClr val="FFFFFF"/>
                </a:solidFill>
                <a:latin typeface="Calibri" pitchFamily="34" charset="0"/>
                <a:ea typeface="Calibri" pitchFamily="34" charset="-122"/>
                <a:cs typeface="Calibri" pitchFamily="34" charset="-120"/>
              </a:rPr>
              <a:t> </a:t>
            </a:r>
            <a:r>
              <a:rPr lang="en-US" sz="1200" dirty="0" err="1">
                <a:solidFill>
                  <a:srgbClr val="FFFFFF"/>
                </a:solidFill>
                <a:latin typeface="Calibri" pitchFamily="34" charset="0"/>
                <a:ea typeface="Calibri" pitchFamily="34" charset="-122"/>
                <a:cs typeface="Calibri" pitchFamily="34" charset="-120"/>
              </a:rPr>
              <a:t>geloven</a:t>
            </a:r>
            <a:r>
              <a:rPr lang="en-US" sz="1200" dirty="0">
                <a:solidFill>
                  <a:srgbClr val="FFFFFF"/>
                </a:solidFill>
                <a:latin typeface="Calibri" pitchFamily="34" charset="0"/>
                <a:ea typeface="Calibri" pitchFamily="34" charset="-122"/>
                <a:cs typeface="Calibri" pitchFamily="34" charset="-120"/>
              </a:rPr>
              <a:t> </a:t>
            </a:r>
            <a:r>
              <a:rPr lang="en-US" sz="1200" dirty="0" err="1">
                <a:solidFill>
                  <a:srgbClr val="FFFFFF"/>
                </a:solidFill>
                <a:latin typeface="Calibri" pitchFamily="34" charset="0"/>
                <a:ea typeface="Calibri" pitchFamily="34" charset="-122"/>
                <a:cs typeface="Calibri" pitchFamily="34" charset="-120"/>
              </a:rPr>
              <a:t>als</a:t>
            </a:r>
            <a:r>
              <a:rPr lang="en-US" sz="1200" dirty="0">
                <a:solidFill>
                  <a:srgbClr val="FFFFFF"/>
                </a:solidFill>
                <a:latin typeface="Calibri" pitchFamily="34" charset="0"/>
                <a:ea typeface="Calibri" pitchFamily="34" charset="-122"/>
                <a:cs typeface="Calibri" pitchFamily="34" charset="-120"/>
              </a:rPr>
              <a:t> </a:t>
            </a:r>
            <a:r>
              <a:rPr lang="en-US" sz="1200" dirty="0" err="1">
                <a:solidFill>
                  <a:srgbClr val="FFFFFF"/>
                </a:solidFill>
                <a:latin typeface="Calibri" pitchFamily="34" charset="0"/>
                <a:ea typeface="Calibri" pitchFamily="34" charset="-122"/>
                <a:cs typeface="Calibri" pitchFamily="34" charset="-120"/>
              </a:rPr>
              <a:t>een</a:t>
            </a:r>
            <a:r>
              <a:rPr lang="en-US" sz="1200" dirty="0">
                <a:solidFill>
                  <a:srgbClr val="FFFFFF"/>
                </a:solidFill>
                <a:latin typeface="Calibri" pitchFamily="34" charset="0"/>
                <a:ea typeface="Calibri" pitchFamily="34" charset="-122"/>
                <a:cs typeface="Calibri" pitchFamily="34" charset="-120"/>
              </a:rPr>
              <a:t> </a:t>
            </a:r>
            <a:r>
              <a:rPr lang="en-US" sz="1200" dirty="0" err="1">
                <a:solidFill>
                  <a:srgbClr val="FFFFFF"/>
                </a:solidFill>
                <a:latin typeface="Calibri" pitchFamily="34" charset="0"/>
                <a:ea typeface="Calibri" pitchFamily="34" charset="-122"/>
                <a:cs typeface="Calibri" pitchFamily="34" charset="-120"/>
              </a:rPr>
              <a:t>collega</a:t>
            </a:r>
            <a:r>
              <a:rPr lang="en-US" sz="1200" dirty="0">
                <a:solidFill>
                  <a:srgbClr val="FFFFFF"/>
                </a:solidFill>
                <a:latin typeface="Calibri" pitchFamily="34" charset="0"/>
                <a:ea typeface="Calibri" pitchFamily="34" charset="-122"/>
                <a:cs typeface="Calibri" pitchFamily="34" charset="-120"/>
              </a:rPr>
              <a:t> het </a:t>
            </a:r>
            <a:r>
              <a:rPr lang="en-US" sz="1200" dirty="0" err="1">
                <a:solidFill>
                  <a:srgbClr val="FFFFFF"/>
                </a:solidFill>
                <a:latin typeface="Calibri" pitchFamily="34" charset="0"/>
                <a:ea typeface="Calibri" pitchFamily="34" charset="-122"/>
                <a:cs typeface="Calibri" pitchFamily="34" charset="-120"/>
              </a:rPr>
              <a:t>zei</a:t>
            </a:r>
            <a:r>
              <a:rPr lang="en-US" sz="1200" dirty="0">
                <a:solidFill>
                  <a:srgbClr val="FFFFFF"/>
                </a:solidFill>
                <a:latin typeface="Calibri" pitchFamily="34" charset="0"/>
                <a:ea typeface="Calibri" pitchFamily="34" charset="-122"/>
                <a:cs typeface="Calibri" pitchFamily="34" charset="-120"/>
              </a:rPr>
              <a:t>? </a:t>
            </a:r>
            <a:r>
              <a:rPr lang="en-US" sz="1200" dirty="0" err="1">
                <a:solidFill>
                  <a:srgbClr val="FFFFFF"/>
                </a:solidFill>
                <a:latin typeface="Calibri" pitchFamily="34" charset="0"/>
                <a:ea typeface="Calibri" pitchFamily="34" charset="-122"/>
                <a:cs typeface="Calibri" pitchFamily="34" charset="-120"/>
              </a:rPr>
              <a:t>Klopt</a:t>
            </a:r>
            <a:r>
              <a:rPr lang="en-US" sz="1200" dirty="0">
                <a:solidFill>
                  <a:srgbClr val="FFFFFF"/>
                </a:solidFill>
                <a:latin typeface="Calibri" pitchFamily="34" charset="0"/>
                <a:ea typeface="Calibri" pitchFamily="34" charset="-122"/>
                <a:cs typeface="Calibri" pitchFamily="34" charset="-120"/>
              </a:rPr>
              <a:t> het </a:t>
            </a:r>
            <a:r>
              <a:rPr lang="en-US" sz="1200" dirty="0" err="1">
                <a:solidFill>
                  <a:srgbClr val="FFFFFF"/>
                </a:solidFill>
                <a:latin typeface="Calibri" pitchFamily="34" charset="0"/>
                <a:ea typeface="Calibri" pitchFamily="34" charset="-122"/>
                <a:cs typeface="Calibri" pitchFamily="34" charset="-120"/>
              </a:rPr>
              <a:t>feitelijk</a:t>
            </a:r>
            <a:r>
              <a:rPr lang="en-US" sz="1200" dirty="0">
                <a:solidFill>
                  <a:srgbClr val="FFFFFF"/>
                </a:solidFill>
                <a:latin typeface="Calibri" pitchFamily="34" charset="0"/>
                <a:ea typeface="Calibri" pitchFamily="34" charset="-122"/>
                <a:cs typeface="Calibri" pitchFamily="34" charset="-120"/>
              </a:rPr>
              <a:t>? Zit er </a:t>
            </a:r>
            <a:r>
              <a:rPr lang="en-US" sz="1200" dirty="0" err="1">
                <a:solidFill>
                  <a:srgbClr val="FFFFFF"/>
                </a:solidFill>
                <a:latin typeface="Calibri" pitchFamily="34" charset="0"/>
                <a:ea typeface="Calibri" pitchFamily="34" charset="-122"/>
                <a:cs typeface="Calibri" pitchFamily="34" charset="-120"/>
              </a:rPr>
              <a:t>een</a:t>
            </a:r>
            <a:r>
              <a:rPr lang="en-US" sz="1200" dirty="0">
                <a:solidFill>
                  <a:srgbClr val="FFFFFF"/>
                </a:solidFill>
                <a:latin typeface="Calibri" pitchFamily="34" charset="0"/>
                <a:ea typeface="Calibri" pitchFamily="34" charset="-122"/>
                <a:cs typeface="Calibri" pitchFamily="34" charset="-120"/>
              </a:rPr>
              <a:t> </a:t>
            </a:r>
            <a:r>
              <a:rPr lang="en-US" sz="1200" dirty="0" err="1">
                <a:solidFill>
                  <a:srgbClr val="FFFFFF"/>
                </a:solidFill>
                <a:latin typeface="Calibri" pitchFamily="34" charset="0"/>
                <a:ea typeface="Calibri" pitchFamily="34" charset="-122"/>
                <a:cs typeface="Calibri" pitchFamily="34" charset="-120"/>
              </a:rPr>
              <a:t>aanname</a:t>
            </a:r>
            <a:r>
              <a:rPr lang="en-US" sz="1200" dirty="0">
                <a:solidFill>
                  <a:srgbClr val="FFFFFF"/>
                </a:solidFill>
                <a:latin typeface="Calibri" pitchFamily="34" charset="0"/>
                <a:ea typeface="Calibri" pitchFamily="34" charset="-122"/>
                <a:cs typeface="Calibri" pitchFamily="34" charset="-120"/>
              </a:rPr>
              <a:t> in die </a:t>
            </a:r>
            <a:r>
              <a:rPr lang="en-US" sz="1200" dirty="0" err="1">
                <a:solidFill>
                  <a:srgbClr val="FFFFFF"/>
                </a:solidFill>
                <a:latin typeface="Calibri" pitchFamily="34" charset="0"/>
                <a:ea typeface="Calibri" pitchFamily="34" charset="-122"/>
                <a:cs typeface="Calibri" pitchFamily="34" charset="-120"/>
              </a:rPr>
              <a:t>ik</a:t>
            </a:r>
            <a:r>
              <a:rPr lang="en-US" sz="1200" dirty="0">
                <a:solidFill>
                  <a:srgbClr val="FFFFFF"/>
                </a:solidFill>
                <a:latin typeface="Calibri" pitchFamily="34" charset="0"/>
                <a:ea typeface="Calibri" pitchFamily="34" charset="-122"/>
                <a:cs typeface="Calibri" pitchFamily="34" charset="-120"/>
              </a:rPr>
              <a:t> </a:t>
            </a:r>
            <a:r>
              <a:rPr lang="en-US" sz="1200" dirty="0" err="1">
                <a:solidFill>
                  <a:srgbClr val="FFFFFF"/>
                </a:solidFill>
                <a:latin typeface="Calibri" pitchFamily="34" charset="0"/>
                <a:ea typeface="Calibri" pitchFamily="34" charset="-122"/>
                <a:cs typeface="Calibri" pitchFamily="34" charset="-120"/>
              </a:rPr>
              <a:t>niet</a:t>
            </a:r>
            <a:r>
              <a:rPr lang="en-US" sz="1200" dirty="0">
                <a:solidFill>
                  <a:srgbClr val="FFFFFF"/>
                </a:solidFill>
                <a:latin typeface="Calibri" pitchFamily="34" charset="0"/>
                <a:ea typeface="Calibri" pitchFamily="34" charset="-122"/>
                <a:cs typeface="Calibri" pitchFamily="34" charset="-120"/>
              </a:rPr>
              <a:t> </a:t>
            </a:r>
            <a:r>
              <a:rPr lang="en-US" sz="1200" dirty="0" err="1">
                <a:solidFill>
                  <a:srgbClr val="FFFFFF"/>
                </a:solidFill>
                <a:latin typeface="Calibri" pitchFamily="34" charset="0"/>
                <a:ea typeface="Calibri" pitchFamily="34" charset="-122"/>
                <a:cs typeface="Calibri" pitchFamily="34" charset="-120"/>
              </a:rPr>
              <a:t>zelf</a:t>
            </a:r>
            <a:r>
              <a:rPr lang="en-US" sz="1200" dirty="0">
                <a:solidFill>
                  <a:srgbClr val="FFFFFF"/>
                </a:solidFill>
                <a:latin typeface="Calibri" pitchFamily="34" charset="0"/>
                <a:ea typeface="Calibri" pitchFamily="34" charset="-122"/>
                <a:cs typeface="Calibri" pitchFamily="34" charset="-120"/>
              </a:rPr>
              <a:t> </a:t>
            </a:r>
            <a:r>
              <a:rPr lang="en-US" sz="1200" dirty="0" err="1">
                <a:solidFill>
                  <a:srgbClr val="FFFFFF"/>
                </a:solidFill>
                <a:latin typeface="Calibri" pitchFamily="34" charset="0"/>
                <a:ea typeface="Calibri" pitchFamily="34" charset="-122"/>
                <a:cs typeface="Calibri" pitchFamily="34" charset="-120"/>
              </a:rPr>
              <a:t>zou</a:t>
            </a:r>
            <a:r>
              <a:rPr lang="en-US" sz="1200" dirty="0">
                <a:solidFill>
                  <a:srgbClr val="FFFFFF"/>
                </a:solidFill>
                <a:latin typeface="Calibri" pitchFamily="34" charset="0"/>
                <a:ea typeface="Calibri" pitchFamily="34" charset="-122"/>
                <a:cs typeface="Calibri" pitchFamily="34" charset="-120"/>
              </a:rPr>
              <a:t> </a:t>
            </a:r>
            <a:r>
              <a:rPr lang="en-US" sz="1200" dirty="0" err="1">
                <a:solidFill>
                  <a:srgbClr val="FFFFFF"/>
                </a:solidFill>
                <a:latin typeface="Calibri" pitchFamily="34" charset="0"/>
                <a:ea typeface="Calibri" pitchFamily="34" charset="-122"/>
                <a:cs typeface="Calibri" pitchFamily="34" charset="-120"/>
              </a:rPr>
              <a:t>maken</a:t>
            </a:r>
            <a:r>
              <a:rPr lang="en-US" sz="1200" dirty="0">
                <a:solidFill>
                  <a:srgbClr val="FFFFFF"/>
                </a:solidFill>
                <a:latin typeface="Calibri" pitchFamily="34" charset="0"/>
                <a:ea typeface="Calibri" pitchFamily="34" charset="-122"/>
                <a:cs typeface="Calibri" pitchFamily="34" charset="-120"/>
              </a:rPr>
              <a:t>?</a:t>
            </a:r>
            <a:endParaRPr lang="en-US" sz="1200" dirty="0">
              <a:solidFill>
                <a:srgbClr val="FFFFFF"/>
              </a:solidFill>
            </a:endParaRPr>
          </a:p>
        </p:txBody>
      </p:sp>
      <p:sp>
        <p:nvSpPr>
          <p:cNvPr id="15" name="Shape 13">
            <a:extLst>
              <a:ext uri="{FF2B5EF4-FFF2-40B4-BE49-F238E27FC236}">
                <a16:creationId xmlns:a16="http://schemas.microsoft.com/office/drawing/2014/main" id="{8570751D-A382-E2AC-360F-72175EF762A1}"/>
              </a:ext>
            </a:extLst>
          </p:cNvPr>
          <p:cNvSpPr/>
          <p:nvPr/>
        </p:nvSpPr>
        <p:spPr>
          <a:xfrm>
            <a:off x="457200" y="4023360"/>
            <a:ext cx="5486400" cy="2011680"/>
          </a:xfrm>
          <a:prstGeom prst="rect">
            <a:avLst/>
          </a:prstGeom>
          <a:solidFill>
            <a:srgbClr val="2B3370"/>
          </a:solidFill>
          <a:ln w="9525">
            <a:noFill/>
            <a:prstDash val="solid"/>
          </a:ln>
        </p:spPr>
        <p:txBody>
          <a:bodyPr/>
          <a:lstStyle/>
          <a:p>
            <a:endParaRPr lang="en-US"/>
          </a:p>
        </p:txBody>
      </p:sp>
      <p:sp>
        <p:nvSpPr>
          <p:cNvPr id="16" name="Shape 14">
            <a:extLst>
              <a:ext uri="{FF2B5EF4-FFF2-40B4-BE49-F238E27FC236}">
                <a16:creationId xmlns:a16="http://schemas.microsoft.com/office/drawing/2014/main" id="{8E439E5A-DF22-2E91-46FF-2AF150226F3F}"/>
              </a:ext>
            </a:extLst>
          </p:cNvPr>
          <p:cNvSpPr/>
          <p:nvPr/>
        </p:nvSpPr>
        <p:spPr>
          <a:xfrm>
            <a:off x="731520" y="4343400"/>
            <a:ext cx="640080" cy="640080"/>
          </a:xfrm>
          <a:prstGeom prst="ellipse">
            <a:avLst/>
          </a:prstGeom>
          <a:solidFill>
            <a:srgbClr val="C9A6FF"/>
          </a:solidFill>
          <a:ln w="12700">
            <a:noFill/>
            <a:prstDash val="solid"/>
          </a:ln>
        </p:spPr>
        <p:txBody>
          <a:bodyPr/>
          <a:lstStyle/>
          <a:p>
            <a:endParaRPr lang="en-US"/>
          </a:p>
        </p:txBody>
      </p:sp>
      <p:sp>
        <p:nvSpPr>
          <p:cNvPr id="17" name="Text 15">
            <a:extLst>
              <a:ext uri="{FF2B5EF4-FFF2-40B4-BE49-F238E27FC236}">
                <a16:creationId xmlns:a16="http://schemas.microsoft.com/office/drawing/2014/main" id="{1DEFB688-F873-25EA-083D-E1DE03B858B4}"/>
              </a:ext>
            </a:extLst>
          </p:cNvPr>
          <p:cNvSpPr/>
          <p:nvPr/>
        </p:nvSpPr>
        <p:spPr>
          <a:xfrm>
            <a:off x="731520" y="4343400"/>
            <a:ext cx="640080" cy="640080"/>
          </a:xfrm>
          <a:prstGeom prst="rect">
            <a:avLst/>
          </a:prstGeom>
          <a:noFill/>
          <a:ln/>
        </p:spPr>
        <p:txBody>
          <a:bodyPr wrap="square" lIns="0" tIns="0" rIns="0" bIns="0" rtlCol="0" anchor="ctr"/>
          <a:lstStyle/>
          <a:p>
            <a:pPr marL="0" indent="0" algn="ctr">
              <a:buNone/>
            </a:pPr>
            <a:r>
              <a:rPr lang="en-US" sz="2400" b="1" dirty="0">
                <a:solidFill>
                  <a:srgbClr val="1E244F"/>
                </a:solidFill>
                <a:latin typeface="Calibri" pitchFamily="34" charset="0"/>
                <a:ea typeface="Calibri" pitchFamily="34" charset="-122"/>
                <a:cs typeface="Calibri" pitchFamily="34" charset="-120"/>
              </a:rPr>
              <a:t>3</a:t>
            </a:r>
            <a:endParaRPr lang="en-US" sz="2400" b="1" dirty="0">
              <a:solidFill>
                <a:srgbClr val="1E244F"/>
              </a:solidFill>
            </a:endParaRPr>
          </a:p>
        </p:txBody>
      </p:sp>
      <p:sp>
        <p:nvSpPr>
          <p:cNvPr id="18" name="Text 16">
            <a:extLst>
              <a:ext uri="{FF2B5EF4-FFF2-40B4-BE49-F238E27FC236}">
                <a16:creationId xmlns:a16="http://schemas.microsoft.com/office/drawing/2014/main" id="{53B9E347-0520-CA0D-3AB7-231123255DD3}"/>
              </a:ext>
            </a:extLst>
          </p:cNvPr>
          <p:cNvSpPr/>
          <p:nvPr/>
        </p:nvSpPr>
        <p:spPr>
          <a:xfrm>
            <a:off x="1463040" y="4343400"/>
            <a:ext cx="4297680" cy="594360"/>
          </a:xfrm>
          <a:prstGeom prst="rect">
            <a:avLst/>
          </a:prstGeom>
          <a:noFill/>
          <a:ln/>
        </p:spPr>
        <p:txBody>
          <a:bodyPr wrap="square" lIns="0" tIns="0" rIns="0" bIns="0" rtlCol="0" anchor="t"/>
          <a:lstStyle/>
          <a:p>
            <a:r>
              <a:rPr lang="en-US" b="1" dirty="0">
                <a:solidFill>
                  <a:srgbClr val="FFFFFF"/>
                </a:solidFill>
                <a:latin typeface="Calibri" pitchFamily="34" charset="0"/>
                <a:ea typeface="Calibri" pitchFamily="34" charset="-122"/>
                <a:cs typeface="Calibri" pitchFamily="34" charset="-120"/>
              </a:rPr>
              <a:t>Houd </a:t>
            </a:r>
            <a:r>
              <a:rPr lang="en-US" b="1" dirty="0" err="1">
                <a:solidFill>
                  <a:srgbClr val="FFFFFF"/>
                </a:solidFill>
                <a:latin typeface="Calibri" pitchFamily="34" charset="0"/>
                <a:ea typeface="Calibri" pitchFamily="34" charset="-122"/>
                <a:cs typeface="Calibri" pitchFamily="34" charset="-120"/>
              </a:rPr>
              <a:t>kerntaken</a:t>
            </a:r>
            <a:r>
              <a:rPr lang="en-US" b="1" dirty="0">
                <a:solidFill>
                  <a:srgbClr val="FFFFFF"/>
                </a:solidFill>
                <a:latin typeface="Calibri" pitchFamily="34" charset="0"/>
                <a:ea typeface="Calibri" pitchFamily="34" charset="-122"/>
                <a:cs typeface="Calibri" pitchFamily="34" charset="-120"/>
              </a:rPr>
              <a:t> </a:t>
            </a:r>
            <a:r>
              <a:rPr lang="en-US" b="1" dirty="0" err="1">
                <a:solidFill>
                  <a:srgbClr val="FFFFFF"/>
                </a:solidFill>
                <a:latin typeface="Calibri" pitchFamily="34" charset="0"/>
                <a:ea typeface="Calibri" pitchFamily="34" charset="-122"/>
                <a:cs typeface="Calibri" pitchFamily="34" charset="-120"/>
              </a:rPr>
              <a:t>bij</a:t>
            </a:r>
            <a:r>
              <a:rPr lang="en-US" b="1" dirty="0">
                <a:solidFill>
                  <a:srgbClr val="FFFFFF"/>
                </a:solidFill>
                <a:latin typeface="Calibri" pitchFamily="34" charset="0"/>
                <a:ea typeface="Calibri" pitchFamily="34" charset="-122"/>
                <a:cs typeface="Calibri" pitchFamily="34" charset="-120"/>
              </a:rPr>
              <a:t> </a:t>
            </a:r>
            <a:r>
              <a:rPr lang="en-US" b="1" dirty="0" err="1">
                <a:solidFill>
                  <a:srgbClr val="FFFFFF"/>
                </a:solidFill>
                <a:latin typeface="Calibri" pitchFamily="34" charset="0"/>
                <a:ea typeface="Calibri" pitchFamily="34" charset="-122"/>
                <a:cs typeface="Calibri" pitchFamily="34" charset="-120"/>
              </a:rPr>
              <a:t>jezelf</a:t>
            </a:r>
            <a:endParaRPr lang="en-US" sz="1600" b="1" dirty="0">
              <a:solidFill>
                <a:srgbClr val="FFFFFF"/>
              </a:solidFill>
            </a:endParaRPr>
          </a:p>
        </p:txBody>
      </p:sp>
      <p:sp>
        <p:nvSpPr>
          <p:cNvPr id="19" name="Text 17">
            <a:extLst>
              <a:ext uri="{FF2B5EF4-FFF2-40B4-BE49-F238E27FC236}">
                <a16:creationId xmlns:a16="http://schemas.microsoft.com/office/drawing/2014/main" id="{48A31DAF-D09E-B867-0AA9-B26A274E7921}"/>
              </a:ext>
            </a:extLst>
          </p:cNvPr>
          <p:cNvSpPr/>
          <p:nvPr/>
        </p:nvSpPr>
        <p:spPr>
          <a:xfrm>
            <a:off x="731520" y="5074920"/>
            <a:ext cx="4937760" cy="914400"/>
          </a:xfrm>
          <a:prstGeom prst="rect">
            <a:avLst/>
          </a:prstGeom>
          <a:noFill/>
          <a:ln/>
        </p:spPr>
        <p:txBody>
          <a:bodyPr wrap="square" lIns="0" tIns="0" rIns="0" bIns="0" rtlCol="0" anchor="t"/>
          <a:lstStyle/>
          <a:p>
            <a:pPr>
              <a:spcAft>
                <a:spcPts val="400"/>
              </a:spcAft>
            </a:pPr>
            <a:r>
              <a:rPr lang="en-US" sz="1200" dirty="0" err="1">
                <a:solidFill>
                  <a:srgbClr val="FFFFFF"/>
                </a:solidFill>
                <a:latin typeface="Calibri" pitchFamily="34" charset="0"/>
                <a:ea typeface="Calibri" pitchFamily="34" charset="-122"/>
                <a:cs typeface="Calibri" pitchFamily="34" charset="-120"/>
              </a:rPr>
              <a:t>bewust</a:t>
            </a:r>
            <a:r>
              <a:rPr lang="en-US" sz="1200" dirty="0">
                <a:solidFill>
                  <a:srgbClr val="FFFFFF"/>
                </a:solidFill>
                <a:latin typeface="Calibri" pitchFamily="34" charset="0"/>
                <a:ea typeface="Calibri" pitchFamily="34" charset="-122"/>
                <a:cs typeface="Calibri" pitchFamily="34" charset="-120"/>
              </a:rPr>
              <a:t> </a:t>
            </a:r>
            <a:r>
              <a:rPr lang="en-US" sz="1200" dirty="0" err="1">
                <a:solidFill>
                  <a:srgbClr val="FFFFFF"/>
                </a:solidFill>
                <a:latin typeface="Calibri" pitchFamily="34" charset="0"/>
                <a:ea typeface="Calibri" pitchFamily="34" charset="-122"/>
                <a:cs typeface="Calibri" pitchFamily="34" charset="-120"/>
              </a:rPr>
              <a:t>kiezen</a:t>
            </a:r>
            <a:r>
              <a:rPr lang="en-US" sz="1200" dirty="0">
                <a:solidFill>
                  <a:srgbClr val="FFFFFF"/>
                </a:solidFill>
                <a:latin typeface="Calibri" pitchFamily="34" charset="0"/>
                <a:ea typeface="Calibri" pitchFamily="34" charset="-122"/>
                <a:cs typeface="Calibri" pitchFamily="34" charset="-120"/>
              </a:rPr>
              <a:t> welk </a:t>
            </a:r>
            <a:r>
              <a:rPr lang="en-US" sz="1200" dirty="0" err="1">
                <a:solidFill>
                  <a:srgbClr val="FFFFFF"/>
                </a:solidFill>
                <a:latin typeface="Calibri" pitchFamily="34" charset="0"/>
                <a:ea typeface="Calibri" pitchFamily="34" charset="-122"/>
                <a:cs typeface="Calibri" pitchFamily="34" charset="-120"/>
              </a:rPr>
              <a:t>denkwerk</a:t>
            </a:r>
            <a:r>
              <a:rPr lang="en-US" sz="1200" dirty="0">
                <a:solidFill>
                  <a:srgbClr val="FFFFFF"/>
                </a:solidFill>
                <a:latin typeface="Calibri" pitchFamily="34" charset="0"/>
                <a:ea typeface="Calibri" pitchFamily="34" charset="-122"/>
                <a:cs typeface="Calibri" pitchFamily="34" charset="-120"/>
              </a:rPr>
              <a:t> je </a:t>
            </a:r>
            <a:r>
              <a:rPr lang="en-US" sz="1200" dirty="0" err="1">
                <a:solidFill>
                  <a:srgbClr val="FFFFFF"/>
                </a:solidFill>
                <a:latin typeface="Calibri" pitchFamily="34" charset="0"/>
                <a:ea typeface="Calibri" pitchFamily="34" charset="-122"/>
                <a:cs typeface="Calibri" pitchFamily="34" charset="-120"/>
              </a:rPr>
              <a:t>delegeert</a:t>
            </a:r>
            <a:r>
              <a:rPr lang="en-US" sz="1200" dirty="0">
                <a:solidFill>
                  <a:srgbClr val="FFFFFF"/>
                </a:solidFill>
                <a:latin typeface="Calibri" pitchFamily="34" charset="0"/>
                <a:ea typeface="Calibri" pitchFamily="34" charset="-122"/>
                <a:cs typeface="Calibri" pitchFamily="34" charset="-120"/>
              </a:rPr>
              <a:t>. Routine: prima. </a:t>
            </a:r>
            <a:r>
              <a:rPr lang="en-US" sz="1200" dirty="0" err="1">
                <a:solidFill>
                  <a:srgbClr val="FFFFFF"/>
                </a:solidFill>
                <a:latin typeface="Calibri" pitchFamily="34" charset="0"/>
                <a:ea typeface="Calibri" pitchFamily="34" charset="-122"/>
                <a:cs typeface="Calibri" pitchFamily="34" charset="-120"/>
              </a:rPr>
              <a:t>Oordelen</a:t>
            </a:r>
            <a:r>
              <a:rPr lang="en-US" sz="1200" dirty="0">
                <a:solidFill>
                  <a:srgbClr val="FFFFFF"/>
                </a:solidFill>
                <a:latin typeface="Calibri" pitchFamily="34" charset="0"/>
                <a:ea typeface="Calibri" pitchFamily="34" charset="-122"/>
                <a:cs typeface="Calibri" pitchFamily="34" charset="-120"/>
              </a:rPr>
              <a:t>, </a:t>
            </a:r>
            <a:r>
              <a:rPr lang="en-US" sz="1200" dirty="0" err="1">
                <a:solidFill>
                  <a:srgbClr val="FFFFFF"/>
                </a:solidFill>
                <a:latin typeface="Calibri" pitchFamily="34" charset="0"/>
                <a:ea typeface="Calibri" pitchFamily="34" charset="-122"/>
                <a:cs typeface="Calibri" pitchFamily="34" charset="-120"/>
              </a:rPr>
              <a:t>prioriteren</a:t>
            </a:r>
            <a:r>
              <a:rPr lang="en-US" sz="1200" dirty="0">
                <a:solidFill>
                  <a:srgbClr val="FFFFFF"/>
                </a:solidFill>
                <a:latin typeface="Calibri" pitchFamily="34" charset="0"/>
                <a:ea typeface="Calibri" pitchFamily="34" charset="-122"/>
                <a:cs typeface="Calibri" pitchFamily="34" charset="-120"/>
              </a:rPr>
              <a:t>, </a:t>
            </a:r>
            <a:r>
              <a:rPr lang="en-US" sz="1200" dirty="0" err="1">
                <a:solidFill>
                  <a:srgbClr val="FFFFFF"/>
                </a:solidFill>
                <a:latin typeface="Calibri" pitchFamily="34" charset="0"/>
                <a:ea typeface="Calibri" pitchFamily="34" charset="-122"/>
                <a:cs typeface="Calibri" pitchFamily="34" charset="-120"/>
              </a:rPr>
              <a:t>strategie</a:t>
            </a:r>
            <a:r>
              <a:rPr lang="en-US" sz="1200" dirty="0">
                <a:solidFill>
                  <a:srgbClr val="FFFFFF"/>
                </a:solidFill>
                <a:latin typeface="Calibri" pitchFamily="34" charset="0"/>
                <a:ea typeface="Calibri" pitchFamily="34" charset="-122"/>
                <a:cs typeface="Calibri" pitchFamily="34" charset="-120"/>
              </a:rPr>
              <a:t>: doe </a:t>
            </a:r>
            <a:r>
              <a:rPr lang="en-US" sz="1200" dirty="0" err="1">
                <a:solidFill>
                  <a:srgbClr val="FFFFFF"/>
                </a:solidFill>
                <a:latin typeface="Calibri" pitchFamily="34" charset="0"/>
                <a:ea typeface="Calibri" pitchFamily="34" charset="-122"/>
                <a:cs typeface="Calibri" pitchFamily="34" charset="-120"/>
              </a:rPr>
              <a:t>zelf</a:t>
            </a:r>
            <a:r>
              <a:rPr lang="en-US" sz="1200" dirty="0">
                <a:solidFill>
                  <a:srgbClr val="FFFFFF"/>
                </a:solidFill>
                <a:latin typeface="Calibri" pitchFamily="34" charset="0"/>
                <a:ea typeface="Calibri" pitchFamily="34" charset="-122"/>
                <a:cs typeface="Calibri" pitchFamily="34" charset="-120"/>
              </a:rPr>
              <a:t>.</a:t>
            </a:r>
            <a:endParaRPr lang="en-US" sz="1200" dirty="0">
              <a:solidFill>
                <a:srgbClr val="FFFFFF"/>
              </a:solidFill>
            </a:endParaRPr>
          </a:p>
        </p:txBody>
      </p:sp>
      <p:sp>
        <p:nvSpPr>
          <p:cNvPr id="20" name="Shape 18">
            <a:extLst>
              <a:ext uri="{FF2B5EF4-FFF2-40B4-BE49-F238E27FC236}">
                <a16:creationId xmlns:a16="http://schemas.microsoft.com/office/drawing/2014/main" id="{0988FCB0-F825-AABF-DA98-59B7B568ED38}"/>
              </a:ext>
            </a:extLst>
          </p:cNvPr>
          <p:cNvSpPr/>
          <p:nvPr/>
        </p:nvSpPr>
        <p:spPr>
          <a:xfrm>
            <a:off x="6217920" y="4023360"/>
            <a:ext cx="5486400" cy="2011680"/>
          </a:xfrm>
          <a:prstGeom prst="rect">
            <a:avLst/>
          </a:prstGeom>
          <a:solidFill>
            <a:srgbClr val="2B3370"/>
          </a:solidFill>
          <a:ln w="9525">
            <a:noFill/>
            <a:prstDash val="solid"/>
          </a:ln>
        </p:spPr>
        <p:txBody>
          <a:bodyPr/>
          <a:lstStyle/>
          <a:p>
            <a:endParaRPr lang="en-US" dirty="0"/>
          </a:p>
        </p:txBody>
      </p:sp>
      <p:sp>
        <p:nvSpPr>
          <p:cNvPr id="21" name="Shape 19">
            <a:extLst>
              <a:ext uri="{FF2B5EF4-FFF2-40B4-BE49-F238E27FC236}">
                <a16:creationId xmlns:a16="http://schemas.microsoft.com/office/drawing/2014/main" id="{2633C08B-3CDD-AD1A-05D5-9EA0FE466DA7}"/>
              </a:ext>
            </a:extLst>
          </p:cNvPr>
          <p:cNvSpPr/>
          <p:nvPr/>
        </p:nvSpPr>
        <p:spPr>
          <a:xfrm>
            <a:off x="6492240" y="4343400"/>
            <a:ext cx="640080" cy="640080"/>
          </a:xfrm>
          <a:prstGeom prst="ellipse">
            <a:avLst/>
          </a:prstGeom>
          <a:solidFill>
            <a:srgbClr val="C9A6FF"/>
          </a:solidFill>
          <a:ln w="12700">
            <a:noFill/>
            <a:prstDash val="solid"/>
          </a:ln>
        </p:spPr>
        <p:txBody>
          <a:bodyPr/>
          <a:lstStyle/>
          <a:p>
            <a:endParaRPr lang="en-US"/>
          </a:p>
        </p:txBody>
      </p:sp>
      <p:sp>
        <p:nvSpPr>
          <p:cNvPr id="22" name="Text 20">
            <a:extLst>
              <a:ext uri="{FF2B5EF4-FFF2-40B4-BE49-F238E27FC236}">
                <a16:creationId xmlns:a16="http://schemas.microsoft.com/office/drawing/2014/main" id="{382191F5-85F5-A344-F7BE-44A47F4BC9EE}"/>
              </a:ext>
            </a:extLst>
          </p:cNvPr>
          <p:cNvSpPr/>
          <p:nvPr/>
        </p:nvSpPr>
        <p:spPr>
          <a:xfrm>
            <a:off x="6492240" y="4343400"/>
            <a:ext cx="640080" cy="640080"/>
          </a:xfrm>
          <a:prstGeom prst="rect">
            <a:avLst/>
          </a:prstGeom>
          <a:noFill/>
          <a:ln/>
        </p:spPr>
        <p:txBody>
          <a:bodyPr wrap="square" lIns="0" tIns="0" rIns="0" bIns="0" rtlCol="0" anchor="ctr"/>
          <a:lstStyle/>
          <a:p>
            <a:pPr marL="0" indent="0" algn="ctr">
              <a:buNone/>
            </a:pPr>
            <a:r>
              <a:rPr lang="en-US" sz="2400" b="1" dirty="0">
                <a:solidFill>
                  <a:srgbClr val="1E244F"/>
                </a:solidFill>
                <a:latin typeface="Calibri" pitchFamily="34" charset="0"/>
                <a:ea typeface="Calibri" pitchFamily="34" charset="-122"/>
                <a:cs typeface="Calibri" pitchFamily="34" charset="-120"/>
              </a:rPr>
              <a:t>4</a:t>
            </a:r>
            <a:endParaRPr lang="en-US" sz="2400" b="1" dirty="0">
              <a:solidFill>
                <a:srgbClr val="1E244F"/>
              </a:solidFill>
            </a:endParaRPr>
          </a:p>
        </p:txBody>
      </p:sp>
      <p:sp>
        <p:nvSpPr>
          <p:cNvPr id="23" name="Text 21">
            <a:extLst>
              <a:ext uri="{FF2B5EF4-FFF2-40B4-BE49-F238E27FC236}">
                <a16:creationId xmlns:a16="http://schemas.microsoft.com/office/drawing/2014/main" id="{8D93635F-2F32-9540-9D35-4DDF4E8737B1}"/>
              </a:ext>
            </a:extLst>
          </p:cNvPr>
          <p:cNvSpPr/>
          <p:nvPr/>
        </p:nvSpPr>
        <p:spPr>
          <a:xfrm>
            <a:off x="7223760" y="4343400"/>
            <a:ext cx="4297680" cy="594360"/>
          </a:xfrm>
          <a:prstGeom prst="rect">
            <a:avLst/>
          </a:prstGeom>
          <a:noFill/>
          <a:ln/>
        </p:spPr>
        <p:txBody>
          <a:bodyPr wrap="square" lIns="0" tIns="0" rIns="0" bIns="0" rtlCol="0" anchor="t"/>
          <a:lstStyle/>
          <a:p>
            <a:pPr marL="0" indent="0">
              <a:buNone/>
            </a:pPr>
            <a:endParaRPr lang="en-US" sz="1500" b="1" dirty="0">
              <a:solidFill>
                <a:srgbClr val="FFFFFF"/>
              </a:solidFill>
            </a:endParaRPr>
          </a:p>
        </p:txBody>
      </p:sp>
      <p:sp>
        <p:nvSpPr>
          <p:cNvPr id="24" name="Text 22">
            <a:extLst>
              <a:ext uri="{FF2B5EF4-FFF2-40B4-BE49-F238E27FC236}">
                <a16:creationId xmlns:a16="http://schemas.microsoft.com/office/drawing/2014/main" id="{A7AB5F12-5604-1259-7F89-4819361F53D4}"/>
              </a:ext>
            </a:extLst>
          </p:cNvPr>
          <p:cNvSpPr/>
          <p:nvPr/>
        </p:nvSpPr>
        <p:spPr>
          <a:xfrm>
            <a:off x="6492240" y="5074920"/>
            <a:ext cx="4937760" cy="914400"/>
          </a:xfrm>
          <a:prstGeom prst="rect">
            <a:avLst/>
          </a:prstGeom>
          <a:noFill/>
          <a:ln/>
        </p:spPr>
        <p:txBody>
          <a:bodyPr wrap="square" lIns="0" tIns="0" rIns="0" bIns="0" rtlCol="0" anchor="t"/>
          <a:lstStyle/>
          <a:p>
            <a:pPr marL="0" indent="0">
              <a:buNone/>
            </a:pPr>
            <a:endParaRPr lang="en-US" sz="1200" dirty="0">
              <a:solidFill>
                <a:srgbClr val="FFFFFF"/>
              </a:solidFill>
            </a:endParaRPr>
          </a:p>
        </p:txBody>
      </p:sp>
      <p:sp>
        <p:nvSpPr>
          <p:cNvPr id="25" name="Text 23">
            <a:extLst>
              <a:ext uri="{FF2B5EF4-FFF2-40B4-BE49-F238E27FC236}">
                <a16:creationId xmlns:a16="http://schemas.microsoft.com/office/drawing/2014/main" id="{590D9C0C-1B8E-BC93-9E9B-DDC538866A8C}"/>
              </a:ext>
            </a:extLst>
          </p:cNvPr>
          <p:cNvSpPr/>
          <p:nvPr/>
        </p:nvSpPr>
        <p:spPr>
          <a:xfrm>
            <a:off x="365760" y="6537960"/>
            <a:ext cx="5486400" cy="228600"/>
          </a:xfrm>
          <a:prstGeom prst="rect">
            <a:avLst/>
          </a:prstGeom>
          <a:noFill/>
          <a:ln/>
        </p:spPr>
        <p:txBody>
          <a:bodyPr wrap="square" lIns="0" tIns="0" rIns="0" bIns="0" rtlCol="0" anchor="ctr"/>
          <a:lstStyle/>
          <a:p>
            <a:pPr marL="0" indent="0">
              <a:buNone/>
            </a:pPr>
            <a:r>
              <a:rPr lang="en-US" sz="900" dirty="0">
                <a:solidFill>
                  <a:srgbClr val="888AA8"/>
                </a:solidFill>
                <a:latin typeface="Calibri" pitchFamily="34" charset="0"/>
                <a:ea typeface="Calibri" pitchFamily="34" charset="-122"/>
                <a:cs typeface="Calibri" pitchFamily="34" charset="-120"/>
              </a:rPr>
              <a:t>© AXVECO 2026. All rights reserved</a:t>
            </a:r>
            <a:endParaRPr lang="en-US" sz="900" dirty="0">
              <a:solidFill>
                <a:srgbClr val="888AA8"/>
              </a:solidFill>
            </a:endParaRPr>
          </a:p>
        </p:txBody>
      </p:sp>
      <p:sp>
        <p:nvSpPr>
          <p:cNvPr id="3" name="Text 16">
            <a:extLst>
              <a:ext uri="{FF2B5EF4-FFF2-40B4-BE49-F238E27FC236}">
                <a16:creationId xmlns:a16="http://schemas.microsoft.com/office/drawing/2014/main" id="{C3F42DF1-045B-0826-57C0-79D741B95C79}"/>
              </a:ext>
            </a:extLst>
          </p:cNvPr>
          <p:cNvSpPr/>
          <p:nvPr/>
        </p:nvSpPr>
        <p:spPr>
          <a:xfrm>
            <a:off x="7223760" y="4366260"/>
            <a:ext cx="4297680" cy="594360"/>
          </a:xfrm>
          <a:prstGeom prst="rect">
            <a:avLst/>
          </a:prstGeom>
          <a:noFill/>
          <a:ln/>
        </p:spPr>
        <p:txBody>
          <a:bodyPr wrap="square" lIns="0" tIns="0" rIns="0" bIns="0" rtlCol="0" anchor="t"/>
          <a:lstStyle/>
          <a:p>
            <a:r>
              <a:rPr lang="en-US" b="1" dirty="0" err="1">
                <a:solidFill>
                  <a:srgbClr val="FFFFFF"/>
                </a:solidFill>
                <a:latin typeface="Calibri" pitchFamily="34" charset="0"/>
                <a:ea typeface="Calibri" pitchFamily="34" charset="-122"/>
                <a:cs typeface="Calibri" pitchFamily="34" charset="-120"/>
              </a:rPr>
              <a:t>Dwing</a:t>
            </a:r>
            <a:r>
              <a:rPr lang="en-US" b="1" dirty="0">
                <a:solidFill>
                  <a:srgbClr val="FFFFFF"/>
                </a:solidFill>
                <a:latin typeface="Calibri" pitchFamily="34" charset="0"/>
                <a:ea typeface="Calibri" pitchFamily="34" charset="-122"/>
                <a:cs typeface="Calibri" pitchFamily="34" charset="-120"/>
              </a:rPr>
              <a:t> </a:t>
            </a:r>
            <a:r>
              <a:rPr lang="en-US" b="1" dirty="0" err="1">
                <a:solidFill>
                  <a:srgbClr val="FFFFFF"/>
                </a:solidFill>
                <a:latin typeface="Calibri" pitchFamily="34" charset="0"/>
                <a:ea typeface="Calibri" pitchFamily="34" charset="-122"/>
                <a:cs typeface="Calibri" pitchFamily="34" charset="-120"/>
              </a:rPr>
              <a:t>jezelf</a:t>
            </a:r>
            <a:r>
              <a:rPr lang="en-US" b="1" dirty="0">
                <a:solidFill>
                  <a:srgbClr val="FFFFFF"/>
                </a:solidFill>
                <a:latin typeface="Calibri" pitchFamily="34" charset="0"/>
                <a:ea typeface="Calibri" pitchFamily="34" charset="-122"/>
                <a:cs typeface="Calibri" pitchFamily="34" charset="-120"/>
              </a:rPr>
              <a:t> &amp; AI tot </a:t>
            </a:r>
            <a:r>
              <a:rPr lang="en-US" b="1" dirty="0" err="1">
                <a:solidFill>
                  <a:srgbClr val="FFFFFF"/>
                </a:solidFill>
                <a:latin typeface="Calibri" pitchFamily="34" charset="0"/>
                <a:ea typeface="Calibri" pitchFamily="34" charset="-122"/>
                <a:cs typeface="Calibri" pitchFamily="34" charset="-120"/>
              </a:rPr>
              <a:t>tegenargumenten</a:t>
            </a:r>
            <a:r>
              <a:rPr lang="en-US" b="1" dirty="0">
                <a:solidFill>
                  <a:srgbClr val="FFFFFF"/>
                </a:solidFill>
                <a:latin typeface="Calibri" pitchFamily="34" charset="0"/>
                <a:ea typeface="Calibri" pitchFamily="34" charset="-122"/>
                <a:cs typeface="Calibri" pitchFamily="34" charset="-120"/>
              </a:rPr>
              <a:t>.</a:t>
            </a:r>
          </a:p>
        </p:txBody>
      </p:sp>
      <p:sp>
        <p:nvSpPr>
          <p:cNvPr id="26" name="Text 17">
            <a:extLst>
              <a:ext uri="{FF2B5EF4-FFF2-40B4-BE49-F238E27FC236}">
                <a16:creationId xmlns:a16="http://schemas.microsoft.com/office/drawing/2014/main" id="{E5DF81FC-9D57-B3D1-8708-6BB3B36CCE0A}"/>
              </a:ext>
            </a:extLst>
          </p:cNvPr>
          <p:cNvSpPr/>
          <p:nvPr/>
        </p:nvSpPr>
        <p:spPr>
          <a:xfrm>
            <a:off x="6522720" y="5074920"/>
            <a:ext cx="4937760" cy="914400"/>
          </a:xfrm>
          <a:prstGeom prst="rect">
            <a:avLst/>
          </a:prstGeom>
          <a:noFill/>
          <a:ln/>
        </p:spPr>
        <p:txBody>
          <a:bodyPr wrap="square" lIns="0" tIns="0" rIns="0" bIns="0" rtlCol="0" anchor="t"/>
          <a:lstStyle/>
          <a:p>
            <a:r>
              <a:rPr lang="en-US" sz="1200" dirty="0" err="1">
                <a:solidFill>
                  <a:schemeClr val="bg1"/>
                </a:solidFill>
              </a:rPr>
              <a:t>Vraag</a:t>
            </a:r>
            <a:r>
              <a:rPr lang="en-US" sz="1200" dirty="0">
                <a:solidFill>
                  <a:schemeClr val="bg1"/>
                </a:solidFill>
              </a:rPr>
              <a:t> </a:t>
            </a:r>
            <a:r>
              <a:rPr lang="en-US" sz="1200" dirty="0" err="1">
                <a:solidFill>
                  <a:schemeClr val="bg1"/>
                </a:solidFill>
              </a:rPr>
              <a:t>expliciet</a:t>
            </a:r>
            <a:r>
              <a:rPr lang="en-US" sz="1200" dirty="0">
                <a:solidFill>
                  <a:schemeClr val="bg1"/>
                </a:solidFill>
              </a:rPr>
              <a:t> om de </a:t>
            </a:r>
            <a:r>
              <a:rPr lang="en-US" sz="1200" dirty="0" err="1">
                <a:solidFill>
                  <a:schemeClr val="bg1"/>
                </a:solidFill>
              </a:rPr>
              <a:t>zwakste</a:t>
            </a:r>
            <a:r>
              <a:rPr lang="en-US" sz="1200" dirty="0">
                <a:solidFill>
                  <a:schemeClr val="bg1"/>
                </a:solidFill>
              </a:rPr>
              <a:t> </a:t>
            </a:r>
            <a:r>
              <a:rPr lang="en-US" sz="1200" dirty="0" err="1">
                <a:solidFill>
                  <a:schemeClr val="bg1"/>
                </a:solidFill>
              </a:rPr>
              <a:t>punten</a:t>
            </a:r>
            <a:r>
              <a:rPr lang="en-US" sz="1200" dirty="0">
                <a:solidFill>
                  <a:schemeClr val="bg1"/>
                </a:solidFill>
              </a:rPr>
              <a:t>, </a:t>
            </a:r>
            <a:r>
              <a:rPr lang="en-US" sz="1200" dirty="0" err="1">
                <a:solidFill>
                  <a:schemeClr val="bg1"/>
                </a:solidFill>
              </a:rPr>
              <a:t>blinde</a:t>
            </a:r>
            <a:r>
              <a:rPr lang="en-US" sz="1200" dirty="0">
                <a:solidFill>
                  <a:schemeClr val="bg1"/>
                </a:solidFill>
              </a:rPr>
              <a:t> </a:t>
            </a:r>
            <a:r>
              <a:rPr lang="en-US" sz="1200" dirty="0" err="1">
                <a:solidFill>
                  <a:schemeClr val="bg1"/>
                </a:solidFill>
              </a:rPr>
              <a:t>vlekken</a:t>
            </a:r>
            <a:r>
              <a:rPr lang="en-US" sz="1200" dirty="0">
                <a:solidFill>
                  <a:schemeClr val="bg1"/>
                </a:solidFill>
              </a:rPr>
              <a:t> of </a:t>
            </a:r>
            <a:r>
              <a:rPr lang="en-US" sz="1200" dirty="0" err="1">
                <a:solidFill>
                  <a:schemeClr val="bg1"/>
                </a:solidFill>
              </a:rPr>
              <a:t>een</a:t>
            </a:r>
            <a:r>
              <a:rPr lang="en-US" sz="1200" dirty="0">
                <a:solidFill>
                  <a:schemeClr val="bg1"/>
                </a:solidFill>
              </a:rPr>
              <a:t> </a:t>
            </a:r>
            <a:r>
              <a:rPr lang="en-US" sz="1200" dirty="0" err="1">
                <a:solidFill>
                  <a:schemeClr val="bg1"/>
                </a:solidFill>
              </a:rPr>
              <a:t>tegengestelde</a:t>
            </a:r>
            <a:r>
              <a:rPr lang="en-US" sz="1200" dirty="0">
                <a:solidFill>
                  <a:schemeClr val="bg1"/>
                </a:solidFill>
              </a:rPr>
              <a:t> </a:t>
            </a:r>
            <a:r>
              <a:rPr lang="en-US" sz="1200" dirty="0" err="1">
                <a:solidFill>
                  <a:schemeClr val="bg1"/>
                </a:solidFill>
              </a:rPr>
              <a:t>visie</a:t>
            </a:r>
            <a:r>
              <a:rPr lang="en-US" sz="1200" dirty="0">
                <a:solidFill>
                  <a:schemeClr val="bg1"/>
                </a:solidFill>
              </a:rPr>
              <a:t>. Zo </a:t>
            </a:r>
            <a:r>
              <a:rPr lang="en-US" sz="1200" dirty="0" err="1">
                <a:solidFill>
                  <a:schemeClr val="bg1"/>
                </a:solidFill>
              </a:rPr>
              <a:t>voorkom</a:t>
            </a:r>
            <a:r>
              <a:rPr lang="en-US" sz="1200" dirty="0">
                <a:solidFill>
                  <a:schemeClr val="bg1"/>
                </a:solidFill>
              </a:rPr>
              <a:t> je </a:t>
            </a:r>
            <a:r>
              <a:rPr lang="en-US" sz="1200" dirty="0" err="1">
                <a:solidFill>
                  <a:schemeClr val="bg1"/>
                </a:solidFill>
              </a:rPr>
              <a:t>dat</a:t>
            </a:r>
            <a:r>
              <a:rPr lang="en-US" sz="1200" dirty="0">
                <a:solidFill>
                  <a:schemeClr val="bg1"/>
                </a:solidFill>
              </a:rPr>
              <a:t> je in </a:t>
            </a:r>
            <a:r>
              <a:rPr lang="en-US" sz="1200" dirty="0" err="1">
                <a:solidFill>
                  <a:schemeClr val="bg1"/>
                </a:solidFill>
              </a:rPr>
              <a:t>een</a:t>
            </a:r>
            <a:r>
              <a:rPr lang="en-US" sz="1200" dirty="0">
                <a:solidFill>
                  <a:schemeClr val="bg1"/>
                </a:solidFill>
              </a:rPr>
              <a:t> </a:t>
            </a:r>
            <a:r>
              <a:rPr lang="en-US" sz="1200" dirty="0" err="1">
                <a:solidFill>
                  <a:schemeClr val="bg1"/>
                </a:solidFill>
              </a:rPr>
              <a:t>bevestigingsbubbel</a:t>
            </a:r>
            <a:r>
              <a:rPr lang="en-US" sz="1200" dirty="0">
                <a:solidFill>
                  <a:schemeClr val="bg1"/>
                </a:solidFill>
              </a:rPr>
              <a:t> </a:t>
            </a:r>
            <a:r>
              <a:rPr lang="en-US" sz="1200" dirty="0" err="1">
                <a:solidFill>
                  <a:schemeClr val="bg1"/>
                </a:solidFill>
              </a:rPr>
              <a:t>terechtkomt</a:t>
            </a:r>
            <a:r>
              <a:rPr lang="en-US" sz="1200" dirty="0">
                <a:solidFill>
                  <a:schemeClr val="bg1"/>
                </a:solidFill>
              </a:rPr>
              <a:t> </a:t>
            </a:r>
            <a:r>
              <a:rPr lang="en-US" sz="1200" dirty="0" err="1">
                <a:solidFill>
                  <a:schemeClr val="bg1"/>
                </a:solidFill>
              </a:rPr>
              <a:t>waarin</a:t>
            </a:r>
            <a:r>
              <a:rPr lang="en-US" sz="1200" dirty="0">
                <a:solidFill>
                  <a:schemeClr val="bg1"/>
                </a:solidFill>
              </a:rPr>
              <a:t> AI je </a:t>
            </a:r>
            <a:r>
              <a:rPr lang="en-US" sz="1200" dirty="0" err="1">
                <a:solidFill>
                  <a:schemeClr val="bg1"/>
                </a:solidFill>
              </a:rPr>
              <a:t>eerste</a:t>
            </a:r>
            <a:r>
              <a:rPr lang="en-US" sz="1200" dirty="0">
                <a:solidFill>
                  <a:schemeClr val="bg1"/>
                </a:solidFill>
              </a:rPr>
              <a:t> </a:t>
            </a:r>
            <a:r>
              <a:rPr lang="en-US" sz="1200" dirty="0" err="1">
                <a:solidFill>
                  <a:schemeClr val="bg1"/>
                </a:solidFill>
              </a:rPr>
              <a:t>gedachte</a:t>
            </a:r>
            <a:r>
              <a:rPr lang="en-US" sz="1200" dirty="0">
                <a:solidFill>
                  <a:schemeClr val="bg1"/>
                </a:solidFill>
              </a:rPr>
              <a:t> </a:t>
            </a:r>
            <a:r>
              <a:rPr lang="en-US" sz="1200" dirty="0" err="1">
                <a:solidFill>
                  <a:schemeClr val="bg1"/>
                </a:solidFill>
              </a:rPr>
              <a:t>gladstrijkt</a:t>
            </a:r>
            <a:r>
              <a:rPr lang="en-US" sz="1200" dirty="0">
                <a:solidFill>
                  <a:schemeClr val="bg1"/>
                </a:solidFill>
              </a:rPr>
              <a:t> in </a:t>
            </a:r>
            <a:r>
              <a:rPr lang="en-US" sz="1200" dirty="0" err="1">
                <a:solidFill>
                  <a:schemeClr val="bg1"/>
                </a:solidFill>
              </a:rPr>
              <a:t>plaats</a:t>
            </a:r>
            <a:r>
              <a:rPr lang="en-US" sz="1200" dirty="0">
                <a:solidFill>
                  <a:schemeClr val="bg1"/>
                </a:solidFill>
              </a:rPr>
              <a:t> van </a:t>
            </a:r>
            <a:r>
              <a:rPr lang="en-US" sz="1200" dirty="0" err="1">
                <a:solidFill>
                  <a:schemeClr val="bg1"/>
                </a:solidFill>
              </a:rPr>
              <a:t>scherpt</a:t>
            </a:r>
            <a:r>
              <a:rPr lang="en-US" sz="1200" dirty="0">
                <a:solidFill>
                  <a:schemeClr val="bg1"/>
                </a:solidFill>
              </a:rPr>
              <a:t>. Doe </a:t>
            </a:r>
            <a:r>
              <a:rPr lang="en-US" sz="1200" dirty="0" err="1">
                <a:solidFill>
                  <a:schemeClr val="bg1"/>
                </a:solidFill>
              </a:rPr>
              <a:t>dit</a:t>
            </a:r>
            <a:r>
              <a:rPr lang="en-US" sz="1200" dirty="0">
                <a:solidFill>
                  <a:schemeClr val="bg1"/>
                </a:solidFill>
              </a:rPr>
              <a:t> </a:t>
            </a:r>
            <a:r>
              <a:rPr lang="en-US" sz="1200" dirty="0" err="1">
                <a:solidFill>
                  <a:schemeClr val="bg1"/>
                </a:solidFill>
              </a:rPr>
              <a:t>ook</a:t>
            </a:r>
            <a:r>
              <a:rPr lang="en-US" sz="1200" dirty="0">
                <a:solidFill>
                  <a:schemeClr val="bg1"/>
                </a:solidFill>
              </a:rPr>
              <a:t> </a:t>
            </a:r>
            <a:r>
              <a:rPr lang="en-US" sz="1200" dirty="0" err="1">
                <a:solidFill>
                  <a:schemeClr val="bg1"/>
                </a:solidFill>
              </a:rPr>
              <a:t>zonder</a:t>
            </a:r>
            <a:r>
              <a:rPr lang="en-US" sz="1200" dirty="0">
                <a:solidFill>
                  <a:schemeClr val="bg1"/>
                </a:solidFill>
              </a:rPr>
              <a:t> AI.</a:t>
            </a:r>
          </a:p>
          <a:p>
            <a:endParaRPr lang="en-US" sz="1200" dirty="0"/>
          </a:p>
        </p:txBody>
      </p:sp>
    </p:spTree>
    <p:extLst>
      <p:ext uri="{BB962C8B-B14F-4D97-AF65-F5344CB8AC3E}">
        <p14:creationId xmlns:p14="http://schemas.microsoft.com/office/powerpoint/2010/main" val="366596318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1E244F"/>
        </a:solidFill>
        <a:effectLst/>
      </p:bgPr>
    </p:bg>
    <p:spTree>
      <p:nvGrpSpPr>
        <p:cNvPr id="1" name=""/>
        <p:cNvGrpSpPr/>
        <p:nvPr/>
      </p:nvGrpSpPr>
      <p:grpSpPr>
        <a:xfrm>
          <a:off x="0" y="0"/>
          <a:ext cx="0" cy="0"/>
          <a:chOff x="0" y="0"/>
          <a:chExt cx="0" cy="0"/>
        </a:xfrm>
      </p:grpSpPr>
      <p:sp>
        <p:nvSpPr>
          <p:cNvPr id="2" name="Freeform 2"/>
          <p:cNvSpPr/>
          <p:nvPr/>
        </p:nvSpPr>
        <p:spPr>
          <a:xfrm rot="6849942">
            <a:off x="-1111939" y="-685800"/>
            <a:ext cx="2743200" cy="2743200"/>
          </a:xfrm>
          <a:custGeom>
            <a:avLst/>
            <a:gdLst/>
            <a:ahLst/>
            <a:cxnLst/>
            <a:rect l="l" t="t" r="r" b="b"/>
            <a:pathLst>
              <a:path w="4114800" h="4114800">
                <a:moveTo>
                  <a:pt x="0" y="0"/>
                </a:moveTo>
                <a:lnTo>
                  <a:pt x="4114800" y="0"/>
                </a:lnTo>
                <a:lnTo>
                  <a:pt x="4114800" y="4114800"/>
                </a:lnTo>
                <a:lnTo>
                  <a:pt x="0" y="4114800"/>
                </a:lnTo>
                <a:lnTo>
                  <a:pt x="0" y="0"/>
                </a:lnTo>
                <a:close/>
              </a:path>
            </a:pathLst>
          </a:custGeom>
          <a:blipFill>
            <a:blip>
              <a:extLst>
                <a:ext uri="{96DAC541-7B7A-43D3-8B79-37D633B846F1}">
                  <asvg:svgBlip xmlns:asvg="http://schemas.microsoft.com/office/drawing/2016/SVG/main" r:embed="rId2"/>
                </a:ext>
              </a:extLst>
            </a:blip>
            <a:stretch>
              <a:fillRect/>
            </a:stretch>
          </a:blipFill>
        </p:spPr>
        <p:txBody>
          <a:bodyPr/>
          <a:lstStyle/>
          <a:p>
            <a:endParaRPr lang="en-US"/>
          </a:p>
        </p:txBody>
      </p:sp>
      <p:sp>
        <p:nvSpPr>
          <p:cNvPr id="3" name="TextBox 3"/>
          <p:cNvSpPr txBox="1"/>
          <p:nvPr/>
        </p:nvSpPr>
        <p:spPr>
          <a:xfrm>
            <a:off x="2847623" y="2205296"/>
            <a:ext cx="7022813" cy="2312108"/>
          </a:xfrm>
          <a:prstGeom prst="rect">
            <a:avLst/>
          </a:prstGeom>
        </p:spPr>
        <p:txBody>
          <a:bodyPr wrap="square" lIns="0" tIns="0" rIns="0" bIns="0" rtlCol="0" anchor="t">
            <a:spAutoFit/>
          </a:bodyPr>
          <a:lstStyle>
            <a:defPPr>
              <a:defRPr lang="en-US"/>
            </a:defPPr>
            <a:lvl1pPr marL="0" algn="l" defTabSz="609539" rtl="0" eaLnBrk="1" latinLnBrk="0" hangingPunct="1">
              <a:defRPr sz="1200" kern="1200">
                <a:solidFill>
                  <a:schemeClr val="tx1"/>
                </a:solidFill>
                <a:latin typeface="+mn-lt"/>
                <a:ea typeface="+mn-ea"/>
                <a:cs typeface="+mn-cs"/>
              </a:defRPr>
            </a:lvl1pPr>
            <a:lvl2pPr marL="304770" algn="l" defTabSz="609539" rtl="0" eaLnBrk="1" latinLnBrk="0" hangingPunct="1">
              <a:defRPr sz="1200" kern="1200">
                <a:solidFill>
                  <a:schemeClr val="tx1"/>
                </a:solidFill>
                <a:latin typeface="+mn-lt"/>
                <a:ea typeface="+mn-ea"/>
                <a:cs typeface="+mn-cs"/>
              </a:defRPr>
            </a:lvl2pPr>
            <a:lvl3pPr marL="609539" algn="l" defTabSz="609539" rtl="0" eaLnBrk="1" latinLnBrk="0" hangingPunct="1">
              <a:defRPr sz="1200" kern="1200">
                <a:solidFill>
                  <a:schemeClr val="tx1"/>
                </a:solidFill>
                <a:latin typeface="+mn-lt"/>
                <a:ea typeface="+mn-ea"/>
                <a:cs typeface="+mn-cs"/>
              </a:defRPr>
            </a:lvl3pPr>
            <a:lvl4pPr marL="914309" algn="l" defTabSz="609539" rtl="0" eaLnBrk="1" latinLnBrk="0" hangingPunct="1">
              <a:defRPr sz="1200" kern="1200">
                <a:solidFill>
                  <a:schemeClr val="tx1"/>
                </a:solidFill>
                <a:latin typeface="+mn-lt"/>
                <a:ea typeface="+mn-ea"/>
                <a:cs typeface="+mn-cs"/>
              </a:defRPr>
            </a:lvl4pPr>
            <a:lvl5pPr marL="1219078" algn="l" defTabSz="609539" rtl="0" eaLnBrk="1" latinLnBrk="0" hangingPunct="1">
              <a:defRPr sz="1200" kern="1200">
                <a:solidFill>
                  <a:schemeClr val="tx1"/>
                </a:solidFill>
                <a:latin typeface="+mn-lt"/>
                <a:ea typeface="+mn-ea"/>
                <a:cs typeface="+mn-cs"/>
              </a:defRPr>
            </a:lvl5pPr>
            <a:lvl6pPr marL="1523848" algn="l" defTabSz="609539" rtl="0" eaLnBrk="1" latinLnBrk="0" hangingPunct="1">
              <a:defRPr sz="1200" kern="1200">
                <a:solidFill>
                  <a:schemeClr val="tx1"/>
                </a:solidFill>
                <a:latin typeface="+mn-lt"/>
                <a:ea typeface="+mn-ea"/>
                <a:cs typeface="+mn-cs"/>
              </a:defRPr>
            </a:lvl6pPr>
            <a:lvl7pPr marL="1828617" algn="l" defTabSz="609539" rtl="0" eaLnBrk="1" latinLnBrk="0" hangingPunct="1">
              <a:defRPr sz="1200" kern="1200">
                <a:solidFill>
                  <a:schemeClr val="tx1"/>
                </a:solidFill>
                <a:latin typeface="+mn-lt"/>
                <a:ea typeface="+mn-ea"/>
                <a:cs typeface="+mn-cs"/>
              </a:defRPr>
            </a:lvl7pPr>
            <a:lvl8pPr marL="2133387" algn="l" defTabSz="609539" rtl="0" eaLnBrk="1" latinLnBrk="0" hangingPunct="1">
              <a:defRPr sz="1200" kern="1200">
                <a:solidFill>
                  <a:schemeClr val="tx1"/>
                </a:solidFill>
                <a:latin typeface="+mn-lt"/>
                <a:ea typeface="+mn-ea"/>
                <a:cs typeface="+mn-cs"/>
              </a:defRPr>
            </a:lvl8pPr>
            <a:lvl9pPr marL="2438156" algn="l" defTabSz="609539" rtl="0" eaLnBrk="1" latinLnBrk="0" hangingPunct="1">
              <a:defRPr sz="1200" kern="1200">
                <a:solidFill>
                  <a:schemeClr val="tx1"/>
                </a:solidFill>
                <a:latin typeface="+mn-lt"/>
                <a:ea typeface="+mn-ea"/>
                <a:cs typeface="+mn-cs"/>
              </a:defRPr>
            </a:lvl9pPr>
          </a:lstStyle>
          <a:p>
            <a:pPr algn="l">
              <a:lnSpc>
                <a:spcPts val="9304"/>
              </a:lnSpc>
            </a:pPr>
            <a:r>
              <a:rPr lang="en-US" sz="6645" b="1" spc="-133" dirty="0" err="1">
                <a:solidFill>
                  <a:srgbClr val="F9F3F0"/>
                </a:solidFill>
                <a:latin typeface="Lexend 2"/>
                <a:ea typeface="Lexend 2"/>
                <a:cs typeface="Lexend 2"/>
                <a:sym typeface="Lexend 2"/>
              </a:rPr>
              <a:t>Ethische</a:t>
            </a:r>
            <a:r>
              <a:rPr lang="en-US" sz="6645" b="1" spc="-133" dirty="0">
                <a:solidFill>
                  <a:srgbClr val="F9F3F0"/>
                </a:solidFill>
                <a:latin typeface="Lexend 2"/>
                <a:ea typeface="Lexend 2"/>
                <a:cs typeface="Lexend 2"/>
                <a:sym typeface="Lexend 2"/>
              </a:rPr>
              <a:t> </a:t>
            </a:r>
            <a:r>
              <a:rPr lang="en-US" sz="6645" b="1" spc="-133" dirty="0" err="1">
                <a:solidFill>
                  <a:srgbClr val="F9F3F0"/>
                </a:solidFill>
                <a:latin typeface="Lexend 2"/>
                <a:ea typeface="Lexend 2"/>
                <a:cs typeface="Lexend 2"/>
                <a:sym typeface="Lexend 2"/>
              </a:rPr>
              <a:t>reflectie</a:t>
            </a:r>
            <a:r>
              <a:rPr lang="en-US" sz="6645" b="1" spc="-133" dirty="0">
                <a:solidFill>
                  <a:srgbClr val="F9F3F0"/>
                </a:solidFill>
                <a:latin typeface="Lexend 2"/>
                <a:ea typeface="Lexend 2"/>
                <a:cs typeface="Lexend 2"/>
                <a:sym typeface="Lexend 2"/>
              </a:rPr>
              <a:t> UMC-Utrecht Casus</a:t>
            </a:r>
          </a:p>
        </p:txBody>
      </p:sp>
      <p:sp>
        <p:nvSpPr>
          <p:cNvPr id="4" name="Freeform 4"/>
          <p:cNvSpPr/>
          <p:nvPr/>
        </p:nvSpPr>
        <p:spPr>
          <a:xfrm rot="-3572524">
            <a:off x="10376430" y="4800600"/>
            <a:ext cx="2743200" cy="2743200"/>
          </a:xfrm>
          <a:custGeom>
            <a:avLst/>
            <a:gdLst/>
            <a:ahLst/>
            <a:cxnLst/>
            <a:rect l="l" t="t" r="r" b="b"/>
            <a:pathLst>
              <a:path w="4114800" h="4114800">
                <a:moveTo>
                  <a:pt x="0" y="0"/>
                </a:moveTo>
                <a:lnTo>
                  <a:pt x="4114800" y="0"/>
                </a:lnTo>
                <a:lnTo>
                  <a:pt x="4114800" y="4114800"/>
                </a:lnTo>
                <a:lnTo>
                  <a:pt x="0" y="4114800"/>
                </a:lnTo>
                <a:lnTo>
                  <a:pt x="0" y="0"/>
                </a:lnTo>
                <a:close/>
              </a:path>
            </a:pathLst>
          </a:custGeom>
          <a:blipFill>
            <a:blip>
              <a:extLst>
                <a:ext uri="{96DAC541-7B7A-43D3-8B79-37D633B846F1}">
                  <asvg:svgBlip xmlns:asvg="http://schemas.microsoft.com/office/drawing/2016/SVG/main" r:embed="rId2"/>
                </a:ext>
              </a:extLst>
            </a:blip>
            <a:stretch>
              <a:fillRect/>
            </a:stretch>
          </a:blipFill>
        </p:spPr>
        <p:txBody>
          <a:bodyPr/>
          <a:lstStyle/>
          <a:p>
            <a:endParaRPr lang="en-US"/>
          </a:p>
        </p:txBody>
      </p:sp>
      <p:sp>
        <p:nvSpPr>
          <p:cNvPr id="5" name="Freeform 5"/>
          <p:cNvSpPr/>
          <p:nvPr/>
        </p:nvSpPr>
        <p:spPr>
          <a:xfrm>
            <a:off x="10283991" y="285185"/>
            <a:ext cx="1629482" cy="673381"/>
          </a:xfrm>
          <a:custGeom>
            <a:avLst/>
            <a:gdLst/>
            <a:ahLst/>
            <a:cxnLst/>
            <a:rect l="l" t="t" r="r" b="b"/>
            <a:pathLst>
              <a:path w="2444223" h="1010071">
                <a:moveTo>
                  <a:pt x="0" y="0"/>
                </a:moveTo>
                <a:lnTo>
                  <a:pt x="2444223" y="0"/>
                </a:lnTo>
                <a:lnTo>
                  <a:pt x="2444223" y="1010071"/>
                </a:lnTo>
                <a:lnTo>
                  <a:pt x="0" y="1010071"/>
                </a:lnTo>
                <a:lnTo>
                  <a:pt x="0" y="0"/>
                </a:lnTo>
                <a:close/>
              </a:path>
            </a:pathLst>
          </a:custGeom>
          <a:blipFill>
            <a:blip>
              <a:extLst>
                <a:ext uri="{96DAC541-7B7A-43D3-8B79-37D633B846F1}">
                  <asvg:svgBlip xmlns:asvg="http://schemas.microsoft.com/office/drawing/2016/SVG/main" r:embed="rId3"/>
                </a:ext>
              </a:extLst>
            </a:blip>
            <a:stretch>
              <a:fillRect/>
            </a:stretch>
          </a:blipFill>
        </p:spPr>
        <p:txBody>
          <a:bodyPr/>
          <a:lstStyle/>
          <a:p>
            <a:endParaRPr lang="en-US"/>
          </a:p>
        </p:txBody>
      </p:sp>
    </p:spTree>
    <p:extLst>
      <p:ext uri="{BB962C8B-B14F-4D97-AF65-F5344CB8AC3E}">
        <p14:creationId xmlns:p14="http://schemas.microsoft.com/office/powerpoint/2010/main" val="11305502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1E244F">
            <a:alpha val="100000"/>
          </a:srgbClr>
        </a:solidFill>
        <a:effectLst/>
      </p:bgPr>
    </p:bg>
    <p:spTree>
      <p:nvGrpSpPr>
        <p:cNvPr id="1" name="">
          <a:extLst>
            <a:ext uri="{FF2B5EF4-FFF2-40B4-BE49-F238E27FC236}">
              <a16:creationId xmlns:a16="http://schemas.microsoft.com/office/drawing/2014/main" id="{0F0DF845-0459-25BD-DC3D-EFE2B0778E7F}"/>
            </a:ext>
          </a:extLst>
        </p:cNvPr>
        <p:cNvGrpSpPr/>
        <p:nvPr/>
      </p:nvGrpSpPr>
      <p:grpSpPr>
        <a:xfrm>
          <a:off x="0" y="0"/>
          <a:ext cx="0" cy="0"/>
          <a:chOff x="0" y="0"/>
          <a:chExt cx="0" cy="0"/>
        </a:xfrm>
      </p:grpSpPr>
      <p:sp>
        <p:nvSpPr>
          <p:cNvPr id="45" name="Freeform 2">
            <a:extLst>
              <a:ext uri="{FF2B5EF4-FFF2-40B4-BE49-F238E27FC236}">
                <a16:creationId xmlns:a16="http://schemas.microsoft.com/office/drawing/2014/main" id="{145E2FF0-B3D4-67AD-735F-8620782B9413}"/>
              </a:ext>
            </a:extLst>
          </p:cNvPr>
          <p:cNvSpPr/>
          <p:nvPr/>
        </p:nvSpPr>
        <p:spPr>
          <a:xfrm>
            <a:off x="-580971" y="-426709"/>
            <a:ext cx="7075061" cy="2118349"/>
          </a:xfrm>
          <a:custGeom>
            <a:avLst/>
            <a:gdLst/>
            <a:ahLst/>
            <a:cxnLst/>
            <a:rect l="l" t="t" r="r" b="b"/>
            <a:pathLst>
              <a:path w="10612592" h="4708132">
                <a:moveTo>
                  <a:pt x="0" y="0"/>
                </a:moveTo>
                <a:lnTo>
                  <a:pt x="10612592" y="0"/>
                </a:lnTo>
                <a:lnTo>
                  <a:pt x="10612592" y="4708132"/>
                </a:lnTo>
                <a:lnTo>
                  <a:pt x="0" y="4708132"/>
                </a:lnTo>
                <a:lnTo>
                  <a:pt x="0" y="0"/>
                </a:lnTo>
                <a:close/>
              </a:path>
            </a:pathLst>
          </a:custGeom>
          <a:blipFill>
            <a:blip>
              <a:extLst>
                <a:ext uri="{96DAC541-7B7A-43D3-8B79-37D633B846F1}">
                  <asvg:svgBlip xmlns:asvg="http://schemas.microsoft.com/office/drawing/2016/SVG/main" r:embed="rId3"/>
                </a:ext>
              </a:extLst>
            </a:blip>
            <a:stretch>
              <a:fillRect/>
            </a:stretch>
          </a:blipFill>
        </p:spPr>
        <p:txBody>
          <a:bodyPr/>
          <a:lstStyle/>
          <a:p>
            <a:endParaRPr lang="en-US"/>
          </a:p>
        </p:txBody>
      </p:sp>
      <p:sp>
        <p:nvSpPr>
          <p:cNvPr id="2" name="Text 0">
            <a:extLst>
              <a:ext uri="{FF2B5EF4-FFF2-40B4-BE49-F238E27FC236}">
                <a16:creationId xmlns:a16="http://schemas.microsoft.com/office/drawing/2014/main" id="{C648CB48-0441-011F-1786-2E55C0DC5A1E}"/>
              </a:ext>
            </a:extLst>
          </p:cNvPr>
          <p:cNvSpPr/>
          <p:nvPr/>
        </p:nvSpPr>
        <p:spPr>
          <a:xfrm>
            <a:off x="457200" y="365760"/>
            <a:ext cx="11247120" cy="594360"/>
          </a:xfrm>
          <a:prstGeom prst="rect">
            <a:avLst/>
          </a:prstGeom>
          <a:noFill/>
          <a:ln/>
        </p:spPr>
        <p:txBody>
          <a:bodyPr wrap="square" lIns="0" tIns="0" rIns="0" bIns="0" rtlCol="0" anchor="ctr"/>
          <a:lstStyle/>
          <a:p>
            <a:pPr marL="0" indent="0">
              <a:buNone/>
            </a:pPr>
            <a:r>
              <a:rPr lang="en-US" sz="2800" b="1" dirty="0">
                <a:solidFill>
                  <a:srgbClr val="FFFFFF"/>
                </a:solidFill>
                <a:latin typeface="Calibri" pitchFamily="34" charset="0"/>
                <a:ea typeface="Calibri" pitchFamily="34" charset="-122"/>
                <a:cs typeface="Calibri" pitchFamily="34" charset="-120"/>
              </a:rPr>
              <a:t>Het landschap van AI-ethiek</a:t>
            </a:r>
            <a:endParaRPr lang="en-US" sz="2800" dirty="0">
              <a:solidFill>
                <a:srgbClr val="FFFFFF"/>
              </a:solidFill>
            </a:endParaRPr>
          </a:p>
        </p:txBody>
      </p:sp>
      <p:sp>
        <p:nvSpPr>
          <p:cNvPr id="3" name="Text 1">
            <a:extLst>
              <a:ext uri="{FF2B5EF4-FFF2-40B4-BE49-F238E27FC236}">
                <a16:creationId xmlns:a16="http://schemas.microsoft.com/office/drawing/2014/main" id="{B02C91EC-3EA5-42FF-CA27-94BE081BB94D}"/>
              </a:ext>
            </a:extLst>
          </p:cNvPr>
          <p:cNvSpPr/>
          <p:nvPr/>
        </p:nvSpPr>
        <p:spPr>
          <a:xfrm>
            <a:off x="457200" y="914400"/>
            <a:ext cx="11247120" cy="365760"/>
          </a:xfrm>
          <a:prstGeom prst="rect">
            <a:avLst/>
          </a:prstGeom>
          <a:noFill/>
          <a:ln/>
        </p:spPr>
        <p:txBody>
          <a:bodyPr wrap="square" lIns="0" tIns="0" rIns="0" bIns="0" rtlCol="0" anchor="ctr"/>
          <a:lstStyle/>
          <a:p>
            <a:pPr marL="0" indent="0">
              <a:buNone/>
            </a:pPr>
            <a:r>
              <a:rPr lang="en-US" sz="1400" i="1" dirty="0">
                <a:solidFill>
                  <a:srgbClr val="C9A6FF"/>
                </a:solidFill>
                <a:latin typeface="Calibri" pitchFamily="34" charset="0"/>
                <a:ea typeface="Calibri" pitchFamily="34" charset="-122"/>
                <a:cs typeface="Calibri" pitchFamily="34" charset="-120"/>
              </a:rPr>
              <a:t>Negen onderwerpen die telkens terugkomen — vandaag pakken we de meest urgente</a:t>
            </a:r>
            <a:endParaRPr lang="en-US" sz="1400" dirty="0">
              <a:solidFill>
                <a:srgbClr val="C9A6FF"/>
              </a:solidFill>
            </a:endParaRPr>
          </a:p>
        </p:txBody>
      </p:sp>
      <p:sp>
        <p:nvSpPr>
          <p:cNvPr id="4" name="Shape 2">
            <a:extLst>
              <a:ext uri="{FF2B5EF4-FFF2-40B4-BE49-F238E27FC236}">
                <a16:creationId xmlns:a16="http://schemas.microsoft.com/office/drawing/2014/main" id="{6D6C8D36-61B2-3691-7109-3E68F7BF34E0}"/>
              </a:ext>
            </a:extLst>
          </p:cNvPr>
          <p:cNvSpPr/>
          <p:nvPr/>
        </p:nvSpPr>
        <p:spPr>
          <a:xfrm>
            <a:off x="457200" y="1371600"/>
            <a:ext cx="548640" cy="54864"/>
          </a:xfrm>
          <a:prstGeom prst="rect">
            <a:avLst/>
          </a:prstGeom>
          <a:solidFill>
            <a:srgbClr val="C9A6FF"/>
          </a:solidFill>
          <a:ln w="12700">
            <a:noFill/>
            <a:prstDash val="solid"/>
          </a:ln>
        </p:spPr>
        <p:txBody>
          <a:bodyPr/>
          <a:lstStyle/>
          <a:p>
            <a:endParaRPr lang="en-US"/>
          </a:p>
        </p:txBody>
      </p:sp>
      <p:sp>
        <p:nvSpPr>
          <p:cNvPr id="5" name="Shape 3">
            <a:extLst>
              <a:ext uri="{FF2B5EF4-FFF2-40B4-BE49-F238E27FC236}">
                <a16:creationId xmlns:a16="http://schemas.microsoft.com/office/drawing/2014/main" id="{03E67B01-1B57-B321-6BDC-BBBD54D8A43F}"/>
              </a:ext>
            </a:extLst>
          </p:cNvPr>
          <p:cNvSpPr/>
          <p:nvPr/>
        </p:nvSpPr>
        <p:spPr>
          <a:xfrm>
            <a:off x="457200" y="1783080"/>
            <a:ext cx="3657600" cy="1280160"/>
          </a:xfrm>
          <a:prstGeom prst="rect">
            <a:avLst/>
          </a:prstGeom>
          <a:solidFill>
            <a:srgbClr val="2B3370"/>
          </a:solidFill>
          <a:ln w="9525">
            <a:noFill/>
            <a:prstDash val="solid"/>
          </a:ln>
        </p:spPr>
        <p:txBody>
          <a:bodyPr/>
          <a:lstStyle/>
          <a:p>
            <a:endParaRPr lang="en-US"/>
          </a:p>
        </p:txBody>
      </p:sp>
      <p:sp>
        <p:nvSpPr>
          <p:cNvPr id="6" name="Shape 4">
            <a:extLst>
              <a:ext uri="{FF2B5EF4-FFF2-40B4-BE49-F238E27FC236}">
                <a16:creationId xmlns:a16="http://schemas.microsoft.com/office/drawing/2014/main" id="{B32FC877-8A31-1505-0219-7DB6FE1FAC18}"/>
              </a:ext>
            </a:extLst>
          </p:cNvPr>
          <p:cNvSpPr/>
          <p:nvPr/>
        </p:nvSpPr>
        <p:spPr>
          <a:xfrm>
            <a:off x="457200" y="1783080"/>
            <a:ext cx="54864" cy="1280160"/>
          </a:xfrm>
          <a:prstGeom prst="rect">
            <a:avLst/>
          </a:prstGeom>
          <a:solidFill>
            <a:srgbClr val="C9A6FF"/>
          </a:solidFill>
          <a:ln w="12700">
            <a:noFill/>
            <a:prstDash val="solid"/>
          </a:ln>
        </p:spPr>
        <p:txBody>
          <a:bodyPr/>
          <a:lstStyle/>
          <a:p>
            <a:endParaRPr lang="en-US"/>
          </a:p>
        </p:txBody>
      </p:sp>
      <p:sp>
        <p:nvSpPr>
          <p:cNvPr id="7" name="Text 5">
            <a:extLst>
              <a:ext uri="{FF2B5EF4-FFF2-40B4-BE49-F238E27FC236}">
                <a16:creationId xmlns:a16="http://schemas.microsoft.com/office/drawing/2014/main" id="{A5AF04F2-4093-838D-C893-9036C9BC45B4}"/>
              </a:ext>
            </a:extLst>
          </p:cNvPr>
          <p:cNvSpPr/>
          <p:nvPr/>
        </p:nvSpPr>
        <p:spPr>
          <a:xfrm>
            <a:off x="640080" y="1920240"/>
            <a:ext cx="3291840" cy="365760"/>
          </a:xfrm>
          <a:prstGeom prst="rect">
            <a:avLst/>
          </a:prstGeom>
          <a:noFill/>
          <a:ln/>
        </p:spPr>
        <p:txBody>
          <a:bodyPr wrap="square" lIns="0" tIns="0" rIns="0" bIns="0" rtlCol="0" anchor="t"/>
          <a:lstStyle/>
          <a:p>
            <a:pPr marL="0" indent="0">
              <a:buNone/>
            </a:pPr>
            <a:r>
              <a:rPr lang="en-US" sz="1400" b="1" dirty="0">
                <a:solidFill>
                  <a:srgbClr val="FFFFFF"/>
                </a:solidFill>
                <a:latin typeface="Calibri" pitchFamily="34" charset="0"/>
                <a:ea typeface="Calibri" pitchFamily="34" charset="-122"/>
                <a:cs typeface="Calibri" pitchFamily="34" charset="-120"/>
              </a:rPr>
              <a:t>Bias &amp; fairness</a:t>
            </a:r>
            <a:endParaRPr lang="en-US" sz="1400" b="1" dirty="0">
              <a:solidFill>
                <a:srgbClr val="FFFFFF"/>
              </a:solidFill>
            </a:endParaRPr>
          </a:p>
        </p:txBody>
      </p:sp>
      <p:sp>
        <p:nvSpPr>
          <p:cNvPr id="8" name="Text 6">
            <a:extLst>
              <a:ext uri="{FF2B5EF4-FFF2-40B4-BE49-F238E27FC236}">
                <a16:creationId xmlns:a16="http://schemas.microsoft.com/office/drawing/2014/main" id="{A341BFD5-F891-4832-D904-E89B5E203DCA}"/>
              </a:ext>
            </a:extLst>
          </p:cNvPr>
          <p:cNvSpPr/>
          <p:nvPr/>
        </p:nvSpPr>
        <p:spPr>
          <a:xfrm>
            <a:off x="640080" y="2331720"/>
            <a:ext cx="3291840" cy="685800"/>
          </a:xfrm>
          <a:prstGeom prst="rect">
            <a:avLst/>
          </a:prstGeom>
          <a:noFill/>
          <a:ln/>
        </p:spPr>
        <p:txBody>
          <a:bodyPr wrap="square" lIns="0" tIns="0" rIns="0" bIns="0" rtlCol="0" anchor="t"/>
          <a:lstStyle/>
          <a:p>
            <a:pPr marL="0" indent="0">
              <a:buNone/>
            </a:pPr>
            <a:r>
              <a:rPr lang="en-US" sz="1100" i="1" dirty="0">
                <a:solidFill>
                  <a:srgbClr val="FFFFFF"/>
                </a:solidFill>
                <a:latin typeface="Calibri" pitchFamily="34" charset="0"/>
                <a:ea typeface="Calibri" pitchFamily="34" charset="-122"/>
                <a:cs typeface="Calibri" pitchFamily="34" charset="-120"/>
              </a:rPr>
              <a:t>Behandelt AI iedereen eerlijk?</a:t>
            </a:r>
            <a:endParaRPr lang="en-US" sz="1100" dirty="0">
              <a:solidFill>
                <a:srgbClr val="FFFFFF"/>
              </a:solidFill>
            </a:endParaRPr>
          </a:p>
        </p:txBody>
      </p:sp>
      <p:sp>
        <p:nvSpPr>
          <p:cNvPr id="9" name="Shape 7">
            <a:extLst>
              <a:ext uri="{FF2B5EF4-FFF2-40B4-BE49-F238E27FC236}">
                <a16:creationId xmlns:a16="http://schemas.microsoft.com/office/drawing/2014/main" id="{F306BA81-EFF8-3F31-8F51-A78CF8265B0A}"/>
              </a:ext>
            </a:extLst>
          </p:cNvPr>
          <p:cNvSpPr/>
          <p:nvPr/>
        </p:nvSpPr>
        <p:spPr>
          <a:xfrm>
            <a:off x="4297680" y="1783080"/>
            <a:ext cx="3657600" cy="1280160"/>
          </a:xfrm>
          <a:prstGeom prst="rect">
            <a:avLst/>
          </a:prstGeom>
          <a:solidFill>
            <a:srgbClr val="2B3370"/>
          </a:solidFill>
          <a:ln w="9525">
            <a:noFill/>
            <a:prstDash val="solid"/>
          </a:ln>
        </p:spPr>
        <p:txBody>
          <a:bodyPr/>
          <a:lstStyle/>
          <a:p>
            <a:endParaRPr lang="en-US"/>
          </a:p>
        </p:txBody>
      </p:sp>
      <p:sp>
        <p:nvSpPr>
          <p:cNvPr id="10" name="Shape 8">
            <a:extLst>
              <a:ext uri="{FF2B5EF4-FFF2-40B4-BE49-F238E27FC236}">
                <a16:creationId xmlns:a16="http://schemas.microsoft.com/office/drawing/2014/main" id="{1B642E0E-5DF3-9406-0F14-D2CD68F59DF0}"/>
              </a:ext>
            </a:extLst>
          </p:cNvPr>
          <p:cNvSpPr/>
          <p:nvPr/>
        </p:nvSpPr>
        <p:spPr>
          <a:xfrm>
            <a:off x="4297680" y="1783080"/>
            <a:ext cx="54864" cy="1280160"/>
          </a:xfrm>
          <a:prstGeom prst="rect">
            <a:avLst/>
          </a:prstGeom>
          <a:solidFill>
            <a:srgbClr val="C9A6FF"/>
          </a:solidFill>
          <a:ln w="12700">
            <a:noFill/>
            <a:prstDash val="solid"/>
          </a:ln>
        </p:spPr>
        <p:txBody>
          <a:bodyPr/>
          <a:lstStyle/>
          <a:p>
            <a:endParaRPr lang="en-US"/>
          </a:p>
        </p:txBody>
      </p:sp>
      <p:sp>
        <p:nvSpPr>
          <p:cNvPr id="11" name="Text 9">
            <a:extLst>
              <a:ext uri="{FF2B5EF4-FFF2-40B4-BE49-F238E27FC236}">
                <a16:creationId xmlns:a16="http://schemas.microsoft.com/office/drawing/2014/main" id="{41335A1A-22E9-04AB-EAFE-983DDE68A94E}"/>
              </a:ext>
            </a:extLst>
          </p:cNvPr>
          <p:cNvSpPr/>
          <p:nvPr/>
        </p:nvSpPr>
        <p:spPr>
          <a:xfrm>
            <a:off x="4480560" y="1920240"/>
            <a:ext cx="3291840" cy="365760"/>
          </a:xfrm>
          <a:prstGeom prst="rect">
            <a:avLst/>
          </a:prstGeom>
          <a:noFill/>
          <a:ln/>
        </p:spPr>
        <p:txBody>
          <a:bodyPr wrap="square" lIns="0" tIns="0" rIns="0" bIns="0" rtlCol="0" anchor="t"/>
          <a:lstStyle/>
          <a:p>
            <a:pPr marL="0" indent="0">
              <a:buNone/>
            </a:pPr>
            <a:r>
              <a:rPr lang="en-US" sz="1400" b="1" dirty="0">
                <a:solidFill>
                  <a:srgbClr val="FFFFFF"/>
                </a:solidFill>
                <a:latin typeface="Calibri" pitchFamily="34" charset="0"/>
                <a:ea typeface="Calibri" pitchFamily="34" charset="-122"/>
                <a:cs typeface="Calibri" pitchFamily="34" charset="-120"/>
              </a:rPr>
              <a:t>Accountability</a:t>
            </a:r>
            <a:endParaRPr lang="en-US" sz="1400" b="1" dirty="0">
              <a:solidFill>
                <a:srgbClr val="FFFFFF"/>
              </a:solidFill>
            </a:endParaRPr>
          </a:p>
        </p:txBody>
      </p:sp>
      <p:sp>
        <p:nvSpPr>
          <p:cNvPr id="12" name="Text 10">
            <a:extLst>
              <a:ext uri="{FF2B5EF4-FFF2-40B4-BE49-F238E27FC236}">
                <a16:creationId xmlns:a16="http://schemas.microsoft.com/office/drawing/2014/main" id="{D57C8650-EC22-4E9D-5EE9-6CC523A5BC5D}"/>
              </a:ext>
            </a:extLst>
          </p:cNvPr>
          <p:cNvSpPr/>
          <p:nvPr/>
        </p:nvSpPr>
        <p:spPr>
          <a:xfrm>
            <a:off x="4480560" y="2331720"/>
            <a:ext cx="3291840" cy="685800"/>
          </a:xfrm>
          <a:prstGeom prst="rect">
            <a:avLst/>
          </a:prstGeom>
          <a:noFill/>
          <a:ln/>
        </p:spPr>
        <p:txBody>
          <a:bodyPr wrap="square" lIns="0" tIns="0" rIns="0" bIns="0" rtlCol="0" anchor="t"/>
          <a:lstStyle/>
          <a:p>
            <a:pPr marL="0" indent="0">
              <a:buNone/>
            </a:pPr>
            <a:r>
              <a:rPr lang="en-US" sz="1100" i="1" dirty="0">
                <a:solidFill>
                  <a:srgbClr val="FFFFFF"/>
                </a:solidFill>
                <a:latin typeface="Calibri" pitchFamily="34" charset="0"/>
                <a:ea typeface="Calibri" pitchFamily="34" charset="-122"/>
                <a:cs typeface="Calibri" pitchFamily="34" charset="-120"/>
              </a:rPr>
              <a:t>Wie is verantwoordelijk als er iets misgaat?</a:t>
            </a:r>
            <a:endParaRPr lang="en-US" sz="1100" dirty="0">
              <a:solidFill>
                <a:srgbClr val="FFFFFF"/>
              </a:solidFill>
            </a:endParaRPr>
          </a:p>
        </p:txBody>
      </p:sp>
      <p:sp>
        <p:nvSpPr>
          <p:cNvPr id="13" name="Shape 11">
            <a:extLst>
              <a:ext uri="{FF2B5EF4-FFF2-40B4-BE49-F238E27FC236}">
                <a16:creationId xmlns:a16="http://schemas.microsoft.com/office/drawing/2014/main" id="{A3A1C5A2-EF9F-CDCD-53BB-CBE212DB94FA}"/>
              </a:ext>
            </a:extLst>
          </p:cNvPr>
          <p:cNvSpPr/>
          <p:nvPr/>
        </p:nvSpPr>
        <p:spPr>
          <a:xfrm>
            <a:off x="8138160" y="1783080"/>
            <a:ext cx="3657600" cy="1280160"/>
          </a:xfrm>
          <a:prstGeom prst="rect">
            <a:avLst/>
          </a:prstGeom>
          <a:solidFill>
            <a:srgbClr val="2B3370"/>
          </a:solidFill>
          <a:ln w="9525">
            <a:noFill/>
            <a:prstDash val="solid"/>
          </a:ln>
        </p:spPr>
        <p:txBody>
          <a:bodyPr/>
          <a:lstStyle/>
          <a:p>
            <a:endParaRPr lang="en-US"/>
          </a:p>
        </p:txBody>
      </p:sp>
      <p:sp>
        <p:nvSpPr>
          <p:cNvPr id="14" name="Shape 12">
            <a:extLst>
              <a:ext uri="{FF2B5EF4-FFF2-40B4-BE49-F238E27FC236}">
                <a16:creationId xmlns:a16="http://schemas.microsoft.com/office/drawing/2014/main" id="{77124CB6-D913-E459-0ABD-A04ADECD4196}"/>
              </a:ext>
            </a:extLst>
          </p:cNvPr>
          <p:cNvSpPr/>
          <p:nvPr/>
        </p:nvSpPr>
        <p:spPr>
          <a:xfrm>
            <a:off x="8138160" y="1783080"/>
            <a:ext cx="54864" cy="1280160"/>
          </a:xfrm>
          <a:prstGeom prst="rect">
            <a:avLst/>
          </a:prstGeom>
          <a:solidFill>
            <a:srgbClr val="C9A6FF"/>
          </a:solidFill>
          <a:ln w="12700">
            <a:noFill/>
            <a:prstDash val="solid"/>
          </a:ln>
        </p:spPr>
        <p:txBody>
          <a:bodyPr/>
          <a:lstStyle/>
          <a:p>
            <a:endParaRPr lang="en-US"/>
          </a:p>
        </p:txBody>
      </p:sp>
      <p:sp>
        <p:nvSpPr>
          <p:cNvPr id="15" name="Text 13">
            <a:extLst>
              <a:ext uri="{FF2B5EF4-FFF2-40B4-BE49-F238E27FC236}">
                <a16:creationId xmlns:a16="http://schemas.microsoft.com/office/drawing/2014/main" id="{F5A78EB1-A1AF-6EBD-C0B7-0420851FB3E5}"/>
              </a:ext>
            </a:extLst>
          </p:cNvPr>
          <p:cNvSpPr/>
          <p:nvPr/>
        </p:nvSpPr>
        <p:spPr>
          <a:xfrm>
            <a:off x="8321040" y="1920240"/>
            <a:ext cx="3291840" cy="365760"/>
          </a:xfrm>
          <a:prstGeom prst="rect">
            <a:avLst/>
          </a:prstGeom>
          <a:noFill/>
          <a:ln/>
        </p:spPr>
        <p:txBody>
          <a:bodyPr wrap="square" lIns="0" tIns="0" rIns="0" bIns="0" rtlCol="0" anchor="t"/>
          <a:lstStyle/>
          <a:p>
            <a:pPr marL="0" indent="0">
              <a:buNone/>
            </a:pPr>
            <a:r>
              <a:rPr lang="en-US" sz="1400" b="1" dirty="0">
                <a:solidFill>
                  <a:srgbClr val="FFFFFF"/>
                </a:solidFill>
                <a:latin typeface="Calibri" pitchFamily="34" charset="0"/>
                <a:ea typeface="Calibri" pitchFamily="34" charset="-122"/>
                <a:cs typeface="Calibri" pitchFamily="34" charset="-120"/>
              </a:rPr>
              <a:t>Alignment</a:t>
            </a:r>
            <a:endParaRPr lang="en-US" sz="1400" b="1" dirty="0">
              <a:solidFill>
                <a:srgbClr val="FFFFFF"/>
              </a:solidFill>
            </a:endParaRPr>
          </a:p>
        </p:txBody>
      </p:sp>
      <p:sp>
        <p:nvSpPr>
          <p:cNvPr id="16" name="Text 14">
            <a:extLst>
              <a:ext uri="{FF2B5EF4-FFF2-40B4-BE49-F238E27FC236}">
                <a16:creationId xmlns:a16="http://schemas.microsoft.com/office/drawing/2014/main" id="{730DB7CA-E110-C904-84C9-3A572216B032}"/>
              </a:ext>
            </a:extLst>
          </p:cNvPr>
          <p:cNvSpPr/>
          <p:nvPr/>
        </p:nvSpPr>
        <p:spPr>
          <a:xfrm>
            <a:off x="8321040" y="2331720"/>
            <a:ext cx="3291840" cy="685800"/>
          </a:xfrm>
          <a:prstGeom prst="rect">
            <a:avLst/>
          </a:prstGeom>
          <a:noFill/>
          <a:ln/>
        </p:spPr>
        <p:txBody>
          <a:bodyPr wrap="square" lIns="0" tIns="0" rIns="0" bIns="0" rtlCol="0" anchor="t"/>
          <a:lstStyle/>
          <a:p>
            <a:pPr marL="0" indent="0">
              <a:buNone/>
            </a:pPr>
            <a:r>
              <a:rPr lang="en-US" sz="1100" i="1" dirty="0">
                <a:solidFill>
                  <a:srgbClr val="FFFFFF"/>
                </a:solidFill>
                <a:latin typeface="Calibri" pitchFamily="34" charset="0"/>
                <a:ea typeface="Calibri" pitchFamily="34" charset="-122"/>
                <a:cs typeface="Calibri" pitchFamily="34" charset="-120"/>
              </a:rPr>
              <a:t>Doet AI wat we écht bedoelen?</a:t>
            </a:r>
            <a:endParaRPr lang="en-US" sz="1100" dirty="0">
              <a:solidFill>
                <a:srgbClr val="FFFFFF"/>
              </a:solidFill>
            </a:endParaRPr>
          </a:p>
        </p:txBody>
      </p:sp>
      <p:sp>
        <p:nvSpPr>
          <p:cNvPr id="17" name="Shape 15">
            <a:extLst>
              <a:ext uri="{FF2B5EF4-FFF2-40B4-BE49-F238E27FC236}">
                <a16:creationId xmlns:a16="http://schemas.microsoft.com/office/drawing/2014/main" id="{533C4DD1-70E3-685F-7DF9-91B6159C1910}"/>
              </a:ext>
            </a:extLst>
          </p:cNvPr>
          <p:cNvSpPr/>
          <p:nvPr/>
        </p:nvSpPr>
        <p:spPr>
          <a:xfrm>
            <a:off x="457200" y="3246120"/>
            <a:ext cx="3657600" cy="1280160"/>
          </a:xfrm>
          <a:prstGeom prst="rect">
            <a:avLst/>
          </a:prstGeom>
          <a:solidFill>
            <a:srgbClr val="2B3370"/>
          </a:solidFill>
          <a:ln w="9525">
            <a:noFill/>
            <a:prstDash val="solid"/>
          </a:ln>
        </p:spPr>
        <p:txBody>
          <a:bodyPr/>
          <a:lstStyle/>
          <a:p>
            <a:endParaRPr lang="en-US"/>
          </a:p>
        </p:txBody>
      </p:sp>
      <p:sp>
        <p:nvSpPr>
          <p:cNvPr id="18" name="Shape 16">
            <a:extLst>
              <a:ext uri="{FF2B5EF4-FFF2-40B4-BE49-F238E27FC236}">
                <a16:creationId xmlns:a16="http://schemas.microsoft.com/office/drawing/2014/main" id="{760BEE82-38F2-7F8E-4BE0-A957F071692B}"/>
              </a:ext>
            </a:extLst>
          </p:cNvPr>
          <p:cNvSpPr/>
          <p:nvPr/>
        </p:nvSpPr>
        <p:spPr>
          <a:xfrm>
            <a:off x="457200" y="3246120"/>
            <a:ext cx="54864" cy="1280160"/>
          </a:xfrm>
          <a:prstGeom prst="rect">
            <a:avLst/>
          </a:prstGeom>
          <a:solidFill>
            <a:srgbClr val="C9A6FF"/>
          </a:solidFill>
          <a:ln w="12700">
            <a:noFill/>
            <a:prstDash val="solid"/>
          </a:ln>
        </p:spPr>
        <p:txBody>
          <a:bodyPr/>
          <a:lstStyle/>
          <a:p>
            <a:endParaRPr lang="en-US"/>
          </a:p>
        </p:txBody>
      </p:sp>
      <p:sp>
        <p:nvSpPr>
          <p:cNvPr id="19" name="Text 17">
            <a:extLst>
              <a:ext uri="{FF2B5EF4-FFF2-40B4-BE49-F238E27FC236}">
                <a16:creationId xmlns:a16="http://schemas.microsoft.com/office/drawing/2014/main" id="{CFDF98CD-9415-130B-C311-9B01E07BF6E0}"/>
              </a:ext>
            </a:extLst>
          </p:cNvPr>
          <p:cNvSpPr/>
          <p:nvPr/>
        </p:nvSpPr>
        <p:spPr>
          <a:xfrm>
            <a:off x="640080" y="3383280"/>
            <a:ext cx="3291840" cy="365760"/>
          </a:xfrm>
          <a:prstGeom prst="rect">
            <a:avLst/>
          </a:prstGeom>
          <a:noFill/>
          <a:ln/>
        </p:spPr>
        <p:txBody>
          <a:bodyPr wrap="square" lIns="0" tIns="0" rIns="0" bIns="0" rtlCol="0" anchor="t"/>
          <a:lstStyle/>
          <a:p>
            <a:pPr marL="0" indent="0">
              <a:buNone/>
            </a:pPr>
            <a:r>
              <a:rPr lang="en-US" sz="1400" b="1" dirty="0">
                <a:solidFill>
                  <a:srgbClr val="FFFFFF"/>
                </a:solidFill>
                <a:latin typeface="Calibri" pitchFamily="34" charset="0"/>
                <a:ea typeface="Calibri" pitchFamily="34" charset="-122"/>
                <a:cs typeface="Calibri" pitchFamily="34" charset="-120"/>
              </a:rPr>
              <a:t>Transparency</a:t>
            </a:r>
            <a:endParaRPr lang="en-US" sz="1400" b="1" dirty="0">
              <a:solidFill>
                <a:srgbClr val="FFFFFF"/>
              </a:solidFill>
            </a:endParaRPr>
          </a:p>
        </p:txBody>
      </p:sp>
      <p:sp>
        <p:nvSpPr>
          <p:cNvPr id="20" name="Text 18">
            <a:extLst>
              <a:ext uri="{FF2B5EF4-FFF2-40B4-BE49-F238E27FC236}">
                <a16:creationId xmlns:a16="http://schemas.microsoft.com/office/drawing/2014/main" id="{B649F11C-B515-996A-FAA6-33D6EAABE571}"/>
              </a:ext>
            </a:extLst>
          </p:cNvPr>
          <p:cNvSpPr/>
          <p:nvPr/>
        </p:nvSpPr>
        <p:spPr>
          <a:xfrm>
            <a:off x="640080" y="3794760"/>
            <a:ext cx="3291840" cy="685800"/>
          </a:xfrm>
          <a:prstGeom prst="rect">
            <a:avLst/>
          </a:prstGeom>
          <a:noFill/>
          <a:ln/>
        </p:spPr>
        <p:txBody>
          <a:bodyPr wrap="square" lIns="0" tIns="0" rIns="0" bIns="0" rtlCol="0" anchor="t"/>
          <a:lstStyle/>
          <a:p>
            <a:pPr marL="0" indent="0">
              <a:buNone/>
            </a:pPr>
            <a:r>
              <a:rPr lang="en-US" sz="1100" i="1" dirty="0">
                <a:solidFill>
                  <a:srgbClr val="FFFFFF"/>
                </a:solidFill>
                <a:latin typeface="Calibri" pitchFamily="34" charset="0"/>
                <a:ea typeface="Calibri" pitchFamily="34" charset="-122"/>
                <a:cs typeface="Calibri" pitchFamily="34" charset="-120"/>
              </a:rPr>
              <a:t>Weten we hoe het besluit tot stand kwam?</a:t>
            </a:r>
            <a:endParaRPr lang="en-US" sz="1100" dirty="0">
              <a:solidFill>
                <a:srgbClr val="FFFFFF"/>
              </a:solidFill>
            </a:endParaRPr>
          </a:p>
        </p:txBody>
      </p:sp>
      <p:sp>
        <p:nvSpPr>
          <p:cNvPr id="21" name="Shape 19">
            <a:extLst>
              <a:ext uri="{FF2B5EF4-FFF2-40B4-BE49-F238E27FC236}">
                <a16:creationId xmlns:a16="http://schemas.microsoft.com/office/drawing/2014/main" id="{68F136A2-7FCC-2815-15E6-07AEB9067F43}"/>
              </a:ext>
            </a:extLst>
          </p:cNvPr>
          <p:cNvSpPr/>
          <p:nvPr/>
        </p:nvSpPr>
        <p:spPr>
          <a:xfrm>
            <a:off x="4297680" y="3246120"/>
            <a:ext cx="3657600" cy="1280160"/>
          </a:xfrm>
          <a:prstGeom prst="rect">
            <a:avLst/>
          </a:prstGeom>
          <a:solidFill>
            <a:srgbClr val="2B3370"/>
          </a:solidFill>
          <a:ln w="9525">
            <a:noFill/>
            <a:prstDash val="solid"/>
          </a:ln>
        </p:spPr>
        <p:txBody>
          <a:bodyPr/>
          <a:lstStyle/>
          <a:p>
            <a:endParaRPr lang="en-US"/>
          </a:p>
        </p:txBody>
      </p:sp>
      <p:sp>
        <p:nvSpPr>
          <p:cNvPr id="22" name="Shape 20">
            <a:extLst>
              <a:ext uri="{FF2B5EF4-FFF2-40B4-BE49-F238E27FC236}">
                <a16:creationId xmlns:a16="http://schemas.microsoft.com/office/drawing/2014/main" id="{CA4F4BFE-55DA-3318-03A8-C665E0FD2D1A}"/>
              </a:ext>
            </a:extLst>
          </p:cNvPr>
          <p:cNvSpPr/>
          <p:nvPr/>
        </p:nvSpPr>
        <p:spPr>
          <a:xfrm>
            <a:off x="4297680" y="3246120"/>
            <a:ext cx="54864" cy="1280160"/>
          </a:xfrm>
          <a:prstGeom prst="rect">
            <a:avLst/>
          </a:prstGeom>
          <a:solidFill>
            <a:srgbClr val="C9A6FF"/>
          </a:solidFill>
          <a:ln w="12700">
            <a:noFill/>
            <a:prstDash val="solid"/>
          </a:ln>
        </p:spPr>
        <p:txBody>
          <a:bodyPr/>
          <a:lstStyle/>
          <a:p>
            <a:endParaRPr lang="en-US"/>
          </a:p>
        </p:txBody>
      </p:sp>
      <p:sp>
        <p:nvSpPr>
          <p:cNvPr id="23" name="Text 21">
            <a:extLst>
              <a:ext uri="{FF2B5EF4-FFF2-40B4-BE49-F238E27FC236}">
                <a16:creationId xmlns:a16="http://schemas.microsoft.com/office/drawing/2014/main" id="{12F67B13-5C9D-B21C-44A9-1098AFB70BF2}"/>
              </a:ext>
            </a:extLst>
          </p:cNvPr>
          <p:cNvSpPr/>
          <p:nvPr/>
        </p:nvSpPr>
        <p:spPr>
          <a:xfrm>
            <a:off x="4480560" y="3383280"/>
            <a:ext cx="3291840" cy="365760"/>
          </a:xfrm>
          <a:prstGeom prst="rect">
            <a:avLst/>
          </a:prstGeom>
          <a:noFill/>
          <a:ln/>
        </p:spPr>
        <p:txBody>
          <a:bodyPr wrap="square" lIns="0" tIns="0" rIns="0" bIns="0" rtlCol="0" anchor="t"/>
          <a:lstStyle/>
          <a:p>
            <a:pPr marL="0" indent="0">
              <a:buNone/>
            </a:pPr>
            <a:r>
              <a:rPr lang="en-US" sz="1400" b="1" dirty="0">
                <a:solidFill>
                  <a:srgbClr val="FFFFFF"/>
                </a:solidFill>
                <a:latin typeface="Calibri" pitchFamily="34" charset="0"/>
                <a:ea typeface="Calibri" pitchFamily="34" charset="-122"/>
                <a:cs typeface="Calibri" pitchFamily="34" charset="-120"/>
              </a:rPr>
              <a:t>Privacy &amp; security</a:t>
            </a:r>
            <a:endParaRPr lang="en-US" sz="1400" b="1" dirty="0">
              <a:solidFill>
                <a:srgbClr val="FFFFFF"/>
              </a:solidFill>
            </a:endParaRPr>
          </a:p>
        </p:txBody>
      </p:sp>
      <p:sp>
        <p:nvSpPr>
          <p:cNvPr id="24" name="Text 22">
            <a:extLst>
              <a:ext uri="{FF2B5EF4-FFF2-40B4-BE49-F238E27FC236}">
                <a16:creationId xmlns:a16="http://schemas.microsoft.com/office/drawing/2014/main" id="{128BC40F-35DE-EB3B-7783-DD57A9A56596}"/>
              </a:ext>
            </a:extLst>
          </p:cNvPr>
          <p:cNvSpPr/>
          <p:nvPr/>
        </p:nvSpPr>
        <p:spPr>
          <a:xfrm>
            <a:off x="4480560" y="3794760"/>
            <a:ext cx="3291840" cy="685800"/>
          </a:xfrm>
          <a:prstGeom prst="rect">
            <a:avLst/>
          </a:prstGeom>
          <a:noFill/>
          <a:ln/>
        </p:spPr>
        <p:txBody>
          <a:bodyPr wrap="square" lIns="0" tIns="0" rIns="0" bIns="0" rtlCol="0" anchor="t"/>
          <a:lstStyle/>
          <a:p>
            <a:pPr marL="0" indent="0">
              <a:buNone/>
            </a:pPr>
            <a:r>
              <a:rPr lang="en-US" sz="1100" i="1" dirty="0">
                <a:solidFill>
                  <a:srgbClr val="FFFFFF"/>
                </a:solidFill>
                <a:latin typeface="Calibri" pitchFamily="34" charset="0"/>
                <a:ea typeface="Calibri" pitchFamily="34" charset="-122"/>
                <a:cs typeface="Calibri" pitchFamily="34" charset="-120"/>
              </a:rPr>
              <a:t>Welke data, waar, met welke bescherming?</a:t>
            </a:r>
            <a:endParaRPr lang="en-US" sz="1100" dirty="0">
              <a:solidFill>
                <a:srgbClr val="FFFFFF"/>
              </a:solidFill>
            </a:endParaRPr>
          </a:p>
        </p:txBody>
      </p:sp>
      <p:sp>
        <p:nvSpPr>
          <p:cNvPr id="25" name="Shape 23">
            <a:extLst>
              <a:ext uri="{FF2B5EF4-FFF2-40B4-BE49-F238E27FC236}">
                <a16:creationId xmlns:a16="http://schemas.microsoft.com/office/drawing/2014/main" id="{F39E1F7C-6FA6-1891-C453-AD8FB27E05DD}"/>
              </a:ext>
            </a:extLst>
          </p:cNvPr>
          <p:cNvSpPr/>
          <p:nvPr/>
        </p:nvSpPr>
        <p:spPr>
          <a:xfrm>
            <a:off x="8138160" y="3246120"/>
            <a:ext cx="3657600" cy="1280160"/>
          </a:xfrm>
          <a:prstGeom prst="rect">
            <a:avLst/>
          </a:prstGeom>
          <a:solidFill>
            <a:srgbClr val="2B3370"/>
          </a:solidFill>
          <a:ln w="9525">
            <a:noFill/>
            <a:prstDash val="solid"/>
          </a:ln>
        </p:spPr>
        <p:txBody>
          <a:bodyPr/>
          <a:lstStyle/>
          <a:p>
            <a:endParaRPr lang="en-US"/>
          </a:p>
        </p:txBody>
      </p:sp>
      <p:sp>
        <p:nvSpPr>
          <p:cNvPr id="26" name="Shape 24">
            <a:extLst>
              <a:ext uri="{FF2B5EF4-FFF2-40B4-BE49-F238E27FC236}">
                <a16:creationId xmlns:a16="http://schemas.microsoft.com/office/drawing/2014/main" id="{B3F7532E-59E1-E06E-EA87-34AB08287FF1}"/>
              </a:ext>
            </a:extLst>
          </p:cNvPr>
          <p:cNvSpPr/>
          <p:nvPr/>
        </p:nvSpPr>
        <p:spPr>
          <a:xfrm>
            <a:off x="8138160" y="3246120"/>
            <a:ext cx="54864" cy="1280160"/>
          </a:xfrm>
          <a:prstGeom prst="rect">
            <a:avLst/>
          </a:prstGeom>
          <a:solidFill>
            <a:srgbClr val="C9A6FF"/>
          </a:solidFill>
          <a:ln w="12700">
            <a:noFill/>
            <a:prstDash val="solid"/>
          </a:ln>
        </p:spPr>
        <p:txBody>
          <a:bodyPr/>
          <a:lstStyle/>
          <a:p>
            <a:endParaRPr lang="en-US"/>
          </a:p>
        </p:txBody>
      </p:sp>
      <p:sp>
        <p:nvSpPr>
          <p:cNvPr id="27" name="Text 25">
            <a:extLst>
              <a:ext uri="{FF2B5EF4-FFF2-40B4-BE49-F238E27FC236}">
                <a16:creationId xmlns:a16="http://schemas.microsoft.com/office/drawing/2014/main" id="{E74600C6-E585-9C87-BABA-1EF89BABE193}"/>
              </a:ext>
            </a:extLst>
          </p:cNvPr>
          <p:cNvSpPr/>
          <p:nvPr/>
        </p:nvSpPr>
        <p:spPr>
          <a:xfrm>
            <a:off x="8321040" y="3383280"/>
            <a:ext cx="3291840" cy="365760"/>
          </a:xfrm>
          <a:prstGeom prst="rect">
            <a:avLst/>
          </a:prstGeom>
          <a:noFill/>
          <a:ln/>
        </p:spPr>
        <p:txBody>
          <a:bodyPr wrap="square" lIns="0" tIns="0" rIns="0" bIns="0" rtlCol="0" anchor="t"/>
          <a:lstStyle/>
          <a:p>
            <a:pPr marL="0" indent="0">
              <a:buNone/>
            </a:pPr>
            <a:r>
              <a:rPr lang="en-US" sz="1400" b="1" dirty="0">
                <a:solidFill>
                  <a:srgbClr val="FFFFFF"/>
                </a:solidFill>
                <a:latin typeface="Calibri" pitchFamily="34" charset="0"/>
                <a:ea typeface="Calibri" pitchFamily="34" charset="-122"/>
                <a:cs typeface="Calibri" pitchFamily="34" charset="-120"/>
              </a:rPr>
              <a:t>Environmental impact</a:t>
            </a:r>
            <a:endParaRPr lang="en-US" sz="1400" b="1" dirty="0">
              <a:solidFill>
                <a:srgbClr val="FFFFFF"/>
              </a:solidFill>
            </a:endParaRPr>
          </a:p>
        </p:txBody>
      </p:sp>
      <p:sp>
        <p:nvSpPr>
          <p:cNvPr id="28" name="Text 26">
            <a:extLst>
              <a:ext uri="{FF2B5EF4-FFF2-40B4-BE49-F238E27FC236}">
                <a16:creationId xmlns:a16="http://schemas.microsoft.com/office/drawing/2014/main" id="{61F2847E-64AF-EDFC-4D03-D4C53996D058}"/>
              </a:ext>
            </a:extLst>
          </p:cNvPr>
          <p:cNvSpPr/>
          <p:nvPr/>
        </p:nvSpPr>
        <p:spPr>
          <a:xfrm>
            <a:off x="8321040" y="3794760"/>
            <a:ext cx="3291840" cy="685800"/>
          </a:xfrm>
          <a:prstGeom prst="rect">
            <a:avLst/>
          </a:prstGeom>
          <a:noFill/>
          <a:ln/>
        </p:spPr>
        <p:txBody>
          <a:bodyPr wrap="square" lIns="0" tIns="0" rIns="0" bIns="0" rtlCol="0" anchor="t"/>
          <a:lstStyle/>
          <a:p>
            <a:pPr marL="0" indent="0">
              <a:buNone/>
            </a:pPr>
            <a:r>
              <a:rPr lang="en-US" sz="1100" i="1" dirty="0">
                <a:solidFill>
                  <a:srgbClr val="FFFFFF"/>
                </a:solidFill>
                <a:latin typeface="Calibri" pitchFamily="34" charset="0"/>
                <a:ea typeface="Calibri" pitchFamily="34" charset="-122"/>
                <a:cs typeface="Calibri" pitchFamily="34" charset="-120"/>
              </a:rPr>
              <a:t>Energie- en watergebruik van AI.</a:t>
            </a:r>
            <a:endParaRPr lang="en-US" sz="1100" dirty="0">
              <a:solidFill>
                <a:srgbClr val="FFFFFF"/>
              </a:solidFill>
            </a:endParaRPr>
          </a:p>
        </p:txBody>
      </p:sp>
      <p:sp>
        <p:nvSpPr>
          <p:cNvPr id="29" name="Shape 27">
            <a:extLst>
              <a:ext uri="{FF2B5EF4-FFF2-40B4-BE49-F238E27FC236}">
                <a16:creationId xmlns:a16="http://schemas.microsoft.com/office/drawing/2014/main" id="{2EBDCA21-8FB0-4E90-63B5-3643C435C5FC}"/>
              </a:ext>
            </a:extLst>
          </p:cNvPr>
          <p:cNvSpPr/>
          <p:nvPr/>
        </p:nvSpPr>
        <p:spPr>
          <a:xfrm>
            <a:off x="457200" y="4709160"/>
            <a:ext cx="3657600" cy="1280160"/>
          </a:xfrm>
          <a:prstGeom prst="rect">
            <a:avLst/>
          </a:prstGeom>
          <a:solidFill>
            <a:srgbClr val="2B3370"/>
          </a:solidFill>
          <a:ln w="9525">
            <a:noFill/>
            <a:prstDash val="solid"/>
          </a:ln>
        </p:spPr>
        <p:txBody>
          <a:bodyPr/>
          <a:lstStyle/>
          <a:p>
            <a:endParaRPr lang="en-US"/>
          </a:p>
        </p:txBody>
      </p:sp>
      <p:sp>
        <p:nvSpPr>
          <p:cNvPr id="30" name="Shape 28">
            <a:extLst>
              <a:ext uri="{FF2B5EF4-FFF2-40B4-BE49-F238E27FC236}">
                <a16:creationId xmlns:a16="http://schemas.microsoft.com/office/drawing/2014/main" id="{953FDEDA-0CB1-D7FA-FD68-2DD8C08358C6}"/>
              </a:ext>
            </a:extLst>
          </p:cNvPr>
          <p:cNvSpPr/>
          <p:nvPr/>
        </p:nvSpPr>
        <p:spPr>
          <a:xfrm>
            <a:off x="457200" y="4709160"/>
            <a:ext cx="54864" cy="1280160"/>
          </a:xfrm>
          <a:prstGeom prst="rect">
            <a:avLst/>
          </a:prstGeom>
          <a:solidFill>
            <a:srgbClr val="C9A6FF"/>
          </a:solidFill>
          <a:ln w="12700">
            <a:noFill/>
            <a:prstDash val="solid"/>
          </a:ln>
        </p:spPr>
        <p:txBody>
          <a:bodyPr/>
          <a:lstStyle/>
          <a:p>
            <a:endParaRPr lang="en-US"/>
          </a:p>
        </p:txBody>
      </p:sp>
      <p:sp>
        <p:nvSpPr>
          <p:cNvPr id="31" name="Text 29">
            <a:extLst>
              <a:ext uri="{FF2B5EF4-FFF2-40B4-BE49-F238E27FC236}">
                <a16:creationId xmlns:a16="http://schemas.microsoft.com/office/drawing/2014/main" id="{DD82B0B4-B275-CF74-62B4-7E6DEB741D61}"/>
              </a:ext>
            </a:extLst>
          </p:cNvPr>
          <p:cNvSpPr/>
          <p:nvPr/>
        </p:nvSpPr>
        <p:spPr>
          <a:xfrm>
            <a:off x="640080" y="4846320"/>
            <a:ext cx="3291840" cy="365760"/>
          </a:xfrm>
          <a:prstGeom prst="rect">
            <a:avLst/>
          </a:prstGeom>
          <a:noFill/>
          <a:ln/>
        </p:spPr>
        <p:txBody>
          <a:bodyPr wrap="square" lIns="0" tIns="0" rIns="0" bIns="0" rtlCol="0" anchor="t"/>
          <a:lstStyle/>
          <a:p>
            <a:pPr marL="0" indent="0">
              <a:buNone/>
            </a:pPr>
            <a:r>
              <a:rPr lang="en-US" sz="1400" b="1" dirty="0">
                <a:solidFill>
                  <a:srgbClr val="FFFFFF"/>
                </a:solidFill>
                <a:latin typeface="Calibri" pitchFamily="34" charset="0"/>
                <a:ea typeface="Calibri" pitchFamily="34" charset="-122"/>
                <a:cs typeface="Calibri" pitchFamily="34" charset="-120"/>
              </a:rPr>
              <a:t>Cognitive impact</a:t>
            </a:r>
            <a:endParaRPr lang="en-US" sz="1400" b="1" dirty="0">
              <a:solidFill>
                <a:srgbClr val="FFFFFF"/>
              </a:solidFill>
            </a:endParaRPr>
          </a:p>
        </p:txBody>
      </p:sp>
      <p:sp>
        <p:nvSpPr>
          <p:cNvPr id="32" name="Text 30">
            <a:extLst>
              <a:ext uri="{FF2B5EF4-FFF2-40B4-BE49-F238E27FC236}">
                <a16:creationId xmlns:a16="http://schemas.microsoft.com/office/drawing/2014/main" id="{3C89396A-80DF-B718-8ADB-C4609122E8EC}"/>
              </a:ext>
            </a:extLst>
          </p:cNvPr>
          <p:cNvSpPr/>
          <p:nvPr/>
        </p:nvSpPr>
        <p:spPr>
          <a:xfrm>
            <a:off x="640080" y="5257800"/>
            <a:ext cx="3291840" cy="685800"/>
          </a:xfrm>
          <a:prstGeom prst="rect">
            <a:avLst/>
          </a:prstGeom>
          <a:noFill/>
          <a:ln/>
        </p:spPr>
        <p:txBody>
          <a:bodyPr wrap="square" lIns="0" tIns="0" rIns="0" bIns="0" rtlCol="0" anchor="t"/>
          <a:lstStyle/>
          <a:p>
            <a:pPr marL="0" indent="0">
              <a:buNone/>
            </a:pPr>
            <a:r>
              <a:rPr lang="en-US" sz="1100" i="1" dirty="0">
                <a:solidFill>
                  <a:srgbClr val="FFFFFF"/>
                </a:solidFill>
                <a:latin typeface="Calibri" pitchFamily="34" charset="0"/>
                <a:ea typeface="Calibri" pitchFamily="34" charset="-122"/>
                <a:cs typeface="Calibri" pitchFamily="34" charset="-120"/>
              </a:rPr>
              <a:t>Hersenatrofie en </a:t>
            </a:r>
            <a:r>
              <a:rPr lang="en-US" sz="1100" i="1" dirty="0" err="1">
                <a:solidFill>
                  <a:srgbClr val="FFFFFF"/>
                </a:solidFill>
                <a:latin typeface="Calibri" pitchFamily="34" charset="0"/>
                <a:ea typeface="Calibri" pitchFamily="34" charset="-122"/>
                <a:cs typeface="Calibri" pitchFamily="34" charset="-120"/>
              </a:rPr>
              <a:t>cognitieve</a:t>
            </a:r>
            <a:r>
              <a:rPr lang="en-US" sz="1100" i="1" dirty="0">
                <a:solidFill>
                  <a:srgbClr val="FFFFFF"/>
                </a:solidFill>
                <a:latin typeface="Calibri" pitchFamily="34" charset="0"/>
                <a:ea typeface="Calibri" pitchFamily="34" charset="-122"/>
                <a:cs typeface="Calibri" pitchFamily="34" charset="-120"/>
              </a:rPr>
              <a:t> offloading.</a:t>
            </a:r>
            <a:endParaRPr lang="en-US" sz="1100" dirty="0">
              <a:solidFill>
                <a:srgbClr val="FFFFFF"/>
              </a:solidFill>
            </a:endParaRPr>
          </a:p>
        </p:txBody>
      </p:sp>
      <p:sp>
        <p:nvSpPr>
          <p:cNvPr id="33" name="Shape 31">
            <a:extLst>
              <a:ext uri="{FF2B5EF4-FFF2-40B4-BE49-F238E27FC236}">
                <a16:creationId xmlns:a16="http://schemas.microsoft.com/office/drawing/2014/main" id="{C2D92A01-2094-D76D-FE3F-D484F514B545}"/>
              </a:ext>
            </a:extLst>
          </p:cNvPr>
          <p:cNvSpPr/>
          <p:nvPr/>
        </p:nvSpPr>
        <p:spPr>
          <a:xfrm>
            <a:off x="4297680" y="4709160"/>
            <a:ext cx="3657600" cy="1280160"/>
          </a:xfrm>
          <a:prstGeom prst="rect">
            <a:avLst/>
          </a:prstGeom>
          <a:solidFill>
            <a:srgbClr val="2B3370"/>
          </a:solidFill>
          <a:ln w="9525">
            <a:noFill/>
            <a:prstDash val="solid"/>
          </a:ln>
        </p:spPr>
        <p:txBody>
          <a:bodyPr/>
          <a:lstStyle/>
          <a:p>
            <a:endParaRPr lang="en-US"/>
          </a:p>
        </p:txBody>
      </p:sp>
      <p:sp>
        <p:nvSpPr>
          <p:cNvPr id="34" name="Shape 32">
            <a:extLst>
              <a:ext uri="{FF2B5EF4-FFF2-40B4-BE49-F238E27FC236}">
                <a16:creationId xmlns:a16="http://schemas.microsoft.com/office/drawing/2014/main" id="{79733A94-F34C-003B-ADB7-C03D300D470D}"/>
              </a:ext>
            </a:extLst>
          </p:cNvPr>
          <p:cNvSpPr/>
          <p:nvPr/>
        </p:nvSpPr>
        <p:spPr>
          <a:xfrm>
            <a:off x="4297680" y="4709160"/>
            <a:ext cx="54864" cy="1280160"/>
          </a:xfrm>
          <a:prstGeom prst="rect">
            <a:avLst/>
          </a:prstGeom>
          <a:solidFill>
            <a:srgbClr val="C9A6FF"/>
          </a:solidFill>
          <a:ln w="12700">
            <a:noFill/>
            <a:prstDash val="solid"/>
          </a:ln>
        </p:spPr>
        <p:txBody>
          <a:bodyPr/>
          <a:lstStyle/>
          <a:p>
            <a:endParaRPr lang="en-US"/>
          </a:p>
        </p:txBody>
      </p:sp>
      <p:sp>
        <p:nvSpPr>
          <p:cNvPr id="35" name="Text 33">
            <a:extLst>
              <a:ext uri="{FF2B5EF4-FFF2-40B4-BE49-F238E27FC236}">
                <a16:creationId xmlns:a16="http://schemas.microsoft.com/office/drawing/2014/main" id="{4477364D-E8F6-4898-59CB-4800F4A30F95}"/>
              </a:ext>
            </a:extLst>
          </p:cNvPr>
          <p:cNvSpPr/>
          <p:nvPr/>
        </p:nvSpPr>
        <p:spPr>
          <a:xfrm>
            <a:off x="4480560" y="4846320"/>
            <a:ext cx="3291840" cy="365760"/>
          </a:xfrm>
          <a:prstGeom prst="rect">
            <a:avLst/>
          </a:prstGeom>
          <a:noFill/>
          <a:ln/>
        </p:spPr>
        <p:txBody>
          <a:bodyPr wrap="square" lIns="0" tIns="0" rIns="0" bIns="0" rtlCol="0" anchor="t"/>
          <a:lstStyle/>
          <a:p>
            <a:pPr marL="0" indent="0">
              <a:buNone/>
            </a:pPr>
            <a:r>
              <a:rPr lang="en-US" sz="1400" b="1" dirty="0">
                <a:solidFill>
                  <a:srgbClr val="FFFFFF"/>
                </a:solidFill>
                <a:latin typeface="Calibri" pitchFamily="34" charset="0"/>
                <a:ea typeface="Calibri" pitchFamily="34" charset="-122"/>
                <a:cs typeface="Calibri" pitchFamily="34" charset="-120"/>
              </a:rPr>
              <a:t>Psychological impact</a:t>
            </a:r>
            <a:endParaRPr lang="en-US" sz="1400" b="1" dirty="0">
              <a:solidFill>
                <a:srgbClr val="FFFFFF"/>
              </a:solidFill>
            </a:endParaRPr>
          </a:p>
        </p:txBody>
      </p:sp>
      <p:sp>
        <p:nvSpPr>
          <p:cNvPr id="36" name="Text 34">
            <a:extLst>
              <a:ext uri="{FF2B5EF4-FFF2-40B4-BE49-F238E27FC236}">
                <a16:creationId xmlns:a16="http://schemas.microsoft.com/office/drawing/2014/main" id="{010AC880-04D1-6CF8-CC54-4CD4215C5B23}"/>
              </a:ext>
            </a:extLst>
          </p:cNvPr>
          <p:cNvSpPr/>
          <p:nvPr/>
        </p:nvSpPr>
        <p:spPr>
          <a:xfrm>
            <a:off x="4480560" y="5257800"/>
            <a:ext cx="3291840" cy="685800"/>
          </a:xfrm>
          <a:prstGeom prst="rect">
            <a:avLst/>
          </a:prstGeom>
          <a:noFill/>
          <a:ln/>
        </p:spPr>
        <p:txBody>
          <a:bodyPr wrap="square" lIns="0" tIns="0" rIns="0" bIns="0" rtlCol="0" anchor="t"/>
          <a:lstStyle/>
          <a:p>
            <a:pPr marL="0" indent="0">
              <a:buNone/>
            </a:pPr>
            <a:r>
              <a:rPr lang="en-US" sz="1100" i="1" dirty="0">
                <a:solidFill>
                  <a:srgbClr val="FFFFFF"/>
                </a:solidFill>
                <a:latin typeface="Calibri" pitchFamily="34" charset="0"/>
                <a:ea typeface="Calibri" pitchFamily="34" charset="-122"/>
                <a:cs typeface="Calibri" pitchFamily="34" charset="-120"/>
              </a:rPr>
              <a:t>Wat doet AI met onze geestelijke gezondheid?</a:t>
            </a:r>
            <a:endParaRPr lang="en-US" sz="1100" dirty="0">
              <a:solidFill>
                <a:srgbClr val="FFFFFF"/>
              </a:solidFill>
            </a:endParaRPr>
          </a:p>
        </p:txBody>
      </p:sp>
      <p:sp>
        <p:nvSpPr>
          <p:cNvPr id="37" name="Shape 35">
            <a:extLst>
              <a:ext uri="{FF2B5EF4-FFF2-40B4-BE49-F238E27FC236}">
                <a16:creationId xmlns:a16="http://schemas.microsoft.com/office/drawing/2014/main" id="{6B904044-01D9-DAE1-AFFF-D0A6E7BAA4F7}"/>
              </a:ext>
            </a:extLst>
          </p:cNvPr>
          <p:cNvSpPr/>
          <p:nvPr/>
        </p:nvSpPr>
        <p:spPr>
          <a:xfrm>
            <a:off x="8138160" y="4709160"/>
            <a:ext cx="3657600" cy="1280160"/>
          </a:xfrm>
          <a:prstGeom prst="rect">
            <a:avLst/>
          </a:prstGeom>
          <a:solidFill>
            <a:srgbClr val="2B3370"/>
          </a:solidFill>
          <a:ln w="9525">
            <a:noFill/>
            <a:prstDash val="solid"/>
          </a:ln>
        </p:spPr>
        <p:txBody>
          <a:bodyPr/>
          <a:lstStyle/>
          <a:p>
            <a:endParaRPr lang="en-US"/>
          </a:p>
        </p:txBody>
      </p:sp>
      <p:sp>
        <p:nvSpPr>
          <p:cNvPr id="38" name="Shape 36">
            <a:extLst>
              <a:ext uri="{FF2B5EF4-FFF2-40B4-BE49-F238E27FC236}">
                <a16:creationId xmlns:a16="http://schemas.microsoft.com/office/drawing/2014/main" id="{831CF4B4-0B03-6A1E-5803-09ECE9C88D20}"/>
              </a:ext>
            </a:extLst>
          </p:cNvPr>
          <p:cNvSpPr/>
          <p:nvPr/>
        </p:nvSpPr>
        <p:spPr>
          <a:xfrm>
            <a:off x="8138160" y="4709160"/>
            <a:ext cx="54864" cy="1280160"/>
          </a:xfrm>
          <a:prstGeom prst="rect">
            <a:avLst/>
          </a:prstGeom>
          <a:solidFill>
            <a:srgbClr val="C9A6FF"/>
          </a:solidFill>
          <a:ln w="12700">
            <a:noFill/>
            <a:prstDash val="solid"/>
          </a:ln>
        </p:spPr>
        <p:txBody>
          <a:bodyPr/>
          <a:lstStyle/>
          <a:p>
            <a:endParaRPr lang="en-US"/>
          </a:p>
        </p:txBody>
      </p:sp>
      <p:sp>
        <p:nvSpPr>
          <p:cNvPr id="39" name="Text 37">
            <a:extLst>
              <a:ext uri="{FF2B5EF4-FFF2-40B4-BE49-F238E27FC236}">
                <a16:creationId xmlns:a16="http://schemas.microsoft.com/office/drawing/2014/main" id="{63D06823-7FCF-DB61-D945-C9A5786A30DB}"/>
              </a:ext>
            </a:extLst>
          </p:cNvPr>
          <p:cNvSpPr/>
          <p:nvPr/>
        </p:nvSpPr>
        <p:spPr>
          <a:xfrm>
            <a:off x="8321040" y="4846320"/>
            <a:ext cx="3291840" cy="365760"/>
          </a:xfrm>
          <a:prstGeom prst="rect">
            <a:avLst/>
          </a:prstGeom>
          <a:noFill/>
          <a:ln/>
        </p:spPr>
        <p:txBody>
          <a:bodyPr wrap="square" lIns="0" tIns="0" rIns="0" bIns="0" rtlCol="0" anchor="t"/>
          <a:lstStyle/>
          <a:p>
            <a:pPr marL="0" indent="0">
              <a:buNone/>
            </a:pPr>
            <a:r>
              <a:rPr lang="en-US" sz="1400" b="1" dirty="0">
                <a:solidFill>
                  <a:srgbClr val="FFFFFF"/>
                </a:solidFill>
                <a:latin typeface="Calibri" pitchFamily="34" charset="0"/>
                <a:ea typeface="Calibri" pitchFamily="34" charset="-122"/>
                <a:cs typeface="Calibri" pitchFamily="34" charset="-120"/>
              </a:rPr>
              <a:t>Societal impact</a:t>
            </a:r>
            <a:endParaRPr lang="en-US" sz="1400" b="1" dirty="0">
              <a:solidFill>
                <a:srgbClr val="FFFFFF"/>
              </a:solidFill>
            </a:endParaRPr>
          </a:p>
        </p:txBody>
      </p:sp>
      <p:sp>
        <p:nvSpPr>
          <p:cNvPr id="40" name="Text 38">
            <a:extLst>
              <a:ext uri="{FF2B5EF4-FFF2-40B4-BE49-F238E27FC236}">
                <a16:creationId xmlns:a16="http://schemas.microsoft.com/office/drawing/2014/main" id="{096E3F1D-1F67-216A-62A9-3AC3FD67AA47}"/>
              </a:ext>
            </a:extLst>
          </p:cNvPr>
          <p:cNvSpPr/>
          <p:nvPr/>
        </p:nvSpPr>
        <p:spPr>
          <a:xfrm>
            <a:off x="8321040" y="5257800"/>
            <a:ext cx="3291840" cy="685800"/>
          </a:xfrm>
          <a:prstGeom prst="rect">
            <a:avLst/>
          </a:prstGeom>
          <a:noFill/>
          <a:ln/>
        </p:spPr>
        <p:txBody>
          <a:bodyPr wrap="square" lIns="0" tIns="0" rIns="0" bIns="0" rtlCol="0" anchor="t"/>
          <a:lstStyle/>
          <a:p>
            <a:pPr marL="0" indent="0">
              <a:buNone/>
            </a:pPr>
            <a:r>
              <a:rPr lang="en-US" sz="1100" i="1" dirty="0">
                <a:solidFill>
                  <a:srgbClr val="FFFFFF"/>
                </a:solidFill>
                <a:latin typeface="Calibri" pitchFamily="34" charset="0"/>
                <a:ea typeface="Calibri" pitchFamily="34" charset="-122"/>
                <a:cs typeface="Calibri" pitchFamily="34" charset="-120"/>
              </a:rPr>
              <a:t>Wat doet AI met de samenleving als geheel?</a:t>
            </a:r>
            <a:endParaRPr lang="en-US" sz="1100" dirty="0">
              <a:solidFill>
                <a:srgbClr val="FFFFFF"/>
              </a:solidFill>
            </a:endParaRPr>
          </a:p>
        </p:txBody>
      </p:sp>
      <p:sp>
        <p:nvSpPr>
          <p:cNvPr id="41" name="Shape 39">
            <a:extLst>
              <a:ext uri="{FF2B5EF4-FFF2-40B4-BE49-F238E27FC236}">
                <a16:creationId xmlns:a16="http://schemas.microsoft.com/office/drawing/2014/main" id="{D2B8AEFC-05E2-C853-1B21-2F045A049E97}"/>
              </a:ext>
            </a:extLst>
          </p:cNvPr>
          <p:cNvSpPr/>
          <p:nvPr/>
        </p:nvSpPr>
        <p:spPr>
          <a:xfrm>
            <a:off x="457200" y="5989320"/>
            <a:ext cx="109728" cy="228600"/>
          </a:xfrm>
          <a:prstGeom prst="rect">
            <a:avLst/>
          </a:prstGeom>
          <a:solidFill>
            <a:srgbClr val="C9A6FF"/>
          </a:solidFill>
          <a:ln w="12700">
            <a:noFill/>
            <a:prstDash val="solid"/>
          </a:ln>
        </p:spPr>
        <p:txBody>
          <a:bodyPr/>
          <a:lstStyle/>
          <a:p>
            <a:endParaRPr lang="en-US"/>
          </a:p>
        </p:txBody>
      </p:sp>
      <p:sp>
        <p:nvSpPr>
          <p:cNvPr id="42" name="Text 40">
            <a:extLst>
              <a:ext uri="{FF2B5EF4-FFF2-40B4-BE49-F238E27FC236}">
                <a16:creationId xmlns:a16="http://schemas.microsoft.com/office/drawing/2014/main" id="{B38A2C97-17FE-E9EE-7924-894696E26E83}"/>
              </a:ext>
            </a:extLst>
          </p:cNvPr>
          <p:cNvSpPr/>
          <p:nvPr/>
        </p:nvSpPr>
        <p:spPr>
          <a:xfrm>
            <a:off x="685800" y="5989320"/>
            <a:ext cx="5029200" cy="228600"/>
          </a:xfrm>
          <a:prstGeom prst="rect">
            <a:avLst/>
          </a:prstGeom>
          <a:noFill/>
          <a:ln/>
        </p:spPr>
        <p:txBody>
          <a:bodyPr wrap="square" lIns="0" tIns="0" rIns="0" bIns="0" rtlCol="0" anchor="ctr"/>
          <a:lstStyle/>
          <a:p>
            <a:pPr marL="0" indent="0">
              <a:buNone/>
            </a:pPr>
            <a:r>
              <a:rPr lang="en-US" sz="1000" i="1" dirty="0">
                <a:solidFill>
                  <a:srgbClr val="E8E6F2"/>
                </a:solidFill>
                <a:latin typeface="Calibri" pitchFamily="34" charset="0"/>
                <a:ea typeface="Calibri" pitchFamily="34" charset="-122"/>
                <a:cs typeface="Calibri" pitchFamily="34" charset="-120"/>
              </a:rPr>
              <a:t>Vandaag besproken categorieën</a:t>
            </a:r>
            <a:endParaRPr lang="en-US" sz="1000" dirty="0">
              <a:solidFill>
                <a:srgbClr val="E8E6F2"/>
              </a:solidFill>
            </a:endParaRPr>
          </a:p>
        </p:txBody>
      </p:sp>
      <p:sp>
        <p:nvSpPr>
          <p:cNvPr id="43" name="Text 41">
            <a:extLst>
              <a:ext uri="{FF2B5EF4-FFF2-40B4-BE49-F238E27FC236}">
                <a16:creationId xmlns:a16="http://schemas.microsoft.com/office/drawing/2014/main" id="{39FB580A-B812-7723-7DFB-A10706DCC9AE}"/>
              </a:ext>
            </a:extLst>
          </p:cNvPr>
          <p:cNvSpPr/>
          <p:nvPr/>
        </p:nvSpPr>
        <p:spPr>
          <a:xfrm>
            <a:off x="365760" y="6537960"/>
            <a:ext cx="5486400" cy="228600"/>
          </a:xfrm>
          <a:prstGeom prst="rect">
            <a:avLst/>
          </a:prstGeom>
          <a:noFill/>
          <a:ln/>
        </p:spPr>
        <p:txBody>
          <a:bodyPr wrap="square" lIns="0" tIns="0" rIns="0" bIns="0" rtlCol="0" anchor="ctr"/>
          <a:lstStyle/>
          <a:p>
            <a:pPr marL="0" indent="0">
              <a:buNone/>
            </a:pPr>
            <a:r>
              <a:rPr lang="en-US" sz="900" dirty="0">
                <a:solidFill>
                  <a:srgbClr val="888AA8"/>
                </a:solidFill>
                <a:latin typeface="Calibri" pitchFamily="34" charset="0"/>
                <a:ea typeface="Calibri" pitchFamily="34" charset="-122"/>
                <a:cs typeface="Calibri" pitchFamily="34" charset="-120"/>
              </a:rPr>
              <a:t>© AXVECO 2026. All rights reserved</a:t>
            </a:r>
            <a:endParaRPr lang="en-US" sz="900" dirty="0">
              <a:solidFill>
                <a:srgbClr val="888AA8"/>
              </a:solidFill>
            </a:endParaRPr>
          </a:p>
        </p:txBody>
      </p:sp>
    </p:spTree>
    <p:extLst>
      <p:ext uri="{BB962C8B-B14F-4D97-AF65-F5344CB8AC3E}">
        <p14:creationId xmlns:p14="http://schemas.microsoft.com/office/powerpoint/2010/main" val="219323684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name="Slide 11">
    <p:bg>
      <p:bgPr>
        <a:solidFill>
          <a:srgbClr val="1E244F">
            <a:alpha val="100000"/>
          </a:srgbClr>
        </a:solidFill>
        <a:effectLst/>
      </p:bgPr>
    </p:bg>
    <p:spTree>
      <p:nvGrpSpPr>
        <p:cNvPr id="1" name=""/>
        <p:cNvGrpSpPr/>
        <p:nvPr/>
      </p:nvGrpSpPr>
      <p:grpSpPr>
        <a:xfrm>
          <a:off x="0" y="0"/>
          <a:ext cx="0" cy="0"/>
          <a:chOff x="0" y="0"/>
          <a:chExt cx="0" cy="0"/>
        </a:xfrm>
      </p:grpSpPr>
      <p:sp>
        <p:nvSpPr>
          <p:cNvPr id="2" name="Text 0"/>
          <p:cNvSpPr/>
          <p:nvPr/>
        </p:nvSpPr>
        <p:spPr>
          <a:xfrm>
            <a:off x="457200" y="365760"/>
            <a:ext cx="11247120" cy="594360"/>
          </a:xfrm>
          <a:prstGeom prst="rect">
            <a:avLst/>
          </a:prstGeom>
          <a:noFill/>
          <a:ln/>
        </p:spPr>
        <p:txBody>
          <a:bodyPr wrap="square" lIns="0" tIns="0" rIns="0" bIns="0" rtlCol="0" anchor="ctr"/>
          <a:lstStyle/>
          <a:p>
            <a:pPr marL="0" indent="0">
              <a:buNone/>
            </a:pPr>
            <a:r>
              <a:rPr lang="en-US" sz="2800" b="1" dirty="0">
                <a:solidFill>
                  <a:srgbClr val="FFFFFF"/>
                </a:solidFill>
                <a:latin typeface="Calibri" pitchFamily="34" charset="0"/>
                <a:ea typeface="Calibri" pitchFamily="34" charset="-122"/>
                <a:cs typeface="Calibri" pitchFamily="34" charset="-120"/>
              </a:rPr>
              <a:t>UMC-reflectie: welke ethische thema’s spelen er? (1/2)</a:t>
            </a:r>
            <a:endParaRPr lang="en-US" sz="2800" dirty="0">
              <a:solidFill>
                <a:srgbClr val="FFFFFF"/>
              </a:solidFill>
            </a:endParaRPr>
          </a:p>
        </p:txBody>
      </p:sp>
      <p:sp>
        <p:nvSpPr>
          <p:cNvPr id="3" name="Text 1"/>
          <p:cNvSpPr/>
          <p:nvPr/>
        </p:nvSpPr>
        <p:spPr>
          <a:xfrm>
            <a:off x="457200" y="914400"/>
            <a:ext cx="11247120" cy="365760"/>
          </a:xfrm>
          <a:prstGeom prst="rect">
            <a:avLst/>
          </a:prstGeom>
          <a:noFill/>
          <a:ln/>
        </p:spPr>
        <p:txBody>
          <a:bodyPr wrap="square" lIns="0" tIns="0" rIns="0" bIns="0" rtlCol="0" anchor="ctr"/>
          <a:lstStyle/>
          <a:p>
            <a:pPr marL="0" indent="0">
              <a:buNone/>
            </a:pPr>
            <a:r>
              <a:rPr lang="en-US" sz="1400" i="1" dirty="0">
                <a:solidFill>
                  <a:srgbClr val="C9A6FF"/>
                </a:solidFill>
                <a:latin typeface="Calibri" pitchFamily="34" charset="0"/>
                <a:ea typeface="Calibri" pitchFamily="34" charset="-122"/>
                <a:cs typeface="Calibri" pitchFamily="34" charset="-120"/>
              </a:rPr>
              <a:t>Per onderwerp: speelt het hier — en wat heeft UMC gedaan?</a:t>
            </a:r>
            <a:endParaRPr lang="en-US" sz="1400" dirty="0">
              <a:solidFill>
                <a:srgbClr val="C9A6FF"/>
              </a:solidFill>
            </a:endParaRPr>
          </a:p>
        </p:txBody>
      </p:sp>
      <p:sp>
        <p:nvSpPr>
          <p:cNvPr id="4" name="Shape 2"/>
          <p:cNvSpPr/>
          <p:nvPr/>
        </p:nvSpPr>
        <p:spPr>
          <a:xfrm>
            <a:off x="457200" y="1371600"/>
            <a:ext cx="548640" cy="54864"/>
          </a:xfrm>
          <a:prstGeom prst="rect">
            <a:avLst/>
          </a:prstGeom>
          <a:solidFill>
            <a:srgbClr val="C9A6FF"/>
          </a:solidFill>
          <a:ln w="12700">
            <a:noFill/>
            <a:prstDash val="solid"/>
          </a:ln>
        </p:spPr>
        <p:txBody>
          <a:bodyPr/>
          <a:lstStyle/>
          <a:p>
            <a:endParaRPr lang="en-US"/>
          </a:p>
        </p:txBody>
      </p:sp>
      <p:sp>
        <p:nvSpPr>
          <p:cNvPr id="5" name="Shape 3"/>
          <p:cNvSpPr/>
          <p:nvPr/>
        </p:nvSpPr>
        <p:spPr>
          <a:xfrm>
            <a:off x="457200" y="1737360"/>
            <a:ext cx="3566160" cy="4572000"/>
          </a:xfrm>
          <a:prstGeom prst="rect">
            <a:avLst/>
          </a:prstGeom>
          <a:solidFill>
            <a:srgbClr val="2B3370"/>
          </a:solidFill>
          <a:ln w="9525">
            <a:noFill/>
            <a:prstDash val="solid"/>
          </a:ln>
        </p:spPr>
        <p:txBody>
          <a:bodyPr/>
          <a:lstStyle/>
          <a:p>
            <a:endParaRPr lang="en-US"/>
          </a:p>
        </p:txBody>
      </p:sp>
      <p:sp>
        <p:nvSpPr>
          <p:cNvPr id="6" name="Shape 4"/>
          <p:cNvSpPr/>
          <p:nvPr/>
        </p:nvSpPr>
        <p:spPr>
          <a:xfrm>
            <a:off x="457200" y="1737360"/>
            <a:ext cx="109728" cy="4572000"/>
          </a:xfrm>
          <a:prstGeom prst="rect">
            <a:avLst/>
          </a:prstGeom>
          <a:solidFill>
            <a:srgbClr val="C9A6FF"/>
          </a:solidFill>
          <a:ln w="12700">
            <a:noFill/>
            <a:prstDash val="solid"/>
          </a:ln>
        </p:spPr>
        <p:txBody>
          <a:bodyPr/>
          <a:lstStyle/>
          <a:p>
            <a:endParaRPr lang="en-US"/>
          </a:p>
        </p:txBody>
      </p:sp>
      <p:sp>
        <p:nvSpPr>
          <p:cNvPr id="7" name="Text 5"/>
          <p:cNvSpPr/>
          <p:nvPr/>
        </p:nvSpPr>
        <p:spPr>
          <a:xfrm>
            <a:off x="731520" y="1874520"/>
            <a:ext cx="1371600" cy="365760"/>
          </a:xfrm>
          <a:prstGeom prst="rect">
            <a:avLst/>
          </a:prstGeom>
          <a:noFill/>
          <a:ln/>
        </p:spPr>
        <p:txBody>
          <a:bodyPr wrap="square" lIns="0" tIns="0" rIns="0" bIns="0" rtlCol="0" anchor="t"/>
          <a:lstStyle/>
          <a:p>
            <a:pPr marL="0" indent="0">
              <a:buNone/>
            </a:pPr>
            <a:r>
              <a:rPr lang="en-US" sz="1600" b="1" kern="0" spc="400" dirty="0">
                <a:solidFill>
                  <a:srgbClr val="C9A6FF"/>
                </a:solidFill>
                <a:latin typeface="Calibri" pitchFamily="34" charset="0"/>
                <a:ea typeface="Calibri" pitchFamily="34" charset="-122"/>
                <a:cs typeface="Calibri" pitchFamily="34" charset="-120"/>
              </a:rPr>
              <a:t>1</a:t>
            </a:r>
            <a:endParaRPr lang="en-US" sz="1600" b="1" dirty="0">
              <a:solidFill>
                <a:srgbClr val="C9A6FF"/>
              </a:solidFill>
            </a:endParaRPr>
          </a:p>
        </p:txBody>
      </p:sp>
      <p:sp>
        <p:nvSpPr>
          <p:cNvPr id="8" name="Text 6"/>
          <p:cNvSpPr/>
          <p:nvPr/>
        </p:nvSpPr>
        <p:spPr>
          <a:xfrm>
            <a:off x="731520" y="2240280"/>
            <a:ext cx="3200400" cy="457200"/>
          </a:xfrm>
          <a:prstGeom prst="rect">
            <a:avLst/>
          </a:prstGeom>
          <a:noFill/>
          <a:ln/>
        </p:spPr>
        <p:txBody>
          <a:bodyPr wrap="square" lIns="0" tIns="0" rIns="0" bIns="0" rtlCol="0" anchor="t"/>
          <a:lstStyle/>
          <a:p>
            <a:pPr marL="0" indent="0">
              <a:buNone/>
            </a:pPr>
            <a:r>
              <a:rPr lang="en-US" sz="2000" b="1" dirty="0">
                <a:solidFill>
                  <a:srgbClr val="FFFFFF"/>
                </a:solidFill>
                <a:latin typeface="Calibri" pitchFamily="34" charset="0"/>
                <a:ea typeface="Calibri" pitchFamily="34" charset="-122"/>
                <a:cs typeface="Calibri" pitchFamily="34" charset="-120"/>
              </a:rPr>
              <a:t>Bias &amp; fairness</a:t>
            </a:r>
            <a:endParaRPr lang="en-US" sz="2000" b="1" dirty="0">
              <a:solidFill>
                <a:srgbClr val="FFFFFF"/>
              </a:solidFill>
            </a:endParaRPr>
          </a:p>
        </p:txBody>
      </p:sp>
      <p:sp>
        <p:nvSpPr>
          <p:cNvPr id="9" name="Text 7"/>
          <p:cNvSpPr/>
          <p:nvPr/>
        </p:nvSpPr>
        <p:spPr>
          <a:xfrm>
            <a:off x="731520" y="2697480"/>
            <a:ext cx="3200400" cy="365760"/>
          </a:xfrm>
          <a:prstGeom prst="rect">
            <a:avLst/>
          </a:prstGeom>
          <a:noFill/>
          <a:ln/>
        </p:spPr>
        <p:txBody>
          <a:bodyPr wrap="square" lIns="0" tIns="0" rIns="0" bIns="0" rtlCol="0" anchor="t"/>
          <a:lstStyle/>
          <a:p>
            <a:pPr marL="0" indent="0">
              <a:buNone/>
            </a:pPr>
            <a:r>
              <a:rPr lang="en-US" sz="1200" i="1" dirty="0">
                <a:solidFill>
                  <a:srgbClr val="C9A6FF"/>
                </a:solidFill>
                <a:latin typeface="Calibri" pitchFamily="34" charset="0"/>
                <a:ea typeface="Calibri" pitchFamily="34" charset="-122"/>
                <a:cs typeface="Calibri" pitchFamily="34" charset="-120"/>
              </a:rPr>
              <a:t>Speelt het?</a:t>
            </a:r>
            <a:endParaRPr lang="en-US" sz="1200" dirty="0">
              <a:solidFill>
                <a:srgbClr val="C9A6FF"/>
              </a:solidFill>
            </a:endParaRPr>
          </a:p>
        </p:txBody>
      </p:sp>
      <p:sp>
        <p:nvSpPr>
          <p:cNvPr id="10" name="Text 8"/>
          <p:cNvSpPr/>
          <p:nvPr/>
        </p:nvSpPr>
        <p:spPr>
          <a:xfrm>
            <a:off x="731520" y="3154680"/>
            <a:ext cx="3200400" cy="1097280"/>
          </a:xfrm>
          <a:prstGeom prst="rect">
            <a:avLst/>
          </a:prstGeom>
          <a:noFill/>
          <a:ln/>
        </p:spPr>
        <p:txBody>
          <a:bodyPr wrap="square" lIns="0" tIns="0" rIns="0" bIns="0" rtlCol="0" anchor="t"/>
          <a:lstStyle/>
          <a:p>
            <a:pPr marL="0" indent="0">
              <a:buNone/>
            </a:pPr>
            <a:r>
              <a:rPr lang="en-US" sz="1200" dirty="0">
                <a:solidFill>
                  <a:srgbClr val="FFFFFF"/>
                </a:solidFill>
                <a:latin typeface="Calibri" pitchFamily="34" charset="0"/>
                <a:ea typeface="Calibri" pitchFamily="34" charset="-122"/>
                <a:cs typeface="Calibri" pitchFamily="34" charset="-120"/>
              </a:rPr>
              <a:t>Ja — een taalmodel kan onbedoeld stijl- of demografische bias in samenvattingen hebben.</a:t>
            </a:r>
            <a:endParaRPr lang="en-US" sz="1200" dirty="0">
              <a:solidFill>
                <a:srgbClr val="FFFFFF"/>
              </a:solidFill>
            </a:endParaRPr>
          </a:p>
        </p:txBody>
      </p:sp>
      <p:sp>
        <p:nvSpPr>
          <p:cNvPr id="11" name="Text 9"/>
          <p:cNvSpPr/>
          <p:nvPr/>
        </p:nvSpPr>
        <p:spPr>
          <a:xfrm>
            <a:off x="731520" y="4343400"/>
            <a:ext cx="3200400" cy="274320"/>
          </a:xfrm>
          <a:prstGeom prst="rect">
            <a:avLst/>
          </a:prstGeom>
          <a:noFill/>
          <a:ln/>
        </p:spPr>
        <p:txBody>
          <a:bodyPr wrap="square" lIns="0" tIns="0" rIns="0" bIns="0" rtlCol="0" anchor="t"/>
          <a:lstStyle/>
          <a:p>
            <a:pPr marL="0" indent="0">
              <a:buNone/>
            </a:pPr>
            <a:r>
              <a:rPr lang="en-US" sz="1100" b="1" dirty="0">
                <a:solidFill>
                  <a:srgbClr val="C9A6FF"/>
                </a:solidFill>
                <a:latin typeface="Calibri" pitchFamily="34" charset="0"/>
                <a:ea typeface="Calibri" pitchFamily="34" charset="-122"/>
                <a:cs typeface="Calibri" pitchFamily="34" charset="-120"/>
              </a:rPr>
              <a:t>Wat UMC doet:</a:t>
            </a:r>
            <a:endParaRPr lang="en-US" sz="1100" b="1" dirty="0">
              <a:solidFill>
                <a:srgbClr val="C9A6FF"/>
              </a:solidFill>
            </a:endParaRPr>
          </a:p>
        </p:txBody>
      </p:sp>
      <p:sp>
        <p:nvSpPr>
          <p:cNvPr id="12" name="Text 10"/>
          <p:cNvSpPr/>
          <p:nvPr/>
        </p:nvSpPr>
        <p:spPr>
          <a:xfrm>
            <a:off x="731520" y="4617720"/>
            <a:ext cx="3200400" cy="1005840"/>
          </a:xfrm>
          <a:prstGeom prst="rect">
            <a:avLst/>
          </a:prstGeom>
          <a:noFill/>
          <a:ln/>
        </p:spPr>
        <p:txBody>
          <a:bodyPr wrap="square" lIns="0" tIns="0" rIns="0" bIns="0" rtlCol="0" anchor="t"/>
          <a:lstStyle/>
          <a:p>
            <a:pPr marL="0" indent="0">
              <a:buNone/>
            </a:pPr>
            <a:r>
              <a:rPr lang="en-US" sz="1100" i="1" dirty="0">
                <a:solidFill>
                  <a:srgbClr val="FFFFFF"/>
                </a:solidFill>
                <a:latin typeface="Calibri" pitchFamily="34" charset="0"/>
                <a:ea typeface="Calibri" pitchFamily="34" charset="-122"/>
                <a:cs typeface="Calibri" pitchFamily="34" charset="-120"/>
              </a:rPr>
              <a:t>Elke 3 maanden continue evaluatie. UMC kijkt welke aanpassingen artsen maken in concepten — de meeste worden voor een groot deel overgeschreven.</a:t>
            </a:r>
            <a:endParaRPr lang="en-US" sz="1100" dirty="0">
              <a:solidFill>
                <a:srgbClr val="FFFFFF"/>
              </a:solidFill>
            </a:endParaRPr>
          </a:p>
        </p:txBody>
      </p:sp>
      <p:sp>
        <p:nvSpPr>
          <p:cNvPr id="13" name="Shape 11"/>
          <p:cNvSpPr/>
          <p:nvPr/>
        </p:nvSpPr>
        <p:spPr>
          <a:xfrm>
            <a:off x="731520" y="5440680"/>
            <a:ext cx="3017520" cy="731520"/>
          </a:xfrm>
          <a:prstGeom prst="roundRect">
            <a:avLst>
              <a:gd name="adj" fmla="val 6250"/>
            </a:avLst>
          </a:prstGeom>
          <a:solidFill>
            <a:srgbClr val="3D4690"/>
          </a:solidFill>
          <a:ln w="12700">
            <a:noFill/>
            <a:prstDash val="solid"/>
          </a:ln>
        </p:spPr>
        <p:txBody>
          <a:bodyPr/>
          <a:lstStyle/>
          <a:p>
            <a:endParaRPr lang="en-US"/>
          </a:p>
        </p:txBody>
      </p:sp>
      <p:sp>
        <p:nvSpPr>
          <p:cNvPr id="14" name="Text 12"/>
          <p:cNvSpPr/>
          <p:nvPr/>
        </p:nvSpPr>
        <p:spPr>
          <a:xfrm>
            <a:off x="868680" y="5440680"/>
            <a:ext cx="2743200" cy="731520"/>
          </a:xfrm>
          <a:prstGeom prst="rect">
            <a:avLst/>
          </a:prstGeom>
          <a:noFill/>
          <a:ln/>
        </p:spPr>
        <p:txBody>
          <a:bodyPr wrap="square" lIns="0" tIns="0" rIns="0" bIns="0" rtlCol="0" anchor="ctr"/>
          <a:lstStyle/>
          <a:p>
            <a:pPr marL="0" indent="0">
              <a:buNone/>
            </a:pPr>
            <a:r>
              <a:rPr lang="en-US" sz="1100" b="1" dirty="0">
                <a:solidFill>
                  <a:srgbClr val="FFFFFF"/>
                </a:solidFill>
                <a:latin typeface="Calibri" pitchFamily="34" charset="0"/>
                <a:ea typeface="Calibri" pitchFamily="34" charset="-122"/>
                <a:cs typeface="Calibri" pitchFamily="34" charset="-120"/>
              </a:rPr>
              <a:t>Plus: </a:t>
            </a:r>
            <a:r>
              <a:rPr lang="en-US" sz="1100" i="1" dirty="0">
                <a:solidFill>
                  <a:srgbClr val="FFFFFF"/>
                </a:solidFill>
                <a:latin typeface="Calibri" pitchFamily="34" charset="0"/>
                <a:ea typeface="Calibri" pitchFamily="34" charset="-122"/>
                <a:cs typeface="Calibri" pitchFamily="34" charset="-120"/>
              </a:rPr>
              <a:t>Regelmatige steekproeven van eindbrieven om fouten te detecteren.</a:t>
            </a:r>
            <a:endParaRPr lang="en-US" sz="1100" dirty="0">
              <a:solidFill>
                <a:srgbClr val="FFFFFF"/>
              </a:solidFill>
            </a:endParaRPr>
          </a:p>
        </p:txBody>
      </p:sp>
      <p:sp>
        <p:nvSpPr>
          <p:cNvPr id="15" name="Shape 13"/>
          <p:cNvSpPr/>
          <p:nvPr/>
        </p:nvSpPr>
        <p:spPr>
          <a:xfrm>
            <a:off x="4297680" y="1737360"/>
            <a:ext cx="3566160" cy="4572000"/>
          </a:xfrm>
          <a:prstGeom prst="rect">
            <a:avLst/>
          </a:prstGeom>
          <a:solidFill>
            <a:srgbClr val="2B3370"/>
          </a:solidFill>
          <a:ln w="9525">
            <a:noFill/>
            <a:prstDash val="solid"/>
          </a:ln>
        </p:spPr>
        <p:txBody>
          <a:bodyPr/>
          <a:lstStyle/>
          <a:p>
            <a:endParaRPr lang="en-US"/>
          </a:p>
        </p:txBody>
      </p:sp>
      <p:sp>
        <p:nvSpPr>
          <p:cNvPr id="16" name="Shape 14"/>
          <p:cNvSpPr/>
          <p:nvPr/>
        </p:nvSpPr>
        <p:spPr>
          <a:xfrm>
            <a:off x="4297680" y="1737360"/>
            <a:ext cx="109728" cy="4572000"/>
          </a:xfrm>
          <a:prstGeom prst="rect">
            <a:avLst/>
          </a:prstGeom>
          <a:solidFill>
            <a:srgbClr val="C9A6FF"/>
          </a:solidFill>
          <a:ln w="12700">
            <a:noFill/>
            <a:prstDash val="solid"/>
          </a:ln>
        </p:spPr>
        <p:txBody>
          <a:bodyPr/>
          <a:lstStyle/>
          <a:p>
            <a:endParaRPr lang="en-US"/>
          </a:p>
        </p:txBody>
      </p:sp>
      <p:sp>
        <p:nvSpPr>
          <p:cNvPr id="17" name="Text 15"/>
          <p:cNvSpPr/>
          <p:nvPr/>
        </p:nvSpPr>
        <p:spPr>
          <a:xfrm>
            <a:off x="4572000" y="1874520"/>
            <a:ext cx="1371600" cy="365760"/>
          </a:xfrm>
          <a:prstGeom prst="rect">
            <a:avLst/>
          </a:prstGeom>
          <a:noFill/>
          <a:ln/>
        </p:spPr>
        <p:txBody>
          <a:bodyPr wrap="square" lIns="0" tIns="0" rIns="0" bIns="0" rtlCol="0" anchor="t"/>
          <a:lstStyle/>
          <a:p>
            <a:pPr marL="0" indent="0">
              <a:buNone/>
            </a:pPr>
            <a:r>
              <a:rPr lang="en-US" sz="1600" b="1" kern="0" spc="400" dirty="0">
                <a:solidFill>
                  <a:srgbClr val="C9A6FF"/>
                </a:solidFill>
                <a:latin typeface="Calibri" pitchFamily="34" charset="0"/>
                <a:ea typeface="Calibri" pitchFamily="34" charset="-122"/>
                <a:cs typeface="Calibri" pitchFamily="34" charset="-120"/>
              </a:rPr>
              <a:t>2</a:t>
            </a:r>
            <a:endParaRPr lang="en-US" sz="1600" b="1" dirty="0">
              <a:solidFill>
                <a:srgbClr val="C9A6FF"/>
              </a:solidFill>
            </a:endParaRPr>
          </a:p>
        </p:txBody>
      </p:sp>
      <p:sp>
        <p:nvSpPr>
          <p:cNvPr id="18" name="Text 16"/>
          <p:cNvSpPr/>
          <p:nvPr/>
        </p:nvSpPr>
        <p:spPr>
          <a:xfrm>
            <a:off x="4572000" y="2240280"/>
            <a:ext cx="3200400" cy="457200"/>
          </a:xfrm>
          <a:prstGeom prst="rect">
            <a:avLst/>
          </a:prstGeom>
          <a:noFill/>
          <a:ln/>
        </p:spPr>
        <p:txBody>
          <a:bodyPr wrap="square" lIns="0" tIns="0" rIns="0" bIns="0" rtlCol="0" anchor="t"/>
          <a:lstStyle/>
          <a:p>
            <a:pPr marL="0" indent="0">
              <a:buNone/>
            </a:pPr>
            <a:r>
              <a:rPr lang="en-US" sz="2000" b="1" dirty="0">
                <a:solidFill>
                  <a:srgbClr val="FFFFFF"/>
                </a:solidFill>
                <a:latin typeface="Calibri" pitchFamily="34" charset="0"/>
                <a:ea typeface="Calibri" pitchFamily="34" charset="-122"/>
                <a:cs typeface="Calibri" pitchFamily="34" charset="-120"/>
              </a:rPr>
              <a:t>Accountability</a:t>
            </a:r>
            <a:endParaRPr lang="en-US" sz="2000" b="1" dirty="0">
              <a:solidFill>
                <a:srgbClr val="FFFFFF"/>
              </a:solidFill>
            </a:endParaRPr>
          </a:p>
        </p:txBody>
      </p:sp>
      <p:sp>
        <p:nvSpPr>
          <p:cNvPr id="19" name="Text 17"/>
          <p:cNvSpPr/>
          <p:nvPr/>
        </p:nvSpPr>
        <p:spPr>
          <a:xfrm>
            <a:off x="4572000" y="2697480"/>
            <a:ext cx="3200400" cy="365760"/>
          </a:xfrm>
          <a:prstGeom prst="rect">
            <a:avLst/>
          </a:prstGeom>
          <a:noFill/>
          <a:ln/>
        </p:spPr>
        <p:txBody>
          <a:bodyPr wrap="square" lIns="0" tIns="0" rIns="0" bIns="0" rtlCol="0" anchor="t"/>
          <a:lstStyle/>
          <a:p>
            <a:pPr marL="0" indent="0">
              <a:buNone/>
            </a:pPr>
            <a:r>
              <a:rPr lang="en-US" sz="1200" i="1" dirty="0">
                <a:solidFill>
                  <a:srgbClr val="C9A6FF"/>
                </a:solidFill>
                <a:latin typeface="Calibri" pitchFamily="34" charset="0"/>
                <a:ea typeface="Calibri" pitchFamily="34" charset="-122"/>
                <a:cs typeface="Calibri" pitchFamily="34" charset="-120"/>
              </a:rPr>
              <a:t>Speelt het?</a:t>
            </a:r>
            <a:endParaRPr lang="en-US" sz="1200" dirty="0">
              <a:solidFill>
                <a:srgbClr val="C9A6FF"/>
              </a:solidFill>
            </a:endParaRPr>
          </a:p>
        </p:txBody>
      </p:sp>
      <p:sp>
        <p:nvSpPr>
          <p:cNvPr id="20" name="Text 18"/>
          <p:cNvSpPr/>
          <p:nvPr/>
        </p:nvSpPr>
        <p:spPr>
          <a:xfrm>
            <a:off x="4572000" y="3154680"/>
            <a:ext cx="3200400" cy="1097280"/>
          </a:xfrm>
          <a:prstGeom prst="rect">
            <a:avLst/>
          </a:prstGeom>
          <a:noFill/>
          <a:ln/>
        </p:spPr>
        <p:txBody>
          <a:bodyPr wrap="square" lIns="0" tIns="0" rIns="0" bIns="0" rtlCol="0" anchor="t"/>
          <a:lstStyle/>
          <a:p>
            <a:pPr marL="0" indent="0">
              <a:buNone/>
            </a:pPr>
            <a:r>
              <a:rPr lang="en-US" sz="1200" dirty="0">
                <a:solidFill>
                  <a:srgbClr val="FFFFFF"/>
                </a:solidFill>
                <a:latin typeface="Calibri" pitchFamily="34" charset="0"/>
                <a:ea typeface="Calibri" pitchFamily="34" charset="-122"/>
                <a:cs typeface="Calibri" pitchFamily="34" charset="-120"/>
              </a:rPr>
              <a:t>Sterk — fout in brief raakt direct de patiënt. Wie is aansprakelijk als er iets mis gaat?</a:t>
            </a:r>
            <a:endParaRPr lang="en-US" sz="1200" dirty="0">
              <a:solidFill>
                <a:srgbClr val="FFFFFF"/>
              </a:solidFill>
            </a:endParaRPr>
          </a:p>
        </p:txBody>
      </p:sp>
      <p:sp>
        <p:nvSpPr>
          <p:cNvPr id="21" name="Text 19"/>
          <p:cNvSpPr/>
          <p:nvPr/>
        </p:nvSpPr>
        <p:spPr>
          <a:xfrm>
            <a:off x="4572000" y="4343400"/>
            <a:ext cx="3200400" cy="274320"/>
          </a:xfrm>
          <a:prstGeom prst="rect">
            <a:avLst/>
          </a:prstGeom>
          <a:noFill/>
          <a:ln/>
        </p:spPr>
        <p:txBody>
          <a:bodyPr wrap="square" lIns="0" tIns="0" rIns="0" bIns="0" rtlCol="0" anchor="t"/>
          <a:lstStyle/>
          <a:p>
            <a:pPr marL="0" indent="0">
              <a:buNone/>
            </a:pPr>
            <a:r>
              <a:rPr lang="en-US" sz="1100" b="1" dirty="0">
                <a:solidFill>
                  <a:srgbClr val="C9A6FF"/>
                </a:solidFill>
                <a:latin typeface="Calibri" pitchFamily="34" charset="0"/>
                <a:ea typeface="Calibri" pitchFamily="34" charset="-122"/>
                <a:cs typeface="Calibri" pitchFamily="34" charset="-120"/>
              </a:rPr>
              <a:t>Wat UMC doet:</a:t>
            </a:r>
            <a:endParaRPr lang="en-US" sz="1100" b="1" dirty="0">
              <a:solidFill>
                <a:srgbClr val="C9A6FF"/>
              </a:solidFill>
            </a:endParaRPr>
          </a:p>
        </p:txBody>
      </p:sp>
      <p:sp>
        <p:nvSpPr>
          <p:cNvPr id="22" name="Text 20"/>
          <p:cNvSpPr/>
          <p:nvPr/>
        </p:nvSpPr>
        <p:spPr>
          <a:xfrm>
            <a:off x="4572000" y="4617720"/>
            <a:ext cx="3200400" cy="1005840"/>
          </a:xfrm>
          <a:prstGeom prst="rect">
            <a:avLst/>
          </a:prstGeom>
          <a:noFill/>
          <a:ln/>
        </p:spPr>
        <p:txBody>
          <a:bodyPr wrap="square" lIns="0" tIns="0" rIns="0" bIns="0" rtlCol="0" anchor="t"/>
          <a:lstStyle/>
          <a:p>
            <a:pPr marL="0" indent="0">
              <a:buNone/>
            </a:pPr>
            <a:r>
              <a:rPr lang="en-US" sz="1100" i="1" dirty="0">
                <a:solidFill>
                  <a:srgbClr val="FFFFFF"/>
                </a:solidFill>
                <a:latin typeface="Calibri" pitchFamily="34" charset="0"/>
                <a:ea typeface="Calibri" pitchFamily="34" charset="-122"/>
                <a:cs typeface="Calibri" pitchFamily="34" charset="-120"/>
              </a:rPr>
              <a:t>De arts die de brief tekent is verantwoordelijk; de supervisor draagt mede-verantwoordelijkheid. Filosofie: ‘het is een tool om te helpen, niet om over te nemen.’</a:t>
            </a:r>
            <a:endParaRPr lang="en-US" sz="1100" dirty="0">
              <a:solidFill>
                <a:srgbClr val="FFFFFF"/>
              </a:solidFill>
            </a:endParaRPr>
          </a:p>
        </p:txBody>
      </p:sp>
      <p:sp>
        <p:nvSpPr>
          <p:cNvPr id="23" name="Shape 21"/>
          <p:cNvSpPr/>
          <p:nvPr/>
        </p:nvSpPr>
        <p:spPr>
          <a:xfrm>
            <a:off x="4572000" y="5440680"/>
            <a:ext cx="3017520" cy="731520"/>
          </a:xfrm>
          <a:prstGeom prst="roundRect">
            <a:avLst>
              <a:gd name="adj" fmla="val 6250"/>
            </a:avLst>
          </a:prstGeom>
          <a:solidFill>
            <a:srgbClr val="3D4690"/>
          </a:solidFill>
          <a:ln w="12700">
            <a:noFill/>
            <a:prstDash val="solid"/>
          </a:ln>
        </p:spPr>
        <p:txBody>
          <a:bodyPr/>
          <a:lstStyle/>
          <a:p>
            <a:endParaRPr lang="en-US"/>
          </a:p>
        </p:txBody>
      </p:sp>
      <p:sp>
        <p:nvSpPr>
          <p:cNvPr id="24" name="Text 22"/>
          <p:cNvSpPr/>
          <p:nvPr/>
        </p:nvSpPr>
        <p:spPr>
          <a:xfrm>
            <a:off x="4709160" y="5440680"/>
            <a:ext cx="2743200" cy="731520"/>
          </a:xfrm>
          <a:prstGeom prst="rect">
            <a:avLst/>
          </a:prstGeom>
          <a:noFill/>
          <a:ln/>
        </p:spPr>
        <p:txBody>
          <a:bodyPr wrap="square" lIns="0" tIns="0" rIns="0" bIns="0" rtlCol="0" anchor="ctr"/>
          <a:lstStyle/>
          <a:p>
            <a:pPr marL="0" indent="0">
              <a:buNone/>
            </a:pPr>
            <a:r>
              <a:rPr lang="en-US" sz="1100" b="1" dirty="0">
                <a:solidFill>
                  <a:srgbClr val="FFFFFF"/>
                </a:solidFill>
                <a:latin typeface="Calibri" pitchFamily="34" charset="0"/>
                <a:ea typeface="Calibri" pitchFamily="34" charset="-122"/>
                <a:cs typeface="Calibri" pitchFamily="34" charset="-120"/>
              </a:rPr>
              <a:t>Plus: </a:t>
            </a:r>
            <a:r>
              <a:rPr lang="en-US" sz="1100" i="1" dirty="0">
                <a:solidFill>
                  <a:srgbClr val="FFFFFF"/>
                </a:solidFill>
                <a:latin typeface="Calibri" pitchFamily="34" charset="0"/>
                <a:ea typeface="Calibri" pitchFamily="34" charset="-122"/>
                <a:cs typeface="Calibri" pitchFamily="34" charset="-120"/>
              </a:rPr>
              <a:t>Het is óók de verantwoordelijkheid van de arts om problemen vooraf te voorkomen, niet alleen achteraf op te lossen.</a:t>
            </a:r>
            <a:endParaRPr lang="en-US" sz="1100" dirty="0">
              <a:solidFill>
                <a:srgbClr val="FFFFFF"/>
              </a:solidFill>
            </a:endParaRPr>
          </a:p>
        </p:txBody>
      </p:sp>
      <p:sp>
        <p:nvSpPr>
          <p:cNvPr id="25" name="Shape 23"/>
          <p:cNvSpPr/>
          <p:nvPr/>
        </p:nvSpPr>
        <p:spPr>
          <a:xfrm>
            <a:off x="8138160" y="1737360"/>
            <a:ext cx="3566160" cy="4572000"/>
          </a:xfrm>
          <a:prstGeom prst="rect">
            <a:avLst/>
          </a:prstGeom>
          <a:solidFill>
            <a:srgbClr val="2B3370"/>
          </a:solidFill>
          <a:ln w="9525">
            <a:noFill/>
            <a:prstDash val="solid"/>
          </a:ln>
        </p:spPr>
        <p:txBody>
          <a:bodyPr/>
          <a:lstStyle/>
          <a:p>
            <a:endParaRPr lang="en-US"/>
          </a:p>
        </p:txBody>
      </p:sp>
      <p:sp>
        <p:nvSpPr>
          <p:cNvPr id="26" name="Shape 24"/>
          <p:cNvSpPr/>
          <p:nvPr/>
        </p:nvSpPr>
        <p:spPr>
          <a:xfrm>
            <a:off x="8138160" y="1737360"/>
            <a:ext cx="109728" cy="4572000"/>
          </a:xfrm>
          <a:prstGeom prst="rect">
            <a:avLst/>
          </a:prstGeom>
          <a:solidFill>
            <a:srgbClr val="C9A6FF"/>
          </a:solidFill>
          <a:ln w="12700">
            <a:noFill/>
            <a:prstDash val="solid"/>
          </a:ln>
        </p:spPr>
        <p:txBody>
          <a:bodyPr/>
          <a:lstStyle/>
          <a:p>
            <a:endParaRPr lang="en-US"/>
          </a:p>
        </p:txBody>
      </p:sp>
      <p:sp>
        <p:nvSpPr>
          <p:cNvPr id="27" name="Text 25"/>
          <p:cNvSpPr/>
          <p:nvPr/>
        </p:nvSpPr>
        <p:spPr>
          <a:xfrm>
            <a:off x="8412480" y="1874520"/>
            <a:ext cx="1371600" cy="365760"/>
          </a:xfrm>
          <a:prstGeom prst="rect">
            <a:avLst/>
          </a:prstGeom>
          <a:noFill/>
          <a:ln/>
        </p:spPr>
        <p:txBody>
          <a:bodyPr wrap="square" lIns="0" tIns="0" rIns="0" bIns="0" rtlCol="0" anchor="t"/>
          <a:lstStyle/>
          <a:p>
            <a:pPr marL="0" indent="0">
              <a:buNone/>
            </a:pPr>
            <a:r>
              <a:rPr lang="en-US" sz="1600" b="1" kern="0" spc="400" dirty="0">
                <a:solidFill>
                  <a:srgbClr val="C9A6FF"/>
                </a:solidFill>
                <a:latin typeface="Calibri" pitchFamily="34" charset="0"/>
                <a:ea typeface="Calibri" pitchFamily="34" charset="-122"/>
                <a:cs typeface="Calibri" pitchFamily="34" charset="-120"/>
              </a:rPr>
              <a:t>3</a:t>
            </a:r>
            <a:endParaRPr lang="en-US" sz="1600" b="1" dirty="0">
              <a:solidFill>
                <a:srgbClr val="C9A6FF"/>
              </a:solidFill>
            </a:endParaRPr>
          </a:p>
        </p:txBody>
      </p:sp>
      <p:sp>
        <p:nvSpPr>
          <p:cNvPr id="28" name="Text 26"/>
          <p:cNvSpPr/>
          <p:nvPr/>
        </p:nvSpPr>
        <p:spPr>
          <a:xfrm>
            <a:off x="8412480" y="2240280"/>
            <a:ext cx="3200400" cy="457200"/>
          </a:xfrm>
          <a:prstGeom prst="rect">
            <a:avLst/>
          </a:prstGeom>
          <a:noFill/>
          <a:ln/>
        </p:spPr>
        <p:txBody>
          <a:bodyPr wrap="square" lIns="0" tIns="0" rIns="0" bIns="0" rtlCol="0" anchor="t"/>
          <a:lstStyle/>
          <a:p>
            <a:pPr marL="0" indent="0">
              <a:buNone/>
            </a:pPr>
            <a:r>
              <a:rPr lang="en-US" sz="2000" b="1" dirty="0">
                <a:solidFill>
                  <a:srgbClr val="FFFFFF"/>
                </a:solidFill>
                <a:latin typeface="Calibri" pitchFamily="34" charset="0"/>
                <a:ea typeface="Calibri" pitchFamily="34" charset="-122"/>
                <a:cs typeface="Calibri" pitchFamily="34" charset="-120"/>
              </a:rPr>
              <a:t>Transparantie</a:t>
            </a:r>
            <a:endParaRPr lang="en-US" sz="2000" b="1" dirty="0">
              <a:solidFill>
                <a:srgbClr val="FFFFFF"/>
              </a:solidFill>
            </a:endParaRPr>
          </a:p>
        </p:txBody>
      </p:sp>
      <p:sp>
        <p:nvSpPr>
          <p:cNvPr id="29" name="Text 27"/>
          <p:cNvSpPr/>
          <p:nvPr/>
        </p:nvSpPr>
        <p:spPr>
          <a:xfrm>
            <a:off x="8412480" y="2697480"/>
            <a:ext cx="3200400" cy="365760"/>
          </a:xfrm>
          <a:prstGeom prst="rect">
            <a:avLst/>
          </a:prstGeom>
          <a:noFill/>
          <a:ln/>
        </p:spPr>
        <p:txBody>
          <a:bodyPr wrap="square" lIns="0" tIns="0" rIns="0" bIns="0" rtlCol="0" anchor="t"/>
          <a:lstStyle/>
          <a:p>
            <a:pPr marL="0" indent="0">
              <a:buNone/>
            </a:pPr>
            <a:r>
              <a:rPr lang="en-US" sz="1200" i="1" dirty="0">
                <a:solidFill>
                  <a:srgbClr val="C9A6FF"/>
                </a:solidFill>
                <a:latin typeface="Calibri" pitchFamily="34" charset="0"/>
                <a:ea typeface="Calibri" pitchFamily="34" charset="-122"/>
                <a:cs typeface="Calibri" pitchFamily="34" charset="-120"/>
              </a:rPr>
              <a:t>Speelt het?</a:t>
            </a:r>
            <a:endParaRPr lang="en-US" sz="1200" dirty="0">
              <a:solidFill>
                <a:srgbClr val="C9A6FF"/>
              </a:solidFill>
            </a:endParaRPr>
          </a:p>
        </p:txBody>
      </p:sp>
      <p:sp>
        <p:nvSpPr>
          <p:cNvPr id="30" name="Text 28"/>
          <p:cNvSpPr/>
          <p:nvPr/>
        </p:nvSpPr>
        <p:spPr>
          <a:xfrm>
            <a:off x="8412480" y="3154680"/>
            <a:ext cx="3200400" cy="1097280"/>
          </a:xfrm>
          <a:prstGeom prst="rect">
            <a:avLst/>
          </a:prstGeom>
          <a:noFill/>
          <a:ln/>
        </p:spPr>
        <p:txBody>
          <a:bodyPr wrap="square" lIns="0" tIns="0" rIns="0" bIns="0" rtlCol="0" anchor="t"/>
          <a:lstStyle/>
          <a:p>
            <a:pPr marL="0" indent="0">
              <a:buNone/>
            </a:pPr>
            <a:r>
              <a:rPr lang="en-US" sz="1200" dirty="0">
                <a:solidFill>
                  <a:srgbClr val="FFFFFF"/>
                </a:solidFill>
                <a:latin typeface="Calibri" pitchFamily="34" charset="0"/>
                <a:ea typeface="Calibri" pitchFamily="34" charset="-122"/>
                <a:cs typeface="Calibri" pitchFamily="34" charset="-120"/>
              </a:rPr>
              <a:t>Ja — patiënt weet niet automatisch dat AI bij hun brief betrokken was.</a:t>
            </a:r>
            <a:endParaRPr lang="en-US" sz="1200" dirty="0">
              <a:solidFill>
                <a:srgbClr val="FFFFFF"/>
              </a:solidFill>
            </a:endParaRPr>
          </a:p>
        </p:txBody>
      </p:sp>
      <p:sp>
        <p:nvSpPr>
          <p:cNvPr id="31" name="Text 29"/>
          <p:cNvSpPr/>
          <p:nvPr/>
        </p:nvSpPr>
        <p:spPr>
          <a:xfrm>
            <a:off x="8412480" y="4343400"/>
            <a:ext cx="3200400" cy="274320"/>
          </a:xfrm>
          <a:prstGeom prst="rect">
            <a:avLst/>
          </a:prstGeom>
          <a:noFill/>
          <a:ln/>
        </p:spPr>
        <p:txBody>
          <a:bodyPr wrap="square" lIns="0" tIns="0" rIns="0" bIns="0" rtlCol="0" anchor="t"/>
          <a:lstStyle/>
          <a:p>
            <a:pPr marL="0" indent="0">
              <a:buNone/>
            </a:pPr>
            <a:r>
              <a:rPr lang="en-US" sz="1100" b="1" dirty="0">
                <a:solidFill>
                  <a:srgbClr val="C9A6FF"/>
                </a:solidFill>
                <a:latin typeface="Calibri" pitchFamily="34" charset="0"/>
                <a:ea typeface="Calibri" pitchFamily="34" charset="-122"/>
                <a:cs typeface="Calibri" pitchFamily="34" charset="-120"/>
              </a:rPr>
              <a:t>Wat UMC doet:</a:t>
            </a:r>
            <a:endParaRPr lang="en-US" sz="1100" b="1" dirty="0">
              <a:solidFill>
                <a:srgbClr val="C9A6FF"/>
              </a:solidFill>
            </a:endParaRPr>
          </a:p>
        </p:txBody>
      </p:sp>
      <p:sp>
        <p:nvSpPr>
          <p:cNvPr id="32" name="Text 30"/>
          <p:cNvSpPr/>
          <p:nvPr/>
        </p:nvSpPr>
        <p:spPr>
          <a:xfrm>
            <a:off x="8412480" y="4617720"/>
            <a:ext cx="3200400" cy="1005840"/>
          </a:xfrm>
          <a:prstGeom prst="rect">
            <a:avLst/>
          </a:prstGeom>
          <a:noFill/>
          <a:ln/>
        </p:spPr>
        <p:txBody>
          <a:bodyPr wrap="square" lIns="0" tIns="0" rIns="0" bIns="0" rtlCol="0" anchor="t"/>
          <a:lstStyle/>
          <a:p>
            <a:pPr marL="0" indent="0">
              <a:buNone/>
            </a:pPr>
            <a:r>
              <a:rPr lang="en-US" sz="1100" i="1" dirty="0">
                <a:solidFill>
                  <a:srgbClr val="FFFFFF"/>
                </a:solidFill>
                <a:latin typeface="Calibri" pitchFamily="34" charset="0"/>
                <a:ea typeface="Calibri" pitchFamily="34" charset="-122"/>
                <a:cs typeface="Calibri" pitchFamily="34" charset="-120"/>
              </a:rPr>
              <a:t>Code open source op github.com/umcu. Website met overzicht van alle AI-tools die UMC gebruikt. Disclaimer in elke brief: ‘deze samenvatting is gegenereerd door AI op [tijd, datum].’</a:t>
            </a:r>
            <a:endParaRPr lang="en-US" sz="1100" dirty="0">
              <a:solidFill>
                <a:srgbClr val="FFFFFF"/>
              </a:solidFill>
            </a:endParaRPr>
          </a:p>
        </p:txBody>
      </p:sp>
      <p:sp>
        <p:nvSpPr>
          <p:cNvPr id="33" name="Shape 31"/>
          <p:cNvSpPr/>
          <p:nvPr/>
        </p:nvSpPr>
        <p:spPr>
          <a:xfrm>
            <a:off x="8412480" y="5440680"/>
            <a:ext cx="3017520" cy="731520"/>
          </a:xfrm>
          <a:prstGeom prst="roundRect">
            <a:avLst>
              <a:gd name="adj" fmla="val 6250"/>
            </a:avLst>
          </a:prstGeom>
          <a:solidFill>
            <a:srgbClr val="3D4690"/>
          </a:solidFill>
          <a:ln w="12700">
            <a:noFill/>
            <a:prstDash val="solid"/>
          </a:ln>
        </p:spPr>
        <p:txBody>
          <a:bodyPr/>
          <a:lstStyle/>
          <a:p>
            <a:endParaRPr lang="en-US"/>
          </a:p>
        </p:txBody>
      </p:sp>
      <p:sp>
        <p:nvSpPr>
          <p:cNvPr id="34" name="Text 32"/>
          <p:cNvSpPr/>
          <p:nvPr/>
        </p:nvSpPr>
        <p:spPr>
          <a:xfrm>
            <a:off x="8549640" y="5440680"/>
            <a:ext cx="2743200" cy="731520"/>
          </a:xfrm>
          <a:prstGeom prst="rect">
            <a:avLst/>
          </a:prstGeom>
          <a:noFill/>
          <a:ln/>
        </p:spPr>
        <p:txBody>
          <a:bodyPr wrap="square" lIns="0" tIns="0" rIns="0" bIns="0" rtlCol="0" anchor="ctr"/>
          <a:lstStyle/>
          <a:p>
            <a:pPr marL="0" indent="0">
              <a:buNone/>
            </a:pPr>
            <a:r>
              <a:rPr lang="en-US" sz="1100" b="1" dirty="0">
                <a:solidFill>
                  <a:srgbClr val="FFFFFF"/>
                </a:solidFill>
                <a:latin typeface="Calibri" pitchFamily="34" charset="0"/>
                <a:ea typeface="Calibri" pitchFamily="34" charset="-122"/>
                <a:cs typeface="Calibri" pitchFamily="34" charset="-120"/>
              </a:rPr>
              <a:t>Plus: </a:t>
            </a:r>
            <a:r>
              <a:rPr lang="en-US" sz="1100" i="1" dirty="0">
                <a:solidFill>
                  <a:srgbClr val="FFFFFF"/>
                </a:solidFill>
                <a:latin typeface="Calibri" pitchFamily="34" charset="0"/>
                <a:ea typeface="Calibri" pitchFamily="34" charset="-122"/>
                <a:cs typeface="Calibri" pitchFamily="34" charset="-120"/>
              </a:rPr>
              <a:t>Open vraag die UMC nog onderzoekt: zelfs met aanpassingen, hoort de patiënt actief geïnformeerd te worden?</a:t>
            </a:r>
            <a:endParaRPr lang="en-US" sz="1100" dirty="0">
              <a:solidFill>
                <a:srgbClr val="FFFFFF"/>
              </a:solidFill>
            </a:endParaRPr>
          </a:p>
        </p:txBody>
      </p:sp>
      <p:sp>
        <p:nvSpPr>
          <p:cNvPr id="35" name="Text 33"/>
          <p:cNvSpPr/>
          <p:nvPr/>
        </p:nvSpPr>
        <p:spPr>
          <a:xfrm>
            <a:off x="365760" y="6537960"/>
            <a:ext cx="5486400" cy="228600"/>
          </a:xfrm>
          <a:prstGeom prst="rect">
            <a:avLst/>
          </a:prstGeom>
          <a:noFill/>
          <a:ln/>
        </p:spPr>
        <p:txBody>
          <a:bodyPr wrap="square" lIns="0" tIns="0" rIns="0" bIns="0" rtlCol="0" anchor="ctr"/>
          <a:lstStyle/>
          <a:p>
            <a:pPr marL="0" indent="0">
              <a:buNone/>
            </a:pPr>
            <a:r>
              <a:rPr lang="en-US" sz="900" dirty="0">
                <a:solidFill>
                  <a:srgbClr val="888AA8"/>
                </a:solidFill>
                <a:latin typeface="Calibri" pitchFamily="34" charset="0"/>
                <a:ea typeface="Calibri" pitchFamily="34" charset="-122"/>
                <a:cs typeface="Calibri" pitchFamily="34" charset="-120"/>
              </a:rPr>
              <a:t>© AXVECO 2026. All rights reserved</a:t>
            </a:r>
            <a:endParaRPr lang="en-US" sz="900" dirty="0">
              <a:solidFill>
                <a:srgbClr val="888AA8"/>
              </a:solidFill>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1E244F">
            <a:alpha val="100000"/>
          </a:srgbClr>
        </a:solidFill>
        <a:effectLst/>
      </p:bgPr>
    </p:bg>
    <p:spTree>
      <p:nvGrpSpPr>
        <p:cNvPr id="1" name="">
          <a:extLst>
            <a:ext uri="{FF2B5EF4-FFF2-40B4-BE49-F238E27FC236}">
              <a16:creationId xmlns:a16="http://schemas.microsoft.com/office/drawing/2014/main" id="{BDDC2B2C-0500-A0A2-3BDB-FDBFA4ED7AF0}"/>
            </a:ext>
          </a:extLst>
        </p:cNvPr>
        <p:cNvGrpSpPr/>
        <p:nvPr/>
      </p:nvGrpSpPr>
      <p:grpSpPr>
        <a:xfrm>
          <a:off x="0" y="0"/>
          <a:ext cx="0" cy="0"/>
          <a:chOff x="0" y="0"/>
          <a:chExt cx="0" cy="0"/>
        </a:xfrm>
      </p:grpSpPr>
      <p:sp>
        <p:nvSpPr>
          <p:cNvPr id="2" name="Text 0">
            <a:extLst>
              <a:ext uri="{FF2B5EF4-FFF2-40B4-BE49-F238E27FC236}">
                <a16:creationId xmlns:a16="http://schemas.microsoft.com/office/drawing/2014/main" id="{DBDDDE02-D486-C736-5B04-C3429CB84825}"/>
              </a:ext>
            </a:extLst>
          </p:cNvPr>
          <p:cNvSpPr/>
          <p:nvPr/>
        </p:nvSpPr>
        <p:spPr>
          <a:xfrm>
            <a:off x="457200" y="365760"/>
            <a:ext cx="11247120" cy="594360"/>
          </a:xfrm>
          <a:prstGeom prst="rect">
            <a:avLst/>
          </a:prstGeom>
          <a:noFill/>
          <a:ln/>
        </p:spPr>
        <p:txBody>
          <a:bodyPr wrap="square" lIns="0" tIns="0" rIns="0" bIns="0" rtlCol="0" anchor="ctr"/>
          <a:lstStyle/>
          <a:p>
            <a:pPr marL="0" indent="0">
              <a:buNone/>
            </a:pPr>
            <a:r>
              <a:rPr lang="en-US" sz="2800" b="1" dirty="0">
                <a:solidFill>
                  <a:srgbClr val="FFFFFF"/>
                </a:solidFill>
                <a:latin typeface="Calibri" pitchFamily="34" charset="0"/>
                <a:ea typeface="Calibri" pitchFamily="34" charset="-122"/>
                <a:cs typeface="Calibri" pitchFamily="34" charset="-120"/>
              </a:rPr>
              <a:t>UMC-reflectie: welke ethische thema’s spelen er? (2/2)</a:t>
            </a:r>
            <a:endParaRPr lang="en-US" sz="2800" dirty="0">
              <a:solidFill>
                <a:srgbClr val="FFFFFF"/>
              </a:solidFill>
            </a:endParaRPr>
          </a:p>
        </p:txBody>
      </p:sp>
      <p:sp>
        <p:nvSpPr>
          <p:cNvPr id="3" name="Text 1">
            <a:extLst>
              <a:ext uri="{FF2B5EF4-FFF2-40B4-BE49-F238E27FC236}">
                <a16:creationId xmlns:a16="http://schemas.microsoft.com/office/drawing/2014/main" id="{8F82FA80-E5AE-1403-F749-61B7F61F4DFB}"/>
              </a:ext>
            </a:extLst>
          </p:cNvPr>
          <p:cNvSpPr/>
          <p:nvPr/>
        </p:nvSpPr>
        <p:spPr>
          <a:xfrm>
            <a:off x="457200" y="914400"/>
            <a:ext cx="11247120" cy="365760"/>
          </a:xfrm>
          <a:prstGeom prst="rect">
            <a:avLst/>
          </a:prstGeom>
          <a:noFill/>
          <a:ln/>
        </p:spPr>
        <p:txBody>
          <a:bodyPr wrap="square" lIns="0" tIns="0" rIns="0" bIns="0" rtlCol="0" anchor="ctr"/>
          <a:lstStyle/>
          <a:p>
            <a:pPr marL="0" indent="0">
              <a:buNone/>
            </a:pPr>
            <a:r>
              <a:rPr lang="en-US" sz="1400" i="1" dirty="0">
                <a:solidFill>
                  <a:srgbClr val="C9A6FF"/>
                </a:solidFill>
                <a:latin typeface="Calibri" pitchFamily="34" charset="0"/>
                <a:ea typeface="Calibri" pitchFamily="34" charset="-122"/>
                <a:cs typeface="Calibri" pitchFamily="34" charset="-120"/>
              </a:rPr>
              <a:t>Per onderwerp: speelt het hier — en wat heeft UMC gedaan?</a:t>
            </a:r>
            <a:endParaRPr lang="en-US" sz="1400" dirty="0">
              <a:solidFill>
                <a:srgbClr val="C9A6FF"/>
              </a:solidFill>
            </a:endParaRPr>
          </a:p>
        </p:txBody>
      </p:sp>
      <p:sp>
        <p:nvSpPr>
          <p:cNvPr id="4" name="Shape 2">
            <a:extLst>
              <a:ext uri="{FF2B5EF4-FFF2-40B4-BE49-F238E27FC236}">
                <a16:creationId xmlns:a16="http://schemas.microsoft.com/office/drawing/2014/main" id="{68F15F3E-F763-D6AA-E542-BBB446DC9442}"/>
              </a:ext>
            </a:extLst>
          </p:cNvPr>
          <p:cNvSpPr/>
          <p:nvPr/>
        </p:nvSpPr>
        <p:spPr>
          <a:xfrm>
            <a:off x="457200" y="1371600"/>
            <a:ext cx="548640" cy="54864"/>
          </a:xfrm>
          <a:prstGeom prst="rect">
            <a:avLst/>
          </a:prstGeom>
          <a:solidFill>
            <a:srgbClr val="C9A6FF"/>
          </a:solidFill>
          <a:ln w="12700">
            <a:noFill/>
            <a:prstDash val="solid"/>
          </a:ln>
        </p:spPr>
        <p:txBody>
          <a:bodyPr/>
          <a:lstStyle/>
          <a:p>
            <a:endParaRPr lang="en-US"/>
          </a:p>
        </p:txBody>
      </p:sp>
      <p:sp>
        <p:nvSpPr>
          <p:cNvPr id="5" name="Shape 3">
            <a:extLst>
              <a:ext uri="{FF2B5EF4-FFF2-40B4-BE49-F238E27FC236}">
                <a16:creationId xmlns:a16="http://schemas.microsoft.com/office/drawing/2014/main" id="{D66FCEB7-A7B1-9EE2-C514-C18FA3FDF286}"/>
              </a:ext>
            </a:extLst>
          </p:cNvPr>
          <p:cNvSpPr/>
          <p:nvPr/>
        </p:nvSpPr>
        <p:spPr>
          <a:xfrm>
            <a:off x="457200" y="1737360"/>
            <a:ext cx="3566160" cy="4572000"/>
          </a:xfrm>
          <a:prstGeom prst="rect">
            <a:avLst/>
          </a:prstGeom>
          <a:solidFill>
            <a:srgbClr val="2B3370"/>
          </a:solidFill>
          <a:ln w="9525">
            <a:noFill/>
            <a:prstDash val="solid"/>
          </a:ln>
        </p:spPr>
        <p:txBody>
          <a:bodyPr/>
          <a:lstStyle/>
          <a:p>
            <a:endParaRPr lang="en-US"/>
          </a:p>
        </p:txBody>
      </p:sp>
      <p:sp>
        <p:nvSpPr>
          <p:cNvPr id="6" name="Shape 4">
            <a:extLst>
              <a:ext uri="{FF2B5EF4-FFF2-40B4-BE49-F238E27FC236}">
                <a16:creationId xmlns:a16="http://schemas.microsoft.com/office/drawing/2014/main" id="{8B8E578D-356E-85D6-59AB-9E09AB38728C}"/>
              </a:ext>
            </a:extLst>
          </p:cNvPr>
          <p:cNvSpPr/>
          <p:nvPr/>
        </p:nvSpPr>
        <p:spPr>
          <a:xfrm>
            <a:off x="457200" y="1737360"/>
            <a:ext cx="109728" cy="4572000"/>
          </a:xfrm>
          <a:prstGeom prst="rect">
            <a:avLst/>
          </a:prstGeom>
          <a:solidFill>
            <a:srgbClr val="C9A6FF"/>
          </a:solidFill>
          <a:ln w="12700">
            <a:noFill/>
            <a:prstDash val="solid"/>
          </a:ln>
        </p:spPr>
        <p:txBody>
          <a:bodyPr/>
          <a:lstStyle/>
          <a:p>
            <a:endParaRPr lang="en-US"/>
          </a:p>
        </p:txBody>
      </p:sp>
      <p:sp>
        <p:nvSpPr>
          <p:cNvPr id="7" name="Text 5">
            <a:extLst>
              <a:ext uri="{FF2B5EF4-FFF2-40B4-BE49-F238E27FC236}">
                <a16:creationId xmlns:a16="http://schemas.microsoft.com/office/drawing/2014/main" id="{F716C7D0-7426-0536-5F28-9AB3D1FBD96C}"/>
              </a:ext>
            </a:extLst>
          </p:cNvPr>
          <p:cNvSpPr/>
          <p:nvPr/>
        </p:nvSpPr>
        <p:spPr>
          <a:xfrm>
            <a:off x="731520" y="1874520"/>
            <a:ext cx="1371600" cy="365760"/>
          </a:xfrm>
          <a:prstGeom prst="rect">
            <a:avLst/>
          </a:prstGeom>
          <a:noFill/>
          <a:ln/>
        </p:spPr>
        <p:txBody>
          <a:bodyPr wrap="square" lIns="0" tIns="0" rIns="0" bIns="0" rtlCol="0" anchor="t"/>
          <a:lstStyle/>
          <a:p>
            <a:pPr marL="0" indent="0">
              <a:buNone/>
            </a:pPr>
            <a:r>
              <a:rPr lang="en-US" sz="1600" b="1" kern="0" spc="400" dirty="0">
                <a:solidFill>
                  <a:srgbClr val="C9A6FF"/>
                </a:solidFill>
                <a:latin typeface="Calibri" pitchFamily="34" charset="0"/>
                <a:cs typeface="Calibri" pitchFamily="34" charset="-120"/>
              </a:rPr>
              <a:t>4</a:t>
            </a:r>
            <a:endParaRPr lang="en-US" sz="1600" b="1" dirty="0">
              <a:solidFill>
                <a:srgbClr val="C9A6FF"/>
              </a:solidFill>
            </a:endParaRPr>
          </a:p>
        </p:txBody>
      </p:sp>
      <p:sp>
        <p:nvSpPr>
          <p:cNvPr id="13" name="Shape 11">
            <a:extLst>
              <a:ext uri="{FF2B5EF4-FFF2-40B4-BE49-F238E27FC236}">
                <a16:creationId xmlns:a16="http://schemas.microsoft.com/office/drawing/2014/main" id="{D87BF399-DC60-C3F5-9995-68468242708D}"/>
              </a:ext>
            </a:extLst>
          </p:cNvPr>
          <p:cNvSpPr/>
          <p:nvPr/>
        </p:nvSpPr>
        <p:spPr>
          <a:xfrm>
            <a:off x="731520" y="5440680"/>
            <a:ext cx="3017520" cy="731520"/>
          </a:xfrm>
          <a:prstGeom prst="roundRect">
            <a:avLst>
              <a:gd name="adj" fmla="val 6250"/>
            </a:avLst>
          </a:prstGeom>
          <a:solidFill>
            <a:srgbClr val="3D4690"/>
          </a:solidFill>
          <a:ln w="12700">
            <a:noFill/>
            <a:prstDash val="solid"/>
          </a:ln>
        </p:spPr>
        <p:txBody>
          <a:bodyPr/>
          <a:lstStyle/>
          <a:p>
            <a:endParaRPr lang="en-US"/>
          </a:p>
        </p:txBody>
      </p:sp>
      <p:sp>
        <p:nvSpPr>
          <p:cNvPr id="15" name="Shape 13">
            <a:extLst>
              <a:ext uri="{FF2B5EF4-FFF2-40B4-BE49-F238E27FC236}">
                <a16:creationId xmlns:a16="http://schemas.microsoft.com/office/drawing/2014/main" id="{5CFEBA04-EF29-44E2-30DA-067D31A56F5F}"/>
              </a:ext>
            </a:extLst>
          </p:cNvPr>
          <p:cNvSpPr/>
          <p:nvPr/>
        </p:nvSpPr>
        <p:spPr>
          <a:xfrm>
            <a:off x="4297680" y="1737360"/>
            <a:ext cx="3566160" cy="4572000"/>
          </a:xfrm>
          <a:prstGeom prst="rect">
            <a:avLst/>
          </a:prstGeom>
          <a:solidFill>
            <a:srgbClr val="2B3370"/>
          </a:solidFill>
          <a:ln w="9525">
            <a:noFill/>
            <a:prstDash val="solid"/>
          </a:ln>
        </p:spPr>
        <p:txBody>
          <a:bodyPr/>
          <a:lstStyle/>
          <a:p>
            <a:endParaRPr lang="en-US"/>
          </a:p>
        </p:txBody>
      </p:sp>
      <p:sp>
        <p:nvSpPr>
          <p:cNvPr id="16" name="Shape 14">
            <a:extLst>
              <a:ext uri="{FF2B5EF4-FFF2-40B4-BE49-F238E27FC236}">
                <a16:creationId xmlns:a16="http://schemas.microsoft.com/office/drawing/2014/main" id="{080CF3A9-34C4-8EBC-93F8-502C79AB3976}"/>
              </a:ext>
            </a:extLst>
          </p:cNvPr>
          <p:cNvSpPr/>
          <p:nvPr/>
        </p:nvSpPr>
        <p:spPr>
          <a:xfrm>
            <a:off x="4297680" y="1737360"/>
            <a:ext cx="109728" cy="4572000"/>
          </a:xfrm>
          <a:prstGeom prst="rect">
            <a:avLst/>
          </a:prstGeom>
          <a:solidFill>
            <a:srgbClr val="C9A6FF"/>
          </a:solidFill>
          <a:ln w="12700">
            <a:noFill/>
            <a:prstDash val="solid"/>
          </a:ln>
        </p:spPr>
        <p:txBody>
          <a:bodyPr/>
          <a:lstStyle/>
          <a:p>
            <a:endParaRPr lang="en-US"/>
          </a:p>
        </p:txBody>
      </p:sp>
      <p:sp>
        <p:nvSpPr>
          <p:cNvPr id="17" name="Text 15">
            <a:extLst>
              <a:ext uri="{FF2B5EF4-FFF2-40B4-BE49-F238E27FC236}">
                <a16:creationId xmlns:a16="http://schemas.microsoft.com/office/drawing/2014/main" id="{8D3D53B8-7338-5028-C361-42947F0D9E58}"/>
              </a:ext>
            </a:extLst>
          </p:cNvPr>
          <p:cNvSpPr/>
          <p:nvPr/>
        </p:nvSpPr>
        <p:spPr>
          <a:xfrm>
            <a:off x="4572000" y="1874520"/>
            <a:ext cx="1371600" cy="365760"/>
          </a:xfrm>
          <a:prstGeom prst="rect">
            <a:avLst/>
          </a:prstGeom>
          <a:noFill/>
          <a:ln/>
        </p:spPr>
        <p:txBody>
          <a:bodyPr wrap="square" lIns="0" tIns="0" rIns="0" bIns="0" rtlCol="0" anchor="t"/>
          <a:lstStyle/>
          <a:p>
            <a:pPr marL="0" indent="0">
              <a:buNone/>
            </a:pPr>
            <a:r>
              <a:rPr lang="en-US" sz="1600" b="1" kern="0" spc="400" dirty="0">
                <a:solidFill>
                  <a:srgbClr val="C9A6FF"/>
                </a:solidFill>
                <a:latin typeface="Calibri" pitchFamily="34" charset="0"/>
                <a:cs typeface="Calibri" pitchFamily="34" charset="-120"/>
              </a:rPr>
              <a:t>5</a:t>
            </a:r>
            <a:endParaRPr lang="en-US" sz="1600" b="1" dirty="0">
              <a:solidFill>
                <a:srgbClr val="C9A6FF"/>
              </a:solidFill>
            </a:endParaRPr>
          </a:p>
        </p:txBody>
      </p:sp>
      <p:sp>
        <p:nvSpPr>
          <p:cNvPr id="19" name="Text 17">
            <a:extLst>
              <a:ext uri="{FF2B5EF4-FFF2-40B4-BE49-F238E27FC236}">
                <a16:creationId xmlns:a16="http://schemas.microsoft.com/office/drawing/2014/main" id="{24E6B93A-A990-F874-A53B-3357F666FEF6}"/>
              </a:ext>
            </a:extLst>
          </p:cNvPr>
          <p:cNvSpPr/>
          <p:nvPr/>
        </p:nvSpPr>
        <p:spPr>
          <a:xfrm>
            <a:off x="4572000" y="2697480"/>
            <a:ext cx="3200400" cy="365760"/>
          </a:xfrm>
          <a:prstGeom prst="rect">
            <a:avLst/>
          </a:prstGeom>
          <a:noFill/>
          <a:ln/>
        </p:spPr>
        <p:txBody>
          <a:bodyPr wrap="square" lIns="0" tIns="0" rIns="0" bIns="0" rtlCol="0" anchor="t"/>
          <a:lstStyle/>
          <a:p>
            <a:pPr marL="0" indent="0">
              <a:buNone/>
            </a:pPr>
            <a:r>
              <a:rPr lang="en-US" sz="1200" i="1" dirty="0">
                <a:solidFill>
                  <a:srgbClr val="C9A6FF"/>
                </a:solidFill>
                <a:latin typeface="Calibri" pitchFamily="34" charset="0"/>
                <a:ea typeface="Calibri" pitchFamily="34" charset="-122"/>
                <a:cs typeface="Calibri" pitchFamily="34" charset="-120"/>
              </a:rPr>
              <a:t>Speelt het?</a:t>
            </a:r>
            <a:endParaRPr lang="en-US" sz="1200" dirty="0">
              <a:solidFill>
                <a:srgbClr val="C9A6FF"/>
              </a:solidFill>
            </a:endParaRPr>
          </a:p>
        </p:txBody>
      </p:sp>
      <p:sp>
        <p:nvSpPr>
          <p:cNvPr id="23" name="Shape 21">
            <a:extLst>
              <a:ext uri="{FF2B5EF4-FFF2-40B4-BE49-F238E27FC236}">
                <a16:creationId xmlns:a16="http://schemas.microsoft.com/office/drawing/2014/main" id="{3FCC5AE3-E87E-9AE7-F81A-977936395B72}"/>
              </a:ext>
            </a:extLst>
          </p:cNvPr>
          <p:cNvSpPr/>
          <p:nvPr/>
        </p:nvSpPr>
        <p:spPr>
          <a:xfrm>
            <a:off x="4572000" y="5440680"/>
            <a:ext cx="3017520" cy="731520"/>
          </a:xfrm>
          <a:prstGeom prst="roundRect">
            <a:avLst>
              <a:gd name="adj" fmla="val 6250"/>
            </a:avLst>
          </a:prstGeom>
          <a:solidFill>
            <a:srgbClr val="3D4690"/>
          </a:solidFill>
          <a:ln w="12700">
            <a:noFill/>
            <a:prstDash val="solid"/>
          </a:ln>
        </p:spPr>
        <p:txBody>
          <a:bodyPr/>
          <a:lstStyle/>
          <a:p>
            <a:endParaRPr lang="en-US"/>
          </a:p>
        </p:txBody>
      </p:sp>
      <p:sp>
        <p:nvSpPr>
          <p:cNvPr id="25" name="Shape 23">
            <a:extLst>
              <a:ext uri="{FF2B5EF4-FFF2-40B4-BE49-F238E27FC236}">
                <a16:creationId xmlns:a16="http://schemas.microsoft.com/office/drawing/2014/main" id="{0E021465-74F2-6A02-9CDF-CD81AFB4B356}"/>
              </a:ext>
            </a:extLst>
          </p:cNvPr>
          <p:cNvSpPr/>
          <p:nvPr/>
        </p:nvSpPr>
        <p:spPr>
          <a:xfrm>
            <a:off x="8138160" y="1737360"/>
            <a:ext cx="3566160" cy="4572000"/>
          </a:xfrm>
          <a:prstGeom prst="rect">
            <a:avLst/>
          </a:prstGeom>
          <a:solidFill>
            <a:srgbClr val="2B3370"/>
          </a:solidFill>
          <a:ln w="9525">
            <a:noFill/>
            <a:prstDash val="solid"/>
          </a:ln>
        </p:spPr>
        <p:txBody>
          <a:bodyPr/>
          <a:lstStyle/>
          <a:p>
            <a:endParaRPr lang="en-US"/>
          </a:p>
        </p:txBody>
      </p:sp>
      <p:sp>
        <p:nvSpPr>
          <p:cNvPr id="26" name="Shape 24">
            <a:extLst>
              <a:ext uri="{FF2B5EF4-FFF2-40B4-BE49-F238E27FC236}">
                <a16:creationId xmlns:a16="http://schemas.microsoft.com/office/drawing/2014/main" id="{62F5623D-60C8-8470-2341-055B75277947}"/>
              </a:ext>
            </a:extLst>
          </p:cNvPr>
          <p:cNvSpPr/>
          <p:nvPr/>
        </p:nvSpPr>
        <p:spPr>
          <a:xfrm>
            <a:off x="8138160" y="1737360"/>
            <a:ext cx="109728" cy="4572000"/>
          </a:xfrm>
          <a:prstGeom prst="rect">
            <a:avLst/>
          </a:prstGeom>
          <a:solidFill>
            <a:srgbClr val="C9A6FF"/>
          </a:solidFill>
          <a:ln w="12700">
            <a:noFill/>
            <a:prstDash val="solid"/>
          </a:ln>
        </p:spPr>
        <p:txBody>
          <a:bodyPr/>
          <a:lstStyle/>
          <a:p>
            <a:endParaRPr lang="en-US"/>
          </a:p>
        </p:txBody>
      </p:sp>
      <p:sp>
        <p:nvSpPr>
          <p:cNvPr id="27" name="Text 25">
            <a:extLst>
              <a:ext uri="{FF2B5EF4-FFF2-40B4-BE49-F238E27FC236}">
                <a16:creationId xmlns:a16="http://schemas.microsoft.com/office/drawing/2014/main" id="{5272B75C-F187-ADDA-A1AE-B39D0E5A74C2}"/>
              </a:ext>
            </a:extLst>
          </p:cNvPr>
          <p:cNvSpPr/>
          <p:nvPr/>
        </p:nvSpPr>
        <p:spPr>
          <a:xfrm>
            <a:off x="8412480" y="1874520"/>
            <a:ext cx="1371600" cy="365760"/>
          </a:xfrm>
          <a:prstGeom prst="rect">
            <a:avLst/>
          </a:prstGeom>
          <a:noFill/>
          <a:ln/>
        </p:spPr>
        <p:txBody>
          <a:bodyPr wrap="square" lIns="0" tIns="0" rIns="0" bIns="0" rtlCol="0" anchor="t"/>
          <a:lstStyle/>
          <a:p>
            <a:pPr marL="0" indent="0">
              <a:buNone/>
            </a:pPr>
            <a:r>
              <a:rPr lang="en-US" sz="1600" b="1" kern="0" spc="400" dirty="0">
                <a:solidFill>
                  <a:srgbClr val="C9A6FF"/>
                </a:solidFill>
                <a:latin typeface="Calibri" pitchFamily="34" charset="0"/>
                <a:cs typeface="Calibri" pitchFamily="34" charset="-120"/>
              </a:rPr>
              <a:t>6</a:t>
            </a:r>
            <a:endParaRPr lang="en-US" sz="1600" b="1" dirty="0">
              <a:solidFill>
                <a:srgbClr val="C9A6FF"/>
              </a:solidFill>
            </a:endParaRPr>
          </a:p>
        </p:txBody>
      </p:sp>
      <p:sp>
        <p:nvSpPr>
          <p:cNvPr id="29" name="Text 27">
            <a:extLst>
              <a:ext uri="{FF2B5EF4-FFF2-40B4-BE49-F238E27FC236}">
                <a16:creationId xmlns:a16="http://schemas.microsoft.com/office/drawing/2014/main" id="{EA81EA94-F4E2-D31E-2659-99D6BC70E5F1}"/>
              </a:ext>
            </a:extLst>
          </p:cNvPr>
          <p:cNvSpPr/>
          <p:nvPr/>
        </p:nvSpPr>
        <p:spPr>
          <a:xfrm>
            <a:off x="8412480" y="2697480"/>
            <a:ext cx="3200400" cy="365760"/>
          </a:xfrm>
          <a:prstGeom prst="rect">
            <a:avLst/>
          </a:prstGeom>
          <a:noFill/>
          <a:ln/>
        </p:spPr>
        <p:txBody>
          <a:bodyPr wrap="square" lIns="0" tIns="0" rIns="0" bIns="0" rtlCol="0" anchor="t"/>
          <a:lstStyle/>
          <a:p>
            <a:pPr marL="0" indent="0">
              <a:buNone/>
            </a:pPr>
            <a:r>
              <a:rPr lang="en-US" sz="1200" i="1" dirty="0">
                <a:solidFill>
                  <a:srgbClr val="C9A6FF"/>
                </a:solidFill>
                <a:latin typeface="Calibri" pitchFamily="34" charset="0"/>
                <a:ea typeface="Calibri" pitchFamily="34" charset="-122"/>
                <a:cs typeface="Calibri" pitchFamily="34" charset="-120"/>
              </a:rPr>
              <a:t>Speelt het?</a:t>
            </a:r>
            <a:endParaRPr lang="en-US" sz="1200" dirty="0">
              <a:solidFill>
                <a:srgbClr val="C9A6FF"/>
              </a:solidFill>
            </a:endParaRPr>
          </a:p>
        </p:txBody>
      </p:sp>
      <p:sp>
        <p:nvSpPr>
          <p:cNvPr id="31" name="Text 29">
            <a:extLst>
              <a:ext uri="{FF2B5EF4-FFF2-40B4-BE49-F238E27FC236}">
                <a16:creationId xmlns:a16="http://schemas.microsoft.com/office/drawing/2014/main" id="{3572A9B2-7D7F-4C90-9E56-EDD2A3215A41}"/>
              </a:ext>
            </a:extLst>
          </p:cNvPr>
          <p:cNvSpPr/>
          <p:nvPr/>
        </p:nvSpPr>
        <p:spPr>
          <a:xfrm>
            <a:off x="8412480" y="4343400"/>
            <a:ext cx="3200400" cy="274320"/>
          </a:xfrm>
          <a:prstGeom prst="rect">
            <a:avLst/>
          </a:prstGeom>
          <a:noFill/>
          <a:ln/>
        </p:spPr>
        <p:txBody>
          <a:bodyPr wrap="square" lIns="0" tIns="0" rIns="0" bIns="0" rtlCol="0" anchor="t"/>
          <a:lstStyle/>
          <a:p>
            <a:pPr marL="0" indent="0">
              <a:buNone/>
            </a:pPr>
            <a:r>
              <a:rPr lang="en-US" sz="1100" b="1" dirty="0">
                <a:solidFill>
                  <a:srgbClr val="C9A6FF"/>
                </a:solidFill>
                <a:latin typeface="Calibri" pitchFamily="34" charset="0"/>
                <a:ea typeface="Calibri" pitchFamily="34" charset="-122"/>
                <a:cs typeface="Calibri" pitchFamily="34" charset="-120"/>
              </a:rPr>
              <a:t>Wat UMC doet:</a:t>
            </a:r>
            <a:endParaRPr lang="en-US" sz="1100" b="1" dirty="0">
              <a:solidFill>
                <a:srgbClr val="C9A6FF"/>
              </a:solidFill>
            </a:endParaRPr>
          </a:p>
        </p:txBody>
      </p:sp>
      <p:sp>
        <p:nvSpPr>
          <p:cNvPr id="33" name="Shape 31">
            <a:extLst>
              <a:ext uri="{FF2B5EF4-FFF2-40B4-BE49-F238E27FC236}">
                <a16:creationId xmlns:a16="http://schemas.microsoft.com/office/drawing/2014/main" id="{BA870B6C-7BDD-C288-35AC-D4A01C6C8447}"/>
              </a:ext>
            </a:extLst>
          </p:cNvPr>
          <p:cNvSpPr/>
          <p:nvPr/>
        </p:nvSpPr>
        <p:spPr>
          <a:xfrm>
            <a:off x="8412480" y="5440680"/>
            <a:ext cx="3017520" cy="731520"/>
          </a:xfrm>
          <a:prstGeom prst="roundRect">
            <a:avLst>
              <a:gd name="adj" fmla="val 6250"/>
            </a:avLst>
          </a:prstGeom>
          <a:solidFill>
            <a:srgbClr val="3D4690"/>
          </a:solidFill>
          <a:ln w="12700">
            <a:noFill/>
            <a:prstDash val="solid"/>
          </a:ln>
        </p:spPr>
        <p:txBody>
          <a:bodyPr/>
          <a:lstStyle/>
          <a:p>
            <a:endParaRPr lang="en-US"/>
          </a:p>
        </p:txBody>
      </p:sp>
      <p:sp>
        <p:nvSpPr>
          <p:cNvPr id="35" name="Text 33">
            <a:extLst>
              <a:ext uri="{FF2B5EF4-FFF2-40B4-BE49-F238E27FC236}">
                <a16:creationId xmlns:a16="http://schemas.microsoft.com/office/drawing/2014/main" id="{2C7237C8-2ED6-2AC9-F734-0B00D964D909}"/>
              </a:ext>
            </a:extLst>
          </p:cNvPr>
          <p:cNvSpPr/>
          <p:nvPr/>
        </p:nvSpPr>
        <p:spPr>
          <a:xfrm>
            <a:off x="365760" y="6537960"/>
            <a:ext cx="5486400" cy="228600"/>
          </a:xfrm>
          <a:prstGeom prst="rect">
            <a:avLst/>
          </a:prstGeom>
          <a:noFill/>
          <a:ln/>
        </p:spPr>
        <p:txBody>
          <a:bodyPr wrap="square" lIns="0" tIns="0" rIns="0" bIns="0" rtlCol="0" anchor="ctr"/>
          <a:lstStyle/>
          <a:p>
            <a:pPr marL="0" indent="0">
              <a:buNone/>
            </a:pPr>
            <a:r>
              <a:rPr lang="en-US" sz="900" dirty="0">
                <a:solidFill>
                  <a:srgbClr val="888AA8"/>
                </a:solidFill>
                <a:latin typeface="Calibri" pitchFamily="34" charset="0"/>
                <a:ea typeface="Calibri" pitchFamily="34" charset="-122"/>
                <a:cs typeface="Calibri" pitchFamily="34" charset="-120"/>
              </a:rPr>
              <a:t>© AXVECO 2026. All rights reserved</a:t>
            </a:r>
            <a:endParaRPr lang="en-US" sz="900" dirty="0">
              <a:solidFill>
                <a:srgbClr val="888AA8"/>
              </a:solidFill>
            </a:endParaRPr>
          </a:p>
        </p:txBody>
      </p:sp>
      <p:sp>
        <p:nvSpPr>
          <p:cNvPr id="36" name="Text 6">
            <a:extLst>
              <a:ext uri="{FF2B5EF4-FFF2-40B4-BE49-F238E27FC236}">
                <a16:creationId xmlns:a16="http://schemas.microsoft.com/office/drawing/2014/main" id="{5EE5974B-A0F1-25FA-D63A-6F4ADA2C91F1}"/>
              </a:ext>
            </a:extLst>
          </p:cNvPr>
          <p:cNvSpPr/>
          <p:nvPr/>
        </p:nvSpPr>
        <p:spPr>
          <a:xfrm>
            <a:off x="731520" y="2240280"/>
            <a:ext cx="3200400" cy="457200"/>
          </a:xfrm>
          <a:prstGeom prst="rect">
            <a:avLst/>
          </a:prstGeom>
          <a:noFill/>
          <a:ln/>
        </p:spPr>
        <p:txBody>
          <a:bodyPr wrap="square" lIns="0" tIns="0" rIns="0" bIns="0" rtlCol="0" anchor="t"/>
          <a:lstStyle/>
          <a:p>
            <a:pPr marL="0" indent="0">
              <a:buNone/>
            </a:pPr>
            <a:r>
              <a:rPr lang="en-US" sz="2000" b="1" dirty="0">
                <a:solidFill>
                  <a:schemeClr val="bg1"/>
                </a:solidFill>
                <a:latin typeface="Calibri" pitchFamily="34" charset="0"/>
                <a:ea typeface="Calibri" pitchFamily="34" charset="-122"/>
                <a:cs typeface="Calibri" pitchFamily="34" charset="-120"/>
              </a:rPr>
              <a:t>Privacy &amp; security</a:t>
            </a:r>
            <a:endParaRPr lang="en-US" sz="2000" dirty="0">
              <a:solidFill>
                <a:schemeClr val="bg1"/>
              </a:solidFill>
            </a:endParaRPr>
          </a:p>
        </p:txBody>
      </p:sp>
      <p:sp>
        <p:nvSpPr>
          <p:cNvPr id="37" name="Text 7">
            <a:extLst>
              <a:ext uri="{FF2B5EF4-FFF2-40B4-BE49-F238E27FC236}">
                <a16:creationId xmlns:a16="http://schemas.microsoft.com/office/drawing/2014/main" id="{0305512A-673A-8378-2DB2-C89D318DE81C}"/>
              </a:ext>
            </a:extLst>
          </p:cNvPr>
          <p:cNvSpPr/>
          <p:nvPr/>
        </p:nvSpPr>
        <p:spPr>
          <a:xfrm>
            <a:off x="731520" y="2697480"/>
            <a:ext cx="3200400" cy="365760"/>
          </a:xfrm>
          <a:prstGeom prst="rect">
            <a:avLst/>
          </a:prstGeom>
          <a:noFill/>
          <a:ln/>
        </p:spPr>
        <p:txBody>
          <a:bodyPr wrap="square" lIns="0" tIns="0" rIns="0" bIns="0" rtlCol="0" anchor="t"/>
          <a:lstStyle/>
          <a:p>
            <a:pPr marL="0" indent="0">
              <a:buNone/>
            </a:pPr>
            <a:r>
              <a:rPr lang="en-US" sz="1200" i="1" dirty="0">
                <a:solidFill>
                  <a:schemeClr val="bg1"/>
                </a:solidFill>
                <a:latin typeface="Calibri" pitchFamily="34" charset="0"/>
                <a:ea typeface="Calibri" pitchFamily="34" charset="-122"/>
                <a:cs typeface="Calibri" pitchFamily="34" charset="-120"/>
              </a:rPr>
              <a:t>Speelt het?</a:t>
            </a:r>
            <a:endParaRPr lang="en-US" sz="1200" dirty="0">
              <a:solidFill>
                <a:schemeClr val="bg1"/>
              </a:solidFill>
            </a:endParaRPr>
          </a:p>
        </p:txBody>
      </p:sp>
      <p:sp>
        <p:nvSpPr>
          <p:cNvPr id="38" name="Text 8">
            <a:extLst>
              <a:ext uri="{FF2B5EF4-FFF2-40B4-BE49-F238E27FC236}">
                <a16:creationId xmlns:a16="http://schemas.microsoft.com/office/drawing/2014/main" id="{6C8FCB74-E042-047C-FF47-E0C5481A8034}"/>
              </a:ext>
            </a:extLst>
          </p:cNvPr>
          <p:cNvSpPr/>
          <p:nvPr/>
        </p:nvSpPr>
        <p:spPr>
          <a:xfrm>
            <a:off x="731520" y="3154680"/>
            <a:ext cx="3200400" cy="1097280"/>
          </a:xfrm>
          <a:prstGeom prst="rect">
            <a:avLst/>
          </a:prstGeom>
          <a:noFill/>
          <a:ln/>
        </p:spPr>
        <p:txBody>
          <a:bodyPr wrap="square" lIns="0" tIns="0" rIns="0" bIns="0" rtlCol="0" anchor="t"/>
          <a:lstStyle/>
          <a:p>
            <a:pPr marL="0" indent="0">
              <a:buNone/>
            </a:pPr>
            <a:r>
              <a:rPr lang="en-US" sz="1200" dirty="0">
                <a:solidFill>
                  <a:schemeClr val="bg1"/>
                </a:solidFill>
                <a:latin typeface="Calibri" pitchFamily="34" charset="0"/>
                <a:ea typeface="Calibri" pitchFamily="34" charset="-122"/>
                <a:cs typeface="Calibri" pitchFamily="34" charset="-120"/>
              </a:rPr>
              <a:t>Hoog risico — bijzondere persoonsgegevens (medische data) zijn extra beschermd onder AVG art. 9.</a:t>
            </a:r>
            <a:endParaRPr lang="en-US" sz="1200" dirty="0">
              <a:solidFill>
                <a:schemeClr val="bg1"/>
              </a:solidFill>
            </a:endParaRPr>
          </a:p>
        </p:txBody>
      </p:sp>
      <p:sp>
        <p:nvSpPr>
          <p:cNvPr id="39" name="Text 9">
            <a:extLst>
              <a:ext uri="{FF2B5EF4-FFF2-40B4-BE49-F238E27FC236}">
                <a16:creationId xmlns:a16="http://schemas.microsoft.com/office/drawing/2014/main" id="{292D9ECE-9849-D4AE-419D-7000A807EF78}"/>
              </a:ext>
            </a:extLst>
          </p:cNvPr>
          <p:cNvSpPr/>
          <p:nvPr/>
        </p:nvSpPr>
        <p:spPr>
          <a:xfrm>
            <a:off x="731520" y="4343400"/>
            <a:ext cx="3200400" cy="274320"/>
          </a:xfrm>
          <a:prstGeom prst="rect">
            <a:avLst/>
          </a:prstGeom>
          <a:noFill/>
          <a:ln/>
        </p:spPr>
        <p:txBody>
          <a:bodyPr wrap="square" lIns="0" tIns="0" rIns="0" bIns="0" rtlCol="0" anchor="t"/>
          <a:lstStyle/>
          <a:p>
            <a:pPr marL="0" indent="0">
              <a:buNone/>
            </a:pPr>
            <a:r>
              <a:rPr lang="en-US" sz="1100" b="1" dirty="0">
                <a:solidFill>
                  <a:schemeClr val="bg1"/>
                </a:solidFill>
                <a:latin typeface="Calibri" pitchFamily="34" charset="0"/>
                <a:ea typeface="Calibri" pitchFamily="34" charset="-122"/>
                <a:cs typeface="Calibri" pitchFamily="34" charset="-120"/>
              </a:rPr>
              <a:t>Wat UMC doet:</a:t>
            </a:r>
            <a:endParaRPr lang="en-US" sz="1100" dirty="0">
              <a:solidFill>
                <a:schemeClr val="bg1"/>
              </a:solidFill>
            </a:endParaRPr>
          </a:p>
        </p:txBody>
      </p:sp>
      <p:sp>
        <p:nvSpPr>
          <p:cNvPr id="40" name="Text 10">
            <a:extLst>
              <a:ext uri="{FF2B5EF4-FFF2-40B4-BE49-F238E27FC236}">
                <a16:creationId xmlns:a16="http://schemas.microsoft.com/office/drawing/2014/main" id="{AAAE80CA-5D5C-FC30-52B9-830452C23363}"/>
              </a:ext>
            </a:extLst>
          </p:cNvPr>
          <p:cNvSpPr/>
          <p:nvPr/>
        </p:nvSpPr>
        <p:spPr>
          <a:xfrm>
            <a:off x="731520" y="4617720"/>
            <a:ext cx="3200400" cy="1005840"/>
          </a:xfrm>
          <a:prstGeom prst="rect">
            <a:avLst/>
          </a:prstGeom>
          <a:noFill/>
          <a:ln/>
        </p:spPr>
        <p:txBody>
          <a:bodyPr wrap="square" lIns="0" tIns="0" rIns="0" bIns="0" rtlCol="0" anchor="t"/>
          <a:lstStyle/>
          <a:p>
            <a:pPr marL="0" indent="0">
              <a:buNone/>
            </a:pPr>
            <a:r>
              <a:rPr lang="en-US" sz="1100" i="1" dirty="0">
                <a:solidFill>
                  <a:schemeClr val="bg1"/>
                </a:solidFill>
                <a:latin typeface="Calibri" pitchFamily="34" charset="0"/>
                <a:ea typeface="Calibri" pitchFamily="34" charset="-122"/>
                <a:cs typeface="Calibri" pitchFamily="34" charset="-120"/>
              </a:rPr>
              <a:t>Pseudo-anonymiseren met ‘deduce’-algoritme. Eigen Microsoft Azure-omgeving. Filtering en logging uitgezet — Microsoft kan prompts niet zien. Geen opslag van informatie.</a:t>
            </a:r>
            <a:endParaRPr lang="en-US" sz="1100" dirty="0">
              <a:solidFill>
                <a:schemeClr val="bg1"/>
              </a:solidFill>
            </a:endParaRPr>
          </a:p>
        </p:txBody>
      </p:sp>
      <p:sp>
        <p:nvSpPr>
          <p:cNvPr id="41" name="Text 12">
            <a:extLst>
              <a:ext uri="{FF2B5EF4-FFF2-40B4-BE49-F238E27FC236}">
                <a16:creationId xmlns:a16="http://schemas.microsoft.com/office/drawing/2014/main" id="{1778AD97-34D9-DE3F-65F3-DFFAF32AABDD}"/>
              </a:ext>
            </a:extLst>
          </p:cNvPr>
          <p:cNvSpPr/>
          <p:nvPr/>
        </p:nvSpPr>
        <p:spPr>
          <a:xfrm>
            <a:off x="868680" y="5440680"/>
            <a:ext cx="2743200" cy="731520"/>
          </a:xfrm>
          <a:prstGeom prst="rect">
            <a:avLst/>
          </a:prstGeom>
          <a:noFill/>
          <a:ln/>
        </p:spPr>
        <p:txBody>
          <a:bodyPr wrap="square" lIns="0" tIns="0" rIns="0" bIns="0" rtlCol="0" anchor="ctr"/>
          <a:lstStyle/>
          <a:p>
            <a:pPr marL="0" indent="0">
              <a:buNone/>
            </a:pPr>
            <a:r>
              <a:rPr lang="en-US" sz="1100" b="1" dirty="0">
                <a:solidFill>
                  <a:schemeClr val="bg1"/>
                </a:solidFill>
                <a:latin typeface="Calibri" pitchFamily="34" charset="0"/>
                <a:ea typeface="Calibri" pitchFamily="34" charset="-122"/>
                <a:cs typeface="Calibri" pitchFamily="34" charset="-120"/>
              </a:rPr>
              <a:t>Plus: </a:t>
            </a:r>
            <a:r>
              <a:rPr lang="en-US" sz="1100" i="1" dirty="0">
                <a:solidFill>
                  <a:schemeClr val="bg1"/>
                </a:solidFill>
                <a:latin typeface="Calibri" pitchFamily="34" charset="0"/>
                <a:ea typeface="Calibri" pitchFamily="34" charset="-122"/>
                <a:cs typeface="Calibri" pitchFamily="34" charset="-120"/>
              </a:rPr>
              <a:t>Risk analysis + privacy check verplicht vóór elke uitrol. Trust in Microsoft is pragmatisch: open source modellen waren niet goed genoeg.</a:t>
            </a:r>
            <a:endParaRPr lang="en-US" sz="1100" dirty="0">
              <a:solidFill>
                <a:schemeClr val="bg1"/>
              </a:solidFill>
            </a:endParaRPr>
          </a:p>
        </p:txBody>
      </p:sp>
      <p:sp>
        <p:nvSpPr>
          <p:cNvPr id="42" name="Text 29">
            <a:extLst>
              <a:ext uri="{FF2B5EF4-FFF2-40B4-BE49-F238E27FC236}">
                <a16:creationId xmlns:a16="http://schemas.microsoft.com/office/drawing/2014/main" id="{4AA03D56-43E7-494C-6C48-EC3BA272D012}"/>
              </a:ext>
            </a:extLst>
          </p:cNvPr>
          <p:cNvSpPr/>
          <p:nvPr/>
        </p:nvSpPr>
        <p:spPr>
          <a:xfrm>
            <a:off x="4652337" y="4343400"/>
            <a:ext cx="3200400" cy="274320"/>
          </a:xfrm>
          <a:prstGeom prst="rect">
            <a:avLst/>
          </a:prstGeom>
          <a:noFill/>
          <a:ln/>
        </p:spPr>
        <p:txBody>
          <a:bodyPr wrap="square" lIns="0" tIns="0" rIns="0" bIns="0" rtlCol="0" anchor="t"/>
          <a:lstStyle/>
          <a:p>
            <a:pPr marL="0" indent="0">
              <a:buNone/>
            </a:pPr>
            <a:r>
              <a:rPr lang="en-US" sz="1100" b="1" dirty="0">
                <a:solidFill>
                  <a:srgbClr val="C9A6FF"/>
                </a:solidFill>
                <a:latin typeface="Calibri" pitchFamily="34" charset="0"/>
                <a:ea typeface="Calibri" pitchFamily="34" charset="-122"/>
                <a:cs typeface="Calibri" pitchFamily="34" charset="-120"/>
              </a:rPr>
              <a:t>Wat UMC doet:</a:t>
            </a:r>
            <a:endParaRPr lang="en-US" sz="1100" b="1" dirty="0">
              <a:solidFill>
                <a:srgbClr val="C9A6FF"/>
              </a:solidFill>
            </a:endParaRPr>
          </a:p>
        </p:txBody>
      </p:sp>
      <p:sp>
        <p:nvSpPr>
          <p:cNvPr id="43" name="Text 16">
            <a:extLst>
              <a:ext uri="{FF2B5EF4-FFF2-40B4-BE49-F238E27FC236}">
                <a16:creationId xmlns:a16="http://schemas.microsoft.com/office/drawing/2014/main" id="{867E482A-CD30-E919-B00A-64CA23AAE852}"/>
              </a:ext>
            </a:extLst>
          </p:cNvPr>
          <p:cNvSpPr/>
          <p:nvPr/>
        </p:nvSpPr>
        <p:spPr>
          <a:xfrm>
            <a:off x="4572000" y="2240280"/>
            <a:ext cx="3200400" cy="457200"/>
          </a:xfrm>
          <a:prstGeom prst="rect">
            <a:avLst/>
          </a:prstGeom>
          <a:noFill/>
          <a:ln/>
        </p:spPr>
        <p:txBody>
          <a:bodyPr wrap="square" lIns="0" tIns="0" rIns="0" bIns="0" rtlCol="0" anchor="t"/>
          <a:lstStyle/>
          <a:p>
            <a:pPr marL="0" indent="0">
              <a:buNone/>
            </a:pPr>
            <a:r>
              <a:rPr lang="en-US" sz="2000" b="1" dirty="0">
                <a:solidFill>
                  <a:schemeClr val="bg1"/>
                </a:solidFill>
                <a:latin typeface="Calibri" pitchFamily="34" charset="0"/>
                <a:ea typeface="Calibri" pitchFamily="34" charset="-122"/>
                <a:cs typeface="Calibri" pitchFamily="34" charset="-120"/>
              </a:rPr>
              <a:t>Cognitive impact</a:t>
            </a:r>
            <a:endParaRPr lang="en-US" sz="2000" dirty="0">
              <a:solidFill>
                <a:schemeClr val="bg1"/>
              </a:solidFill>
            </a:endParaRPr>
          </a:p>
        </p:txBody>
      </p:sp>
      <p:sp>
        <p:nvSpPr>
          <p:cNvPr id="44" name="Text 18">
            <a:extLst>
              <a:ext uri="{FF2B5EF4-FFF2-40B4-BE49-F238E27FC236}">
                <a16:creationId xmlns:a16="http://schemas.microsoft.com/office/drawing/2014/main" id="{A86FF397-5C72-DD73-7FD7-B6DF8B4DCC32}"/>
              </a:ext>
            </a:extLst>
          </p:cNvPr>
          <p:cNvSpPr/>
          <p:nvPr/>
        </p:nvSpPr>
        <p:spPr>
          <a:xfrm>
            <a:off x="4572000" y="3154680"/>
            <a:ext cx="3200400" cy="1097280"/>
          </a:xfrm>
          <a:prstGeom prst="rect">
            <a:avLst/>
          </a:prstGeom>
          <a:noFill/>
          <a:ln/>
        </p:spPr>
        <p:txBody>
          <a:bodyPr wrap="square" lIns="0" tIns="0" rIns="0" bIns="0" rtlCol="0" anchor="t"/>
          <a:lstStyle/>
          <a:p>
            <a:pPr marL="0" indent="0">
              <a:buNone/>
            </a:pPr>
            <a:r>
              <a:rPr lang="en-US" sz="1200" dirty="0">
                <a:solidFill>
                  <a:schemeClr val="bg1"/>
                </a:solidFill>
                <a:latin typeface="Calibri" pitchFamily="34" charset="0"/>
                <a:ea typeface="Calibri" pitchFamily="34" charset="-122"/>
                <a:cs typeface="Calibri" pitchFamily="34" charset="-120"/>
              </a:rPr>
              <a:t>Reëel risico — artsen kunnen concepten op den duur kritiekloos overnemen (automatiseringsbias).</a:t>
            </a:r>
            <a:endParaRPr lang="en-US" sz="1200" dirty="0">
              <a:solidFill>
                <a:schemeClr val="bg1"/>
              </a:solidFill>
            </a:endParaRPr>
          </a:p>
        </p:txBody>
      </p:sp>
      <p:sp>
        <p:nvSpPr>
          <p:cNvPr id="45" name="Text 20">
            <a:extLst>
              <a:ext uri="{FF2B5EF4-FFF2-40B4-BE49-F238E27FC236}">
                <a16:creationId xmlns:a16="http://schemas.microsoft.com/office/drawing/2014/main" id="{69A60EFF-3C35-4EAA-76C7-3DE631B2228B}"/>
              </a:ext>
            </a:extLst>
          </p:cNvPr>
          <p:cNvSpPr/>
          <p:nvPr/>
        </p:nvSpPr>
        <p:spPr>
          <a:xfrm>
            <a:off x="4572000" y="4617720"/>
            <a:ext cx="3200400" cy="1005840"/>
          </a:xfrm>
          <a:prstGeom prst="rect">
            <a:avLst/>
          </a:prstGeom>
          <a:noFill/>
          <a:ln/>
        </p:spPr>
        <p:txBody>
          <a:bodyPr wrap="square" lIns="0" tIns="0" rIns="0" bIns="0" rtlCol="0" anchor="t"/>
          <a:lstStyle/>
          <a:p>
            <a:pPr marL="0" indent="0">
              <a:buNone/>
            </a:pPr>
            <a:r>
              <a:rPr lang="en-US" sz="1100" i="1" dirty="0">
                <a:solidFill>
                  <a:schemeClr val="bg1"/>
                </a:solidFill>
                <a:latin typeface="Calibri" pitchFamily="34" charset="0"/>
                <a:ea typeface="Calibri" pitchFamily="34" charset="-122"/>
                <a:cs typeface="Calibri" pitchFamily="34" charset="-120"/>
              </a:rPr>
              <a:t>Bewust: AI maakt een DRAFT, niet een eindversie. Human-in-the-loop is hard verplicht (arts + supervisor). LLM bewust NIET op ‘redeneren’ ingezet — alleen op samenvatten.</a:t>
            </a:r>
            <a:endParaRPr lang="en-US" sz="1100" dirty="0">
              <a:solidFill>
                <a:schemeClr val="bg1"/>
              </a:solidFill>
            </a:endParaRPr>
          </a:p>
        </p:txBody>
      </p:sp>
      <p:sp>
        <p:nvSpPr>
          <p:cNvPr id="46" name="Text 22">
            <a:extLst>
              <a:ext uri="{FF2B5EF4-FFF2-40B4-BE49-F238E27FC236}">
                <a16:creationId xmlns:a16="http://schemas.microsoft.com/office/drawing/2014/main" id="{A29A4D4C-1047-4BD1-F971-CA1223807DEC}"/>
              </a:ext>
            </a:extLst>
          </p:cNvPr>
          <p:cNvSpPr/>
          <p:nvPr/>
        </p:nvSpPr>
        <p:spPr>
          <a:xfrm>
            <a:off x="4709160" y="5440680"/>
            <a:ext cx="2743200" cy="731520"/>
          </a:xfrm>
          <a:prstGeom prst="rect">
            <a:avLst/>
          </a:prstGeom>
          <a:noFill/>
          <a:ln/>
        </p:spPr>
        <p:txBody>
          <a:bodyPr wrap="square" lIns="0" tIns="0" rIns="0" bIns="0" rtlCol="0" anchor="ctr"/>
          <a:lstStyle/>
          <a:p>
            <a:pPr marL="0" indent="0">
              <a:buNone/>
            </a:pPr>
            <a:r>
              <a:rPr lang="en-US" sz="1100" b="1" dirty="0">
                <a:solidFill>
                  <a:schemeClr val="bg1"/>
                </a:solidFill>
                <a:latin typeface="Calibri" pitchFamily="34" charset="0"/>
                <a:ea typeface="Calibri" pitchFamily="34" charset="-122"/>
                <a:cs typeface="Calibri" pitchFamily="34" charset="-120"/>
              </a:rPr>
              <a:t>Plus: </a:t>
            </a:r>
            <a:r>
              <a:rPr lang="en-US" sz="1100" i="1" dirty="0">
                <a:solidFill>
                  <a:schemeClr val="bg1"/>
                </a:solidFill>
                <a:latin typeface="Calibri" pitchFamily="34" charset="0"/>
                <a:ea typeface="Calibri" pitchFamily="34" charset="-122"/>
                <a:cs typeface="Calibri" pitchFamily="34" charset="-120"/>
              </a:rPr>
              <a:t>Continue evaluatie elke 3 maanden om te zien of artsen daadwerkelijk corrigeren.</a:t>
            </a:r>
            <a:endParaRPr lang="en-US" sz="1100" dirty="0">
              <a:solidFill>
                <a:schemeClr val="bg1"/>
              </a:solidFill>
            </a:endParaRPr>
          </a:p>
        </p:txBody>
      </p:sp>
      <p:sp>
        <p:nvSpPr>
          <p:cNvPr id="47" name="Text 26">
            <a:extLst>
              <a:ext uri="{FF2B5EF4-FFF2-40B4-BE49-F238E27FC236}">
                <a16:creationId xmlns:a16="http://schemas.microsoft.com/office/drawing/2014/main" id="{56B60C6A-82C2-AF5A-B4F8-75DA5132414B}"/>
              </a:ext>
            </a:extLst>
          </p:cNvPr>
          <p:cNvSpPr/>
          <p:nvPr/>
        </p:nvSpPr>
        <p:spPr>
          <a:xfrm>
            <a:off x="8412480" y="2240280"/>
            <a:ext cx="3200400" cy="457200"/>
          </a:xfrm>
          <a:prstGeom prst="rect">
            <a:avLst/>
          </a:prstGeom>
          <a:noFill/>
          <a:ln/>
        </p:spPr>
        <p:txBody>
          <a:bodyPr wrap="square" lIns="0" tIns="0" rIns="0" bIns="0" rtlCol="0" anchor="t"/>
          <a:lstStyle/>
          <a:p>
            <a:pPr marL="0" indent="0">
              <a:buNone/>
            </a:pPr>
            <a:r>
              <a:rPr lang="en-US" sz="2000" b="1" dirty="0">
                <a:solidFill>
                  <a:schemeClr val="bg1"/>
                </a:solidFill>
                <a:latin typeface="Calibri" pitchFamily="34" charset="0"/>
                <a:ea typeface="Calibri" pitchFamily="34" charset="-122"/>
                <a:cs typeface="Calibri" pitchFamily="34" charset="-120"/>
              </a:rPr>
              <a:t>Societal impact</a:t>
            </a:r>
            <a:endParaRPr lang="en-US" sz="2000" dirty="0">
              <a:solidFill>
                <a:schemeClr val="bg1"/>
              </a:solidFill>
            </a:endParaRPr>
          </a:p>
        </p:txBody>
      </p:sp>
      <p:sp>
        <p:nvSpPr>
          <p:cNvPr id="48" name="Text 28">
            <a:extLst>
              <a:ext uri="{FF2B5EF4-FFF2-40B4-BE49-F238E27FC236}">
                <a16:creationId xmlns:a16="http://schemas.microsoft.com/office/drawing/2014/main" id="{F1452480-BA2C-F9A8-159F-FD597F8132B5}"/>
              </a:ext>
            </a:extLst>
          </p:cNvPr>
          <p:cNvSpPr/>
          <p:nvPr/>
        </p:nvSpPr>
        <p:spPr>
          <a:xfrm>
            <a:off x="8412480" y="3154680"/>
            <a:ext cx="3200400" cy="1097280"/>
          </a:xfrm>
          <a:prstGeom prst="rect">
            <a:avLst/>
          </a:prstGeom>
          <a:noFill/>
          <a:ln/>
        </p:spPr>
        <p:txBody>
          <a:bodyPr wrap="square" lIns="0" tIns="0" rIns="0" bIns="0" rtlCol="0" anchor="t"/>
          <a:lstStyle/>
          <a:p>
            <a:pPr marL="0" indent="0">
              <a:buNone/>
            </a:pPr>
            <a:r>
              <a:rPr lang="en-US" sz="1200" dirty="0">
                <a:solidFill>
                  <a:schemeClr val="bg1"/>
                </a:solidFill>
                <a:latin typeface="Calibri" pitchFamily="34" charset="0"/>
                <a:ea typeface="Calibri" pitchFamily="34" charset="-122"/>
                <a:cs typeface="Calibri" pitchFamily="34" charset="-120"/>
              </a:rPr>
              <a:t>Ja — sociale impact op werk, mentale belasting van artsen, en omgang met schaarse expertise.</a:t>
            </a:r>
            <a:endParaRPr lang="en-US" sz="1200" dirty="0">
              <a:solidFill>
                <a:schemeClr val="bg1"/>
              </a:solidFill>
            </a:endParaRPr>
          </a:p>
        </p:txBody>
      </p:sp>
      <p:sp>
        <p:nvSpPr>
          <p:cNvPr id="49" name="Text 30">
            <a:extLst>
              <a:ext uri="{FF2B5EF4-FFF2-40B4-BE49-F238E27FC236}">
                <a16:creationId xmlns:a16="http://schemas.microsoft.com/office/drawing/2014/main" id="{7D9DB633-EE84-6C0E-22FB-6F6A514A5DA8}"/>
              </a:ext>
            </a:extLst>
          </p:cNvPr>
          <p:cNvSpPr/>
          <p:nvPr/>
        </p:nvSpPr>
        <p:spPr>
          <a:xfrm>
            <a:off x="8412480" y="4617720"/>
            <a:ext cx="3200400" cy="1005840"/>
          </a:xfrm>
          <a:prstGeom prst="rect">
            <a:avLst/>
          </a:prstGeom>
          <a:noFill/>
          <a:ln/>
        </p:spPr>
        <p:txBody>
          <a:bodyPr wrap="square" lIns="0" tIns="0" rIns="0" bIns="0" rtlCol="0" anchor="t"/>
          <a:lstStyle/>
          <a:p>
            <a:pPr marL="0" indent="0">
              <a:buNone/>
            </a:pPr>
            <a:r>
              <a:rPr lang="en-US" sz="1100" i="1" dirty="0">
                <a:solidFill>
                  <a:schemeClr val="bg1"/>
                </a:solidFill>
                <a:latin typeface="Calibri" pitchFamily="34" charset="0"/>
                <a:ea typeface="Calibri" pitchFamily="34" charset="-122"/>
                <a:cs typeface="Calibri" pitchFamily="34" charset="-120"/>
              </a:rPr>
              <a:t>Niet streven naar perfectie — sweet spot van bruikbaarheid + vertrouwen. Tijdwinst en mentale rust gaan terug naar patiëntcontact.</a:t>
            </a:r>
            <a:endParaRPr lang="en-US" sz="1100" dirty="0">
              <a:solidFill>
                <a:schemeClr val="bg1"/>
              </a:solidFill>
            </a:endParaRPr>
          </a:p>
        </p:txBody>
      </p:sp>
      <p:sp>
        <p:nvSpPr>
          <p:cNvPr id="50" name="Text 32">
            <a:extLst>
              <a:ext uri="{FF2B5EF4-FFF2-40B4-BE49-F238E27FC236}">
                <a16:creationId xmlns:a16="http://schemas.microsoft.com/office/drawing/2014/main" id="{71DDB42A-6FFC-1A5E-3473-EE2DAFC3E23B}"/>
              </a:ext>
            </a:extLst>
          </p:cNvPr>
          <p:cNvSpPr/>
          <p:nvPr/>
        </p:nvSpPr>
        <p:spPr>
          <a:xfrm>
            <a:off x="8549640" y="5440680"/>
            <a:ext cx="2743200" cy="731520"/>
          </a:xfrm>
          <a:prstGeom prst="rect">
            <a:avLst/>
          </a:prstGeom>
          <a:noFill/>
          <a:ln/>
        </p:spPr>
        <p:txBody>
          <a:bodyPr wrap="square" lIns="0" tIns="0" rIns="0" bIns="0" rtlCol="0" anchor="ctr"/>
          <a:lstStyle/>
          <a:p>
            <a:pPr marL="0" indent="0">
              <a:buNone/>
            </a:pPr>
            <a:r>
              <a:rPr lang="en-US" sz="1100" b="1" dirty="0">
                <a:solidFill>
                  <a:schemeClr val="bg1"/>
                </a:solidFill>
                <a:latin typeface="Calibri" pitchFamily="34" charset="0"/>
                <a:ea typeface="Calibri" pitchFamily="34" charset="-122"/>
                <a:cs typeface="Calibri" pitchFamily="34" charset="-120"/>
              </a:rPr>
              <a:t>Plus: </a:t>
            </a:r>
            <a:r>
              <a:rPr lang="en-US" sz="1100" i="1" dirty="0">
                <a:solidFill>
                  <a:schemeClr val="bg1"/>
                </a:solidFill>
                <a:latin typeface="Calibri" pitchFamily="34" charset="0"/>
                <a:ea typeface="Calibri" pitchFamily="34" charset="-122"/>
                <a:cs typeface="Calibri" pitchFamily="34" charset="-120"/>
              </a:rPr>
              <a:t>Domeinexperts (artsen) niet uitputten met handmatig schrijfwerk. Open source delen zodat andere ziekenhuizen kunnen leren en bouwen.</a:t>
            </a:r>
            <a:endParaRPr lang="en-US" sz="1100" dirty="0">
              <a:solidFill>
                <a:schemeClr val="bg1"/>
              </a:solidFill>
            </a:endParaRPr>
          </a:p>
        </p:txBody>
      </p:sp>
    </p:spTree>
    <p:extLst>
      <p:ext uri="{BB962C8B-B14F-4D97-AF65-F5344CB8AC3E}">
        <p14:creationId xmlns:p14="http://schemas.microsoft.com/office/powerpoint/2010/main" val="220451969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1E244F"/>
        </a:solidFill>
        <a:effectLst/>
      </p:bgPr>
    </p:bg>
    <p:spTree>
      <p:nvGrpSpPr>
        <p:cNvPr id="1" name=""/>
        <p:cNvGrpSpPr/>
        <p:nvPr/>
      </p:nvGrpSpPr>
      <p:grpSpPr>
        <a:xfrm>
          <a:off x="0" y="0"/>
          <a:ext cx="0" cy="0"/>
          <a:chOff x="0" y="0"/>
          <a:chExt cx="0" cy="0"/>
        </a:xfrm>
      </p:grpSpPr>
      <p:sp>
        <p:nvSpPr>
          <p:cNvPr id="2" name="Freeform 2"/>
          <p:cNvSpPr/>
          <p:nvPr/>
        </p:nvSpPr>
        <p:spPr>
          <a:xfrm rot="-1330178">
            <a:off x="9193670" y="2992669"/>
            <a:ext cx="3810125" cy="5443035"/>
          </a:xfrm>
          <a:custGeom>
            <a:avLst/>
            <a:gdLst/>
            <a:ahLst/>
            <a:cxnLst/>
            <a:rect l="l" t="t" r="r" b="b"/>
            <a:pathLst>
              <a:path w="5715187" h="8164553">
                <a:moveTo>
                  <a:pt x="0" y="0"/>
                </a:moveTo>
                <a:lnTo>
                  <a:pt x="5715187" y="0"/>
                </a:lnTo>
                <a:lnTo>
                  <a:pt x="5715187" y="8164552"/>
                </a:lnTo>
                <a:lnTo>
                  <a:pt x="0" y="8164552"/>
                </a:lnTo>
                <a:lnTo>
                  <a:pt x="0" y="0"/>
                </a:lnTo>
                <a:close/>
              </a:path>
            </a:pathLst>
          </a:custGeom>
          <a:blipFill>
            <a:blip>
              <a:extLst>
                <a:ext uri="{96DAC541-7B7A-43D3-8B79-37D633B846F1}">
                  <asvg:svgBlip xmlns:asvg="http://schemas.microsoft.com/office/drawing/2016/SVG/main" r:embed="rId3"/>
                </a:ext>
              </a:extLst>
            </a:blip>
            <a:stretch>
              <a:fillRect/>
            </a:stretch>
          </a:blipFill>
        </p:spPr>
        <p:txBody>
          <a:bodyPr/>
          <a:lstStyle/>
          <a:p>
            <a:endParaRPr lang="en-US"/>
          </a:p>
        </p:txBody>
      </p:sp>
      <p:sp>
        <p:nvSpPr>
          <p:cNvPr id="3" name="Freeform 3"/>
          <p:cNvSpPr/>
          <p:nvPr/>
        </p:nvSpPr>
        <p:spPr>
          <a:xfrm>
            <a:off x="-170497" y="-285813"/>
            <a:ext cx="7075061" cy="3138755"/>
          </a:xfrm>
          <a:custGeom>
            <a:avLst/>
            <a:gdLst/>
            <a:ahLst/>
            <a:cxnLst/>
            <a:rect l="l" t="t" r="r" b="b"/>
            <a:pathLst>
              <a:path w="10612592" h="4708132">
                <a:moveTo>
                  <a:pt x="0" y="0"/>
                </a:moveTo>
                <a:lnTo>
                  <a:pt x="10612591" y="0"/>
                </a:lnTo>
                <a:lnTo>
                  <a:pt x="10612591" y="4708132"/>
                </a:lnTo>
                <a:lnTo>
                  <a:pt x="0" y="4708132"/>
                </a:lnTo>
                <a:lnTo>
                  <a:pt x="0" y="0"/>
                </a:lnTo>
                <a:close/>
              </a:path>
            </a:pathLst>
          </a:custGeom>
          <a:blipFill>
            <a:blip>
              <a:extLst>
                <a:ext uri="{96DAC541-7B7A-43D3-8B79-37D633B846F1}">
                  <asvg:svgBlip xmlns:asvg="http://schemas.microsoft.com/office/drawing/2016/SVG/main" r:embed="rId4"/>
                </a:ext>
              </a:extLst>
            </a:blip>
            <a:stretch>
              <a:fillRect/>
            </a:stretch>
          </a:blipFill>
        </p:spPr>
        <p:txBody>
          <a:bodyPr/>
          <a:lstStyle/>
          <a:p>
            <a:endParaRPr lang="en-US"/>
          </a:p>
        </p:txBody>
      </p:sp>
      <p:sp>
        <p:nvSpPr>
          <p:cNvPr id="4" name="Freeform 4"/>
          <p:cNvSpPr/>
          <p:nvPr/>
        </p:nvSpPr>
        <p:spPr>
          <a:xfrm>
            <a:off x="303316" y="-285813"/>
            <a:ext cx="7075061" cy="3138755"/>
          </a:xfrm>
          <a:custGeom>
            <a:avLst/>
            <a:gdLst/>
            <a:ahLst/>
            <a:cxnLst/>
            <a:rect l="l" t="t" r="r" b="b"/>
            <a:pathLst>
              <a:path w="10612592" h="4708132">
                <a:moveTo>
                  <a:pt x="0" y="0"/>
                </a:moveTo>
                <a:lnTo>
                  <a:pt x="10612592" y="0"/>
                </a:lnTo>
                <a:lnTo>
                  <a:pt x="10612592" y="4708132"/>
                </a:lnTo>
                <a:lnTo>
                  <a:pt x="0" y="4708132"/>
                </a:lnTo>
                <a:lnTo>
                  <a:pt x="0" y="0"/>
                </a:lnTo>
                <a:close/>
              </a:path>
            </a:pathLst>
          </a:custGeom>
          <a:blipFill>
            <a:blip>
              <a:extLst>
                <a:ext uri="{96DAC541-7B7A-43D3-8B79-37D633B846F1}">
                  <asvg:svgBlip xmlns:asvg="http://schemas.microsoft.com/office/drawing/2016/SVG/main" r:embed="rId4"/>
                </a:ext>
              </a:extLst>
            </a:blip>
            <a:stretch>
              <a:fillRect/>
            </a:stretch>
          </a:blipFill>
        </p:spPr>
        <p:txBody>
          <a:bodyPr/>
          <a:lstStyle/>
          <a:p>
            <a:endParaRPr lang="en-US"/>
          </a:p>
        </p:txBody>
      </p:sp>
      <p:sp>
        <p:nvSpPr>
          <p:cNvPr id="5" name="TextBox 5"/>
          <p:cNvSpPr txBox="1"/>
          <p:nvPr/>
        </p:nvSpPr>
        <p:spPr>
          <a:xfrm>
            <a:off x="803873" y="558800"/>
            <a:ext cx="10038298" cy="1056956"/>
          </a:xfrm>
          <a:prstGeom prst="rect">
            <a:avLst/>
          </a:prstGeom>
        </p:spPr>
        <p:txBody>
          <a:bodyPr wrap="square" lIns="0" tIns="0" rIns="0" bIns="0" rtlCol="0" anchor="t">
            <a:spAutoFit/>
          </a:bodyPr>
          <a:lstStyle>
            <a:defPPr>
              <a:defRPr lang="en-US"/>
            </a:defPPr>
            <a:lvl1pPr marL="0" algn="l" defTabSz="609539" rtl="0" eaLnBrk="1" latinLnBrk="0" hangingPunct="1">
              <a:defRPr sz="1200" kern="1200">
                <a:solidFill>
                  <a:schemeClr val="tx1"/>
                </a:solidFill>
                <a:latin typeface="+mn-lt"/>
                <a:ea typeface="+mn-ea"/>
                <a:cs typeface="+mn-cs"/>
              </a:defRPr>
            </a:lvl1pPr>
            <a:lvl2pPr marL="304770" algn="l" defTabSz="609539" rtl="0" eaLnBrk="1" latinLnBrk="0" hangingPunct="1">
              <a:defRPr sz="1200" kern="1200">
                <a:solidFill>
                  <a:schemeClr val="tx1"/>
                </a:solidFill>
                <a:latin typeface="+mn-lt"/>
                <a:ea typeface="+mn-ea"/>
                <a:cs typeface="+mn-cs"/>
              </a:defRPr>
            </a:lvl2pPr>
            <a:lvl3pPr marL="609539" algn="l" defTabSz="609539" rtl="0" eaLnBrk="1" latinLnBrk="0" hangingPunct="1">
              <a:defRPr sz="1200" kern="1200">
                <a:solidFill>
                  <a:schemeClr val="tx1"/>
                </a:solidFill>
                <a:latin typeface="+mn-lt"/>
                <a:ea typeface="+mn-ea"/>
                <a:cs typeface="+mn-cs"/>
              </a:defRPr>
            </a:lvl3pPr>
            <a:lvl4pPr marL="914309" algn="l" defTabSz="609539" rtl="0" eaLnBrk="1" latinLnBrk="0" hangingPunct="1">
              <a:defRPr sz="1200" kern="1200">
                <a:solidFill>
                  <a:schemeClr val="tx1"/>
                </a:solidFill>
                <a:latin typeface="+mn-lt"/>
                <a:ea typeface="+mn-ea"/>
                <a:cs typeface="+mn-cs"/>
              </a:defRPr>
            </a:lvl4pPr>
            <a:lvl5pPr marL="1219078" algn="l" defTabSz="609539" rtl="0" eaLnBrk="1" latinLnBrk="0" hangingPunct="1">
              <a:defRPr sz="1200" kern="1200">
                <a:solidFill>
                  <a:schemeClr val="tx1"/>
                </a:solidFill>
                <a:latin typeface="+mn-lt"/>
                <a:ea typeface="+mn-ea"/>
                <a:cs typeface="+mn-cs"/>
              </a:defRPr>
            </a:lvl5pPr>
            <a:lvl6pPr marL="1523848" algn="l" defTabSz="609539" rtl="0" eaLnBrk="1" latinLnBrk="0" hangingPunct="1">
              <a:defRPr sz="1200" kern="1200">
                <a:solidFill>
                  <a:schemeClr val="tx1"/>
                </a:solidFill>
                <a:latin typeface="+mn-lt"/>
                <a:ea typeface="+mn-ea"/>
                <a:cs typeface="+mn-cs"/>
              </a:defRPr>
            </a:lvl6pPr>
            <a:lvl7pPr marL="1828617" algn="l" defTabSz="609539" rtl="0" eaLnBrk="1" latinLnBrk="0" hangingPunct="1">
              <a:defRPr sz="1200" kern="1200">
                <a:solidFill>
                  <a:schemeClr val="tx1"/>
                </a:solidFill>
                <a:latin typeface="+mn-lt"/>
                <a:ea typeface="+mn-ea"/>
                <a:cs typeface="+mn-cs"/>
              </a:defRPr>
            </a:lvl7pPr>
            <a:lvl8pPr marL="2133387" algn="l" defTabSz="609539" rtl="0" eaLnBrk="1" latinLnBrk="0" hangingPunct="1">
              <a:defRPr sz="1200" kern="1200">
                <a:solidFill>
                  <a:schemeClr val="tx1"/>
                </a:solidFill>
                <a:latin typeface="+mn-lt"/>
                <a:ea typeface="+mn-ea"/>
                <a:cs typeface="+mn-cs"/>
              </a:defRPr>
            </a:lvl8pPr>
            <a:lvl9pPr marL="2438156" algn="l" defTabSz="609539" rtl="0" eaLnBrk="1" latinLnBrk="0" hangingPunct="1">
              <a:defRPr sz="1200" kern="1200">
                <a:solidFill>
                  <a:schemeClr val="tx1"/>
                </a:solidFill>
                <a:latin typeface="+mn-lt"/>
                <a:ea typeface="+mn-ea"/>
                <a:cs typeface="+mn-cs"/>
              </a:defRPr>
            </a:lvl9pPr>
          </a:lstStyle>
          <a:p>
            <a:pPr>
              <a:lnSpc>
                <a:spcPts val="9304"/>
              </a:lnSpc>
            </a:pPr>
            <a:r>
              <a:rPr lang="en-US" sz="4800" b="1" spc="-133" dirty="0">
                <a:solidFill>
                  <a:srgbClr val="F9F3F0"/>
                </a:solidFill>
                <a:latin typeface="Lexend 2"/>
                <a:ea typeface="Lexend 2"/>
                <a:cs typeface="Lexend 2"/>
                <a:sym typeface="Lexend 2"/>
              </a:rPr>
              <a:t>Alle </a:t>
            </a:r>
            <a:r>
              <a:rPr lang="en-US" sz="4800" b="1" spc="-133" dirty="0" err="1">
                <a:solidFill>
                  <a:srgbClr val="F9F3F0"/>
                </a:solidFill>
                <a:latin typeface="Lexend 2"/>
                <a:ea typeface="Lexend 2"/>
                <a:cs typeface="Lexend 2"/>
                <a:sym typeface="Lexend 2"/>
              </a:rPr>
              <a:t>ethische</a:t>
            </a:r>
            <a:r>
              <a:rPr lang="en-US" sz="4800" b="1" spc="-133" dirty="0">
                <a:solidFill>
                  <a:srgbClr val="F9F3F0"/>
                </a:solidFill>
                <a:latin typeface="Lexend 2"/>
                <a:ea typeface="Lexend 2"/>
                <a:cs typeface="Lexend 2"/>
                <a:sym typeface="Lexend 2"/>
              </a:rPr>
              <a:t> </a:t>
            </a:r>
            <a:r>
              <a:rPr lang="en-US" sz="4800" b="1" spc="-133" dirty="0" err="1">
                <a:solidFill>
                  <a:srgbClr val="F9F3F0"/>
                </a:solidFill>
                <a:latin typeface="Lexend 2"/>
                <a:ea typeface="Lexend 2"/>
                <a:cs typeface="Lexend 2"/>
                <a:sym typeface="Lexend 2"/>
              </a:rPr>
              <a:t>keuzes</a:t>
            </a:r>
            <a:endParaRPr lang="en-US" sz="4800" b="1" spc="-133" dirty="0">
              <a:solidFill>
                <a:srgbClr val="F9F3F0"/>
              </a:solidFill>
              <a:latin typeface="Lexend 2"/>
              <a:ea typeface="Lexend 2"/>
              <a:cs typeface="Lexend 2"/>
              <a:sym typeface="Lexend 2"/>
            </a:endParaRPr>
          </a:p>
        </p:txBody>
      </p:sp>
      <p:sp>
        <p:nvSpPr>
          <p:cNvPr id="6" name="Freeform 6"/>
          <p:cNvSpPr/>
          <p:nvPr/>
        </p:nvSpPr>
        <p:spPr>
          <a:xfrm>
            <a:off x="10283991" y="285185"/>
            <a:ext cx="1629482" cy="673381"/>
          </a:xfrm>
          <a:custGeom>
            <a:avLst/>
            <a:gdLst/>
            <a:ahLst/>
            <a:cxnLst/>
            <a:rect l="l" t="t" r="r" b="b"/>
            <a:pathLst>
              <a:path w="2444223" h="1010071">
                <a:moveTo>
                  <a:pt x="0" y="0"/>
                </a:moveTo>
                <a:lnTo>
                  <a:pt x="2444223" y="0"/>
                </a:lnTo>
                <a:lnTo>
                  <a:pt x="2444223" y="1010071"/>
                </a:lnTo>
                <a:lnTo>
                  <a:pt x="0" y="1010071"/>
                </a:lnTo>
                <a:lnTo>
                  <a:pt x="0" y="0"/>
                </a:lnTo>
                <a:close/>
              </a:path>
            </a:pathLst>
          </a:custGeom>
          <a:blipFill>
            <a:blip>
              <a:extLst>
                <a:ext uri="{96DAC541-7B7A-43D3-8B79-37D633B846F1}">
                  <asvg:svgBlip xmlns:asvg="http://schemas.microsoft.com/office/drawing/2016/SVG/main" r:embed="rId5"/>
                </a:ext>
              </a:extLst>
            </a:blip>
            <a:stretch>
              <a:fillRect/>
            </a:stretch>
          </a:blipFill>
        </p:spPr>
        <p:txBody>
          <a:bodyPr/>
          <a:lstStyle/>
          <a:p>
            <a:endParaRPr lang="en-US"/>
          </a:p>
        </p:txBody>
      </p:sp>
      <p:sp>
        <p:nvSpPr>
          <p:cNvPr id="7" name="TextBox 7"/>
          <p:cNvSpPr txBox="1"/>
          <p:nvPr/>
        </p:nvSpPr>
        <p:spPr>
          <a:xfrm>
            <a:off x="803872" y="2068523"/>
            <a:ext cx="5171523" cy="5203348"/>
          </a:xfrm>
          <a:prstGeom prst="rect">
            <a:avLst/>
          </a:prstGeom>
        </p:spPr>
        <p:txBody>
          <a:bodyPr wrap="square" lIns="0" tIns="0" rIns="0" bIns="0" rtlCol="0" anchor="t">
            <a:spAutoFit/>
          </a:bodyPr>
          <a:lstStyle>
            <a:defPPr>
              <a:defRPr lang="en-US"/>
            </a:defPPr>
            <a:lvl1pPr marL="0" algn="l" defTabSz="609539" rtl="0" eaLnBrk="1" latinLnBrk="0" hangingPunct="1">
              <a:defRPr sz="1200" kern="1200">
                <a:solidFill>
                  <a:schemeClr val="tx1"/>
                </a:solidFill>
                <a:latin typeface="+mn-lt"/>
                <a:ea typeface="+mn-ea"/>
                <a:cs typeface="+mn-cs"/>
              </a:defRPr>
            </a:lvl1pPr>
            <a:lvl2pPr marL="304770" algn="l" defTabSz="609539" rtl="0" eaLnBrk="1" latinLnBrk="0" hangingPunct="1">
              <a:defRPr sz="1200" kern="1200">
                <a:solidFill>
                  <a:schemeClr val="tx1"/>
                </a:solidFill>
                <a:latin typeface="+mn-lt"/>
                <a:ea typeface="+mn-ea"/>
                <a:cs typeface="+mn-cs"/>
              </a:defRPr>
            </a:lvl2pPr>
            <a:lvl3pPr marL="609539" algn="l" defTabSz="609539" rtl="0" eaLnBrk="1" latinLnBrk="0" hangingPunct="1">
              <a:defRPr sz="1200" kern="1200">
                <a:solidFill>
                  <a:schemeClr val="tx1"/>
                </a:solidFill>
                <a:latin typeface="+mn-lt"/>
                <a:ea typeface="+mn-ea"/>
                <a:cs typeface="+mn-cs"/>
              </a:defRPr>
            </a:lvl3pPr>
            <a:lvl4pPr marL="914309" algn="l" defTabSz="609539" rtl="0" eaLnBrk="1" latinLnBrk="0" hangingPunct="1">
              <a:defRPr sz="1200" kern="1200">
                <a:solidFill>
                  <a:schemeClr val="tx1"/>
                </a:solidFill>
                <a:latin typeface="+mn-lt"/>
                <a:ea typeface="+mn-ea"/>
                <a:cs typeface="+mn-cs"/>
              </a:defRPr>
            </a:lvl4pPr>
            <a:lvl5pPr marL="1219078" algn="l" defTabSz="609539" rtl="0" eaLnBrk="1" latinLnBrk="0" hangingPunct="1">
              <a:defRPr sz="1200" kern="1200">
                <a:solidFill>
                  <a:schemeClr val="tx1"/>
                </a:solidFill>
                <a:latin typeface="+mn-lt"/>
                <a:ea typeface="+mn-ea"/>
                <a:cs typeface="+mn-cs"/>
              </a:defRPr>
            </a:lvl5pPr>
            <a:lvl6pPr marL="1523848" algn="l" defTabSz="609539" rtl="0" eaLnBrk="1" latinLnBrk="0" hangingPunct="1">
              <a:defRPr sz="1200" kern="1200">
                <a:solidFill>
                  <a:schemeClr val="tx1"/>
                </a:solidFill>
                <a:latin typeface="+mn-lt"/>
                <a:ea typeface="+mn-ea"/>
                <a:cs typeface="+mn-cs"/>
              </a:defRPr>
            </a:lvl6pPr>
            <a:lvl7pPr marL="1828617" algn="l" defTabSz="609539" rtl="0" eaLnBrk="1" latinLnBrk="0" hangingPunct="1">
              <a:defRPr sz="1200" kern="1200">
                <a:solidFill>
                  <a:schemeClr val="tx1"/>
                </a:solidFill>
                <a:latin typeface="+mn-lt"/>
                <a:ea typeface="+mn-ea"/>
                <a:cs typeface="+mn-cs"/>
              </a:defRPr>
            </a:lvl7pPr>
            <a:lvl8pPr marL="2133387" algn="l" defTabSz="609539" rtl="0" eaLnBrk="1" latinLnBrk="0" hangingPunct="1">
              <a:defRPr sz="1200" kern="1200">
                <a:solidFill>
                  <a:schemeClr val="tx1"/>
                </a:solidFill>
                <a:latin typeface="+mn-lt"/>
                <a:ea typeface="+mn-ea"/>
                <a:cs typeface="+mn-cs"/>
              </a:defRPr>
            </a:lvl8pPr>
            <a:lvl9pPr marL="2438156" algn="l" defTabSz="609539" rtl="0" eaLnBrk="1" latinLnBrk="0" hangingPunct="1">
              <a:defRPr sz="1200" kern="1200">
                <a:solidFill>
                  <a:schemeClr val="tx1"/>
                </a:solidFill>
                <a:latin typeface="+mn-lt"/>
                <a:ea typeface="+mn-ea"/>
                <a:cs typeface="+mn-cs"/>
              </a:defRPr>
            </a:lvl9pPr>
          </a:lstStyle>
          <a:p>
            <a:pPr marL="569044" lvl="1" indent="-284522" algn="l">
              <a:lnSpc>
                <a:spcPts val="4138"/>
              </a:lnSpc>
              <a:buFont typeface="Arial"/>
              <a:buChar char="•"/>
            </a:pPr>
            <a:r>
              <a:rPr lang="en-US" sz="2000" b="1" dirty="0">
                <a:solidFill>
                  <a:srgbClr val="FFFFFF"/>
                </a:solidFill>
                <a:latin typeface="Poppins Bold"/>
                <a:ea typeface="Poppins Bold"/>
                <a:cs typeface="Poppins Bold"/>
                <a:sym typeface="Poppins Bold"/>
              </a:rPr>
              <a:t>Concept </a:t>
            </a:r>
            <a:r>
              <a:rPr lang="en-US" sz="2000" b="1" dirty="0" err="1">
                <a:solidFill>
                  <a:srgbClr val="FFFFFF"/>
                </a:solidFill>
                <a:latin typeface="Poppins Bold"/>
                <a:ea typeface="Poppins Bold"/>
                <a:cs typeface="Poppins Bold"/>
                <a:sym typeface="Poppins Bold"/>
              </a:rPr>
              <a:t>versie</a:t>
            </a:r>
            <a:endParaRPr lang="en-US" sz="2000" dirty="0">
              <a:solidFill>
                <a:srgbClr val="FFFFFF"/>
              </a:solidFill>
              <a:latin typeface="Poppins"/>
              <a:ea typeface="Poppins"/>
              <a:cs typeface="Poppins"/>
              <a:sym typeface="Poppins"/>
            </a:endParaRPr>
          </a:p>
          <a:p>
            <a:pPr marL="569044" lvl="1" indent="-284522" algn="l">
              <a:lnSpc>
                <a:spcPts val="4138"/>
              </a:lnSpc>
              <a:buFont typeface="Arial"/>
              <a:buChar char="•"/>
            </a:pPr>
            <a:r>
              <a:rPr lang="en-US" sz="2000" b="1" dirty="0">
                <a:solidFill>
                  <a:srgbClr val="FFFFFF"/>
                </a:solidFill>
                <a:latin typeface="Poppins Bold"/>
                <a:ea typeface="Poppins Bold"/>
                <a:cs typeface="Poppins Bold"/>
                <a:sym typeface="Poppins Bold"/>
              </a:rPr>
              <a:t>Controle arts &amp; manager</a:t>
            </a:r>
          </a:p>
          <a:p>
            <a:pPr marL="569044" lvl="1" indent="-284522" algn="l">
              <a:lnSpc>
                <a:spcPts val="4138"/>
              </a:lnSpc>
              <a:buFont typeface="Arial"/>
              <a:buChar char="•"/>
            </a:pPr>
            <a:r>
              <a:rPr lang="en-US" sz="2000" b="1" dirty="0" err="1">
                <a:solidFill>
                  <a:srgbClr val="FFFFFF"/>
                </a:solidFill>
                <a:latin typeface="Poppins Bold"/>
                <a:ea typeface="Poppins"/>
                <a:cs typeface="Poppins"/>
                <a:sym typeface="Poppins Bold"/>
              </a:rPr>
              <a:t>Transparantie</a:t>
            </a:r>
            <a:r>
              <a:rPr lang="en-US" sz="2000" b="1" dirty="0">
                <a:solidFill>
                  <a:srgbClr val="FFFFFF"/>
                </a:solidFill>
                <a:latin typeface="Poppins Bold"/>
                <a:ea typeface="Poppins"/>
                <a:cs typeface="Poppins"/>
                <a:sym typeface="Poppins Bold"/>
              </a:rPr>
              <a:t> </a:t>
            </a:r>
            <a:r>
              <a:rPr lang="en-US" sz="2000" b="1" dirty="0" err="1">
                <a:solidFill>
                  <a:srgbClr val="FFFFFF"/>
                </a:solidFill>
                <a:latin typeface="Poppins Bold"/>
                <a:ea typeface="Poppins"/>
                <a:cs typeface="Poppins"/>
                <a:sym typeface="Poppins Bold"/>
              </a:rPr>
              <a:t>naar</a:t>
            </a:r>
            <a:r>
              <a:rPr lang="en-US" sz="2000" b="1" dirty="0">
                <a:solidFill>
                  <a:srgbClr val="FFFFFF"/>
                </a:solidFill>
                <a:latin typeface="Poppins Bold"/>
                <a:ea typeface="Poppins"/>
                <a:cs typeface="Poppins"/>
                <a:sym typeface="Poppins Bold"/>
              </a:rPr>
              <a:t> arts</a:t>
            </a:r>
          </a:p>
          <a:p>
            <a:pPr marL="569044" lvl="1" indent="-284522" algn="l">
              <a:lnSpc>
                <a:spcPts val="4138"/>
              </a:lnSpc>
              <a:buFont typeface="Arial"/>
              <a:buChar char="•"/>
            </a:pPr>
            <a:r>
              <a:rPr lang="en-US" sz="2000" b="1" dirty="0" err="1">
                <a:solidFill>
                  <a:srgbClr val="FFFFFF"/>
                </a:solidFill>
                <a:latin typeface="Poppins Bold"/>
                <a:ea typeface="Poppins"/>
                <a:cs typeface="Poppins"/>
                <a:sym typeface="Poppins Bold"/>
              </a:rPr>
              <a:t>Verantwoordelijkheidsverdeling</a:t>
            </a:r>
            <a:endParaRPr lang="en-US" sz="2000" b="1" dirty="0">
              <a:solidFill>
                <a:srgbClr val="FFFFFF"/>
              </a:solidFill>
              <a:latin typeface="Poppins Bold"/>
              <a:ea typeface="Poppins"/>
              <a:cs typeface="Poppins"/>
              <a:sym typeface="Poppins Bold"/>
            </a:endParaRPr>
          </a:p>
          <a:p>
            <a:pPr marL="569044" lvl="1" indent="-284522" algn="l">
              <a:lnSpc>
                <a:spcPts val="4138"/>
              </a:lnSpc>
              <a:buFont typeface="Arial"/>
              <a:buChar char="•"/>
            </a:pPr>
            <a:r>
              <a:rPr lang="en-US" sz="2000" b="1" dirty="0" err="1">
                <a:solidFill>
                  <a:srgbClr val="FFFFFF"/>
                </a:solidFill>
                <a:latin typeface="Poppins Bold"/>
                <a:ea typeface="Poppins"/>
                <a:cs typeface="Poppins"/>
                <a:sym typeface="Poppins Bold"/>
              </a:rPr>
              <a:t>Pseudonimisering</a:t>
            </a:r>
            <a:endParaRPr lang="en-US" sz="2000" b="1" dirty="0">
              <a:solidFill>
                <a:srgbClr val="FFFFFF"/>
              </a:solidFill>
              <a:latin typeface="Poppins Bold"/>
              <a:ea typeface="Poppins"/>
              <a:cs typeface="Poppins"/>
              <a:sym typeface="Poppins Bold"/>
            </a:endParaRPr>
          </a:p>
          <a:p>
            <a:pPr marL="569044" lvl="1" indent="-284522" algn="l">
              <a:lnSpc>
                <a:spcPts val="4138"/>
              </a:lnSpc>
              <a:buFont typeface="Arial"/>
              <a:buChar char="•"/>
            </a:pPr>
            <a:r>
              <a:rPr lang="en-US" sz="2000" b="1" dirty="0" err="1">
                <a:solidFill>
                  <a:srgbClr val="FFFFFF"/>
                </a:solidFill>
                <a:latin typeface="Poppins Bold"/>
                <a:ea typeface="Poppins"/>
                <a:cs typeface="Poppins"/>
                <a:sym typeface="Poppins Bold"/>
              </a:rPr>
              <a:t>Gehost</a:t>
            </a:r>
            <a:r>
              <a:rPr lang="en-US" sz="2000" b="1" dirty="0">
                <a:solidFill>
                  <a:srgbClr val="FFFFFF"/>
                </a:solidFill>
                <a:latin typeface="Poppins Bold"/>
                <a:ea typeface="Poppins"/>
                <a:cs typeface="Poppins"/>
                <a:sym typeface="Poppins Bold"/>
              </a:rPr>
              <a:t> op Azure</a:t>
            </a:r>
          </a:p>
          <a:p>
            <a:pPr marL="569044" lvl="1" indent="-284522" algn="l">
              <a:lnSpc>
                <a:spcPts val="4138"/>
              </a:lnSpc>
              <a:buFont typeface="Arial"/>
              <a:buChar char="•"/>
            </a:pPr>
            <a:r>
              <a:rPr lang="en-US" sz="2000" b="1" dirty="0">
                <a:solidFill>
                  <a:srgbClr val="FFFFFF"/>
                </a:solidFill>
                <a:latin typeface="Poppins Bold"/>
                <a:ea typeface="Poppins"/>
                <a:cs typeface="Poppins"/>
                <a:sym typeface="Poppins Bold"/>
              </a:rPr>
              <a:t>Risico analyses</a:t>
            </a:r>
          </a:p>
          <a:p>
            <a:pPr marL="569044" lvl="1" indent="-284522" algn="l">
              <a:lnSpc>
                <a:spcPts val="4138"/>
              </a:lnSpc>
              <a:buFont typeface="Arial"/>
              <a:buChar char="•"/>
            </a:pPr>
            <a:r>
              <a:rPr lang="en-US" sz="2000" b="1" dirty="0">
                <a:solidFill>
                  <a:srgbClr val="FFFFFF"/>
                </a:solidFill>
                <a:latin typeface="Poppins Bold"/>
                <a:ea typeface="Poppins"/>
                <a:cs typeface="Poppins"/>
                <a:sym typeface="Poppins Bold"/>
              </a:rPr>
              <a:t>Scope </a:t>
            </a:r>
            <a:r>
              <a:rPr lang="en-US" sz="2000" b="1" dirty="0" err="1">
                <a:solidFill>
                  <a:srgbClr val="FFFFFF"/>
                </a:solidFill>
                <a:latin typeface="Poppins Bold"/>
                <a:ea typeface="Poppins"/>
                <a:cs typeface="Poppins"/>
                <a:sym typeface="Poppins Bold"/>
              </a:rPr>
              <a:t>beperking</a:t>
            </a:r>
            <a:endParaRPr lang="en-US" sz="2000" b="1" dirty="0">
              <a:solidFill>
                <a:srgbClr val="FFFFFF"/>
              </a:solidFill>
              <a:latin typeface="Poppins Bold"/>
              <a:ea typeface="Poppins"/>
              <a:cs typeface="Poppins"/>
              <a:sym typeface="Poppins Bold"/>
            </a:endParaRPr>
          </a:p>
          <a:p>
            <a:pPr marL="569044" lvl="1" indent="-284522" algn="l">
              <a:lnSpc>
                <a:spcPts val="4138"/>
              </a:lnSpc>
              <a:buFont typeface="Arial"/>
              <a:buChar char="•"/>
            </a:pPr>
            <a:endParaRPr lang="en-US" sz="2000" dirty="0">
              <a:solidFill>
                <a:srgbClr val="FFFFFF"/>
              </a:solidFill>
              <a:latin typeface="Poppins"/>
              <a:ea typeface="Poppins"/>
              <a:cs typeface="Poppins"/>
              <a:sym typeface="Poppins"/>
            </a:endParaRPr>
          </a:p>
          <a:p>
            <a:pPr algn="l">
              <a:lnSpc>
                <a:spcPts val="4138"/>
              </a:lnSpc>
            </a:pPr>
            <a:endParaRPr lang="en-US" sz="2000" dirty="0">
              <a:solidFill>
                <a:srgbClr val="FFFFFF"/>
              </a:solidFill>
              <a:latin typeface="Poppins"/>
              <a:ea typeface="Poppins"/>
              <a:cs typeface="Poppins"/>
              <a:sym typeface="Poppins"/>
            </a:endParaRPr>
          </a:p>
        </p:txBody>
      </p:sp>
      <p:sp>
        <p:nvSpPr>
          <p:cNvPr id="8" name="TextBox 8"/>
          <p:cNvSpPr txBox="1"/>
          <p:nvPr/>
        </p:nvSpPr>
        <p:spPr>
          <a:xfrm>
            <a:off x="5823022" y="2014197"/>
            <a:ext cx="4510192" cy="3100208"/>
          </a:xfrm>
          <a:prstGeom prst="rect">
            <a:avLst/>
          </a:prstGeom>
        </p:spPr>
        <p:txBody>
          <a:bodyPr wrap="square" lIns="0" tIns="0" rIns="0" bIns="0" rtlCol="0" anchor="t">
            <a:spAutoFit/>
          </a:bodyPr>
          <a:lstStyle>
            <a:defPPr>
              <a:defRPr lang="en-US"/>
            </a:defPPr>
            <a:lvl1pPr marL="0" algn="l" defTabSz="609539" rtl="0" eaLnBrk="1" latinLnBrk="0" hangingPunct="1">
              <a:defRPr sz="1200" kern="1200">
                <a:solidFill>
                  <a:schemeClr val="tx1"/>
                </a:solidFill>
                <a:latin typeface="+mn-lt"/>
                <a:ea typeface="+mn-ea"/>
                <a:cs typeface="+mn-cs"/>
              </a:defRPr>
            </a:lvl1pPr>
            <a:lvl2pPr marL="304770" algn="l" defTabSz="609539" rtl="0" eaLnBrk="1" latinLnBrk="0" hangingPunct="1">
              <a:defRPr sz="1200" kern="1200">
                <a:solidFill>
                  <a:schemeClr val="tx1"/>
                </a:solidFill>
                <a:latin typeface="+mn-lt"/>
                <a:ea typeface="+mn-ea"/>
                <a:cs typeface="+mn-cs"/>
              </a:defRPr>
            </a:lvl2pPr>
            <a:lvl3pPr marL="609539" algn="l" defTabSz="609539" rtl="0" eaLnBrk="1" latinLnBrk="0" hangingPunct="1">
              <a:defRPr sz="1200" kern="1200">
                <a:solidFill>
                  <a:schemeClr val="tx1"/>
                </a:solidFill>
                <a:latin typeface="+mn-lt"/>
                <a:ea typeface="+mn-ea"/>
                <a:cs typeface="+mn-cs"/>
              </a:defRPr>
            </a:lvl3pPr>
            <a:lvl4pPr marL="914309" algn="l" defTabSz="609539" rtl="0" eaLnBrk="1" latinLnBrk="0" hangingPunct="1">
              <a:defRPr sz="1200" kern="1200">
                <a:solidFill>
                  <a:schemeClr val="tx1"/>
                </a:solidFill>
                <a:latin typeface="+mn-lt"/>
                <a:ea typeface="+mn-ea"/>
                <a:cs typeface="+mn-cs"/>
              </a:defRPr>
            </a:lvl4pPr>
            <a:lvl5pPr marL="1219078" algn="l" defTabSz="609539" rtl="0" eaLnBrk="1" latinLnBrk="0" hangingPunct="1">
              <a:defRPr sz="1200" kern="1200">
                <a:solidFill>
                  <a:schemeClr val="tx1"/>
                </a:solidFill>
                <a:latin typeface="+mn-lt"/>
                <a:ea typeface="+mn-ea"/>
                <a:cs typeface="+mn-cs"/>
              </a:defRPr>
            </a:lvl5pPr>
            <a:lvl6pPr marL="1523848" algn="l" defTabSz="609539" rtl="0" eaLnBrk="1" latinLnBrk="0" hangingPunct="1">
              <a:defRPr sz="1200" kern="1200">
                <a:solidFill>
                  <a:schemeClr val="tx1"/>
                </a:solidFill>
                <a:latin typeface="+mn-lt"/>
                <a:ea typeface="+mn-ea"/>
                <a:cs typeface="+mn-cs"/>
              </a:defRPr>
            </a:lvl6pPr>
            <a:lvl7pPr marL="1828617" algn="l" defTabSz="609539" rtl="0" eaLnBrk="1" latinLnBrk="0" hangingPunct="1">
              <a:defRPr sz="1200" kern="1200">
                <a:solidFill>
                  <a:schemeClr val="tx1"/>
                </a:solidFill>
                <a:latin typeface="+mn-lt"/>
                <a:ea typeface="+mn-ea"/>
                <a:cs typeface="+mn-cs"/>
              </a:defRPr>
            </a:lvl7pPr>
            <a:lvl8pPr marL="2133387" algn="l" defTabSz="609539" rtl="0" eaLnBrk="1" latinLnBrk="0" hangingPunct="1">
              <a:defRPr sz="1200" kern="1200">
                <a:solidFill>
                  <a:schemeClr val="tx1"/>
                </a:solidFill>
                <a:latin typeface="+mn-lt"/>
                <a:ea typeface="+mn-ea"/>
                <a:cs typeface="+mn-cs"/>
              </a:defRPr>
            </a:lvl8pPr>
            <a:lvl9pPr marL="2438156" algn="l" defTabSz="609539" rtl="0" eaLnBrk="1" latinLnBrk="0" hangingPunct="1">
              <a:defRPr sz="1200" kern="1200">
                <a:solidFill>
                  <a:schemeClr val="tx1"/>
                </a:solidFill>
                <a:latin typeface="+mn-lt"/>
                <a:ea typeface="+mn-ea"/>
                <a:cs typeface="+mn-cs"/>
              </a:defRPr>
            </a:lvl9pPr>
          </a:lstStyle>
          <a:p>
            <a:pPr marL="569044" lvl="1" indent="-284522" algn="l">
              <a:lnSpc>
                <a:spcPts val="4138"/>
              </a:lnSpc>
              <a:buFont typeface="Arial"/>
              <a:buChar char="•"/>
            </a:pPr>
            <a:r>
              <a:rPr lang="en-US" sz="2000" b="1" dirty="0">
                <a:solidFill>
                  <a:srgbClr val="FFFFFF"/>
                </a:solidFill>
                <a:latin typeface="Poppins Bold"/>
                <a:ea typeface="Poppins Bold"/>
                <a:cs typeface="Poppins Bold"/>
                <a:sym typeface="Poppins Bold"/>
              </a:rPr>
              <a:t>Open source </a:t>
            </a:r>
            <a:r>
              <a:rPr lang="en-US" sz="2000" b="1" dirty="0" err="1">
                <a:solidFill>
                  <a:srgbClr val="FFFFFF"/>
                </a:solidFill>
                <a:latin typeface="Poppins Bold"/>
                <a:ea typeface="Poppins Bold"/>
                <a:cs typeface="Poppins Bold"/>
                <a:sym typeface="Poppins Bold"/>
              </a:rPr>
              <a:t>publicatie</a:t>
            </a:r>
            <a:r>
              <a:rPr lang="en-US" sz="2000" b="1" dirty="0">
                <a:solidFill>
                  <a:srgbClr val="FFFFFF"/>
                </a:solidFill>
                <a:latin typeface="Poppins Bold"/>
                <a:ea typeface="Poppins Bold"/>
                <a:cs typeface="Poppins Bold"/>
                <a:sym typeface="Poppins Bold"/>
              </a:rPr>
              <a:t> code</a:t>
            </a:r>
          </a:p>
          <a:p>
            <a:pPr marL="569044" lvl="1" indent="-284522" algn="l">
              <a:lnSpc>
                <a:spcPts val="4138"/>
              </a:lnSpc>
              <a:buFont typeface="Arial"/>
              <a:buChar char="•"/>
            </a:pPr>
            <a:r>
              <a:rPr lang="en-US" sz="2000" b="1" dirty="0" err="1">
                <a:solidFill>
                  <a:srgbClr val="FFFFFF"/>
                </a:solidFill>
                <a:latin typeface="Poppins Bold"/>
                <a:ea typeface="Poppins Bold"/>
                <a:cs typeface="Poppins Bold"/>
                <a:sym typeface="Poppins Bold"/>
              </a:rPr>
              <a:t>Overzicht</a:t>
            </a:r>
            <a:r>
              <a:rPr lang="en-US" sz="2000" b="1" dirty="0">
                <a:solidFill>
                  <a:srgbClr val="FFFFFF"/>
                </a:solidFill>
                <a:latin typeface="Poppins Bold"/>
                <a:ea typeface="Poppins Bold"/>
                <a:cs typeface="Poppins Bold"/>
                <a:sym typeface="Poppins Bold"/>
              </a:rPr>
              <a:t> alle </a:t>
            </a:r>
            <a:r>
              <a:rPr lang="en-US" sz="2000" b="1" dirty="0" err="1">
                <a:solidFill>
                  <a:srgbClr val="FFFFFF"/>
                </a:solidFill>
                <a:latin typeface="Poppins Bold"/>
                <a:ea typeface="Poppins Bold"/>
                <a:cs typeface="Poppins Bold"/>
                <a:sym typeface="Poppins Bold"/>
              </a:rPr>
              <a:t>gebruikte</a:t>
            </a:r>
            <a:r>
              <a:rPr lang="en-US" sz="2000" b="1" dirty="0">
                <a:solidFill>
                  <a:srgbClr val="FFFFFF"/>
                </a:solidFill>
                <a:latin typeface="Poppins Bold"/>
                <a:ea typeface="Poppins Bold"/>
                <a:cs typeface="Poppins Bold"/>
                <a:sym typeface="Poppins Bold"/>
              </a:rPr>
              <a:t> AI tools op website</a:t>
            </a:r>
          </a:p>
          <a:p>
            <a:pPr marL="569044" lvl="1" indent="-284522" algn="l">
              <a:lnSpc>
                <a:spcPts val="4138"/>
              </a:lnSpc>
              <a:buFont typeface="Arial"/>
              <a:buChar char="•"/>
            </a:pPr>
            <a:r>
              <a:rPr lang="en-US" sz="2000" b="1" dirty="0" err="1">
                <a:solidFill>
                  <a:srgbClr val="FFFFFF"/>
                </a:solidFill>
                <a:latin typeface="Poppins Bold"/>
                <a:ea typeface="Poppins Bold"/>
                <a:cs typeface="Poppins Bold"/>
                <a:sym typeface="Poppins Bold"/>
              </a:rPr>
              <a:t>Openstaande</a:t>
            </a:r>
            <a:r>
              <a:rPr lang="en-US" sz="2000" b="1" dirty="0">
                <a:solidFill>
                  <a:srgbClr val="FFFFFF"/>
                </a:solidFill>
                <a:latin typeface="Poppins Bold"/>
                <a:ea typeface="Poppins Bold"/>
                <a:cs typeface="Poppins Bold"/>
                <a:sym typeface="Poppins Bold"/>
              </a:rPr>
              <a:t> </a:t>
            </a:r>
            <a:r>
              <a:rPr lang="en-US" sz="2000" b="1" dirty="0" err="1">
                <a:solidFill>
                  <a:srgbClr val="FFFFFF"/>
                </a:solidFill>
                <a:latin typeface="Poppins Bold"/>
                <a:ea typeface="Poppins Bold"/>
                <a:cs typeface="Poppins Bold"/>
                <a:sym typeface="Poppins Bold"/>
              </a:rPr>
              <a:t>vraag</a:t>
            </a:r>
            <a:r>
              <a:rPr lang="en-US" sz="2000" b="1" dirty="0">
                <a:solidFill>
                  <a:srgbClr val="FFFFFF"/>
                </a:solidFill>
                <a:latin typeface="Poppins Bold"/>
                <a:ea typeface="Poppins Bold"/>
                <a:cs typeface="Poppins Bold"/>
                <a:sym typeface="Poppins Bold"/>
              </a:rPr>
              <a:t> over </a:t>
            </a:r>
            <a:r>
              <a:rPr lang="en-US" sz="2000" b="1" dirty="0" err="1">
                <a:solidFill>
                  <a:srgbClr val="FFFFFF"/>
                </a:solidFill>
                <a:latin typeface="Poppins Bold"/>
                <a:ea typeface="Poppins Bold"/>
                <a:cs typeface="Poppins Bold"/>
                <a:sym typeface="Poppins Bold"/>
              </a:rPr>
              <a:t>transparantie</a:t>
            </a:r>
            <a:r>
              <a:rPr lang="en-US" sz="2000" b="1" dirty="0">
                <a:solidFill>
                  <a:srgbClr val="FFFFFF"/>
                </a:solidFill>
                <a:latin typeface="Poppins Bold"/>
                <a:ea typeface="Poppins Bold"/>
                <a:cs typeface="Poppins Bold"/>
                <a:sym typeface="Poppins Bold"/>
              </a:rPr>
              <a:t> </a:t>
            </a:r>
            <a:r>
              <a:rPr lang="en-US" sz="2000" b="1" dirty="0" err="1">
                <a:solidFill>
                  <a:srgbClr val="FFFFFF"/>
                </a:solidFill>
                <a:latin typeface="Poppins Bold"/>
                <a:ea typeface="Poppins Bold"/>
                <a:cs typeface="Poppins Bold"/>
                <a:sym typeface="Poppins Bold"/>
              </a:rPr>
              <a:t>naar</a:t>
            </a:r>
            <a:r>
              <a:rPr lang="en-US" sz="2000" b="1" dirty="0">
                <a:solidFill>
                  <a:srgbClr val="FFFFFF"/>
                </a:solidFill>
                <a:latin typeface="Poppins Bold"/>
                <a:ea typeface="Poppins Bold"/>
                <a:cs typeface="Poppins Bold"/>
                <a:sym typeface="Poppins Bold"/>
              </a:rPr>
              <a:t> </a:t>
            </a:r>
            <a:r>
              <a:rPr lang="en-US" sz="2000" b="1" dirty="0" err="1">
                <a:solidFill>
                  <a:srgbClr val="FFFFFF"/>
                </a:solidFill>
                <a:latin typeface="Poppins Bold"/>
                <a:ea typeface="Poppins Bold"/>
                <a:cs typeface="Poppins Bold"/>
                <a:sym typeface="Poppins Bold"/>
              </a:rPr>
              <a:t>patienten</a:t>
            </a:r>
            <a:endParaRPr lang="en-US" sz="2000" b="1" dirty="0">
              <a:solidFill>
                <a:srgbClr val="FFFFFF"/>
              </a:solidFill>
              <a:latin typeface="Poppins Bold"/>
              <a:ea typeface="Poppins Bold"/>
              <a:cs typeface="Poppins Bold"/>
              <a:sym typeface="Poppins Bold"/>
            </a:endParaRPr>
          </a:p>
          <a:p>
            <a:pPr algn="l">
              <a:lnSpc>
                <a:spcPts val="4138"/>
              </a:lnSpc>
            </a:pPr>
            <a:endParaRPr lang="en-US" sz="2000" dirty="0">
              <a:solidFill>
                <a:srgbClr val="FFFFFF"/>
              </a:solidFill>
              <a:latin typeface="Poppins"/>
              <a:ea typeface="Poppins"/>
              <a:cs typeface="Poppins"/>
              <a:sym typeface="Poppins"/>
            </a:endParaRPr>
          </a:p>
        </p:txBody>
      </p:sp>
    </p:spTree>
    <p:extLst>
      <p:ext uri="{BB962C8B-B14F-4D97-AF65-F5344CB8AC3E}">
        <p14:creationId xmlns:p14="http://schemas.microsoft.com/office/powerpoint/2010/main" val="261646367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1E244F"/>
        </a:solidFill>
        <a:effectLst/>
      </p:bgPr>
    </p:bg>
    <p:spTree>
      <p:nvGrpSpPr>
        <p:cNvPr id="1" name=""/>
        <p:cNvGrpSpPr/>
        <p:nvPr/>
      </p:nvGrpSpPr>
      <p:grpSpPr>
        <a:xfrm>
          <a:off x="0" y="0"/>
          <a:ext cx="0" cy="0"/>
          <a:chOff x="0" y="0"/>
          <a:chExt cx="0" cy="0"/>
        </a:xfrm>
      </p:grpSpPr>
      <p:sp>
        <p:nvSpPr>
          <p:cNvPr id="3" name="Freeform 3"/>
          <p:cNvSpPr/>
          <p:nvPr/>
        </p:nvSpPr>
        <p:spPr>
          <a:xfrm>
            <a:off x="-170497" y="-285813"/>
            <a:ext cx="7075061" cy="3138755"/>
          </a:xfrm>
          <a:custGeom>
            <a:avLst/>
            <a:gdLst/>
            <a:ahLst/>
            <a:cxnLst/>
            <a:rect l="l" t="t" r="r" b="b"/>
            <a:pathLst>
              <a:path w="10612592" h="4708132">
                <a:moveTo>
                  <a:pt x="0" y="0"/>
                </a:moveTo>
                <a:lnTo>
                  <a:pt x="10612591" y="0"/>
                </a:lnTo>
                <a:lnTo>
                  <a:pt x="10612591" y="4708132"/>
                </a:lnTo>
                <a:lnTo>
                  <a:pt x="0" y="4708132"/>
                </a:lnTo>
                <a:lnTo>
                  <a:pt x="0" y="0"/>
                </a:lnTo>
                <a:close/>
              </a:path>
            </a:pathLst>
          </a:custGeom>
          <a:blipFill>
            <a:blip>
              <a:extLst>
                <a:ext uri="{96DAC541-7B7A-43D3-8B79-37D633B846F1}">
                  <asvg:svgBlip xmlns:asvg="http://schemas.microsoft.com/office/drawing/2016/SVG/main" r:embed="rId3"/>
                </a:ext>
              </a:extLst>
            </a:blip>
            <a:stretch>
              <a:fillRect/>
            </a:stretch>
          </a:blipFill>
        </p:spPr>
        <p:txBody>
          <a:bodyPr/>
          <a:lstStyle/>
          <a:p>
            <a:endParaRPr lang="en-US"/>
          </a:p>
        </p:txBody>
      </p:sp>
      <p:sp>
        <p:nvSpPr>
          <p:cNvPr id="4" name="Freeform 4"/>
          <p:cNvSpPr/>
          <p:nvPr/>
        </p:nvSpPr>
        <p:spPr>
          <a:xfrm>
            <a:off x="303316" y="-285813"/>
            <a:ext cx="7075061" cy="3138755"/>
          </a:xfrm>
          <a:custGeom>
            <a:avLst/>
            <a:gdLst/>
            <a:ahLst/>
            <a:cxnLst/>
            <a:rect l="l" t="t" r="r" b="b"/>
            <a:pathLst>
              <a:path w="10612592" h="4708132">
                <a:moveTo>
                  <a:pt x="0" y="0"/>
                </a:moveTo>
                <a:lnTo>
                  <a:pt x="10612592" y="0"/>
                </a:lnTo>
                <a:lnTo>
                  <a:pt x="10612592" y="4708132"/>
                </a:lnTo>
                <a:lnTo>
                  <a:pt x="0" y="4708132"/>
                </a:lnTo>
                <a:lnTo>
                  <a:pt x="0" y="0"/>
                </a:lnTo>
                <a:close/>
              </a:path>
            </a:pathLst>
          </a:custGeom>
          <a:blipFill>
            <a:blip>
              <a:extLst>
                <a:ext uri="{96DAC541-7B7A-43D3-8B79-37D633B846F1}">
                  <asvg:svgBlip xmlns:asvg="http://schemas.microsoft.com/office/drawing/2016/SVG/main" r:embed="rId3"/>
                </a:ext>
              </a:extLst>
            </a:blip>
            <a:stretch>
              <a:fillRect/>
            </a:stretch>
          </a:blipFill>
        </p:spPr>
        <p:txBody>
          <a:bodyPr/>
          <a:lstStyle/>
          <a:p>
            <a:endParaRPr lang="en-US"/>
          </a:p>
        </p:txBody>
      </p:sp>
      <p:sp>
        <p:nvSpPr>
          <p:cNvPr id="5" name="TextBox 5"/>
          <p:cNvSpPr txBox="1"/>
          <p:nvPr/>
        </p:nvSpPr>
        <p:spPr>
          <a:xfrm>
            <a:off x="803873" y="1016000"/>
            <a:ext cx="5992263" cy="635559"/>
          </a:xfrm>
          <a:prstGeom prst="rect">
            <a:avLst/>
          </a:prstGeom>
        </p:spPr>
        <p:txBody>
          <a:bodyPr wrap="square" lIns="0" tIns="0" rIns="0" bIns="0" rtlCol="0" anchor="t">
            <a:spAutoFit/>
          </a:bodyPr>
          <a:lstStyle>
            <a:defPPr>
              <a:defRPr lang="en-US"/>
            </a:defPPr>
            <a:lvl1pPr marL="0" algn="l" defTabSz="609539" rtl="0" eaLnBrk="1" latinLnBrk="0" hangingPunct="1">
              <a:defRPr sz="1200" kern="1200">
                <a:solidFill>
                  <a:schemeClr val="tx1"/>
                </a:solidFill>
                <a:latin typeface="+mn-lt"/>
                <a:ea typeface="+mn-ea"/>
                <a:cs typeface="+mn-cs"/>
              </a:defRPr>
            </a:lvl1pPr>
            <a:lvl2pPr marL="304770" algn="l" defTabSz="609539" rtl="0" eaLnBrk="1" latinLnBrk="0" hangingPunct="1">
              <a:defRPr sz="1200" kern="1200">
                <a:solidFill>
                  <a:schemeClr val="tx1"/>
                </a:solidFill>
                <a:latin typeface="+mn-lt"/>
                <a:ea typeface="+mn-ea"/>
                <a:cs typeface="+mn-cs"/>
              </a:defRPr>
            </a:lvl2pPr>
            <a:lvl3pPr marL="609539" algn="l" defTabSz="609539" rtl="0" eaLnBrk="1" latinLnBrk="0" hangingPunct="1">
              <a:defRPr sz="1200" kern="1200">
                <a:solidFill>
                  <a:schemeClr val="tx1"/>
                </a:solidFill>
                <a:latin typeface="+mn-lt"/>
                <a:ea typeface="+mn-ea"/>
                <a:cs typeface="+mn-cs"/>
              </a:defRPr>
            </a:lvl3pPr>
            <a:lvl4pPr marL="914309" algn="l" defTabSz="609539" rtl="0" eaLnBrk="1" latinLnBrk="0" hangingPunct="1">
              <a:defRPr sz="1200" kern="1200">
                <a:solidFill>
                  <a:schemeClr val="tx1"/>
                </a:solidFill>
                <a:latin typeface="+mn-lt"/>
                <a:ea typeface="+mn-ea"/>
                <a:cs typeface="+mn-cs"/>
              </a:defRPr>
            </a:lvl4pPr>
            <a:lvl5pPr marL="1219078" algn="l" defTabSz="609539" rtl="0" eaLnBrk="1" latinLnBrk="0" hangingPunct="1">
              <a:defRPr sz="1200" kern="1200">
                <a:solidFill>
                  <a:schemeClr val="tx1"/>
                </a:solidFill>
                <a:latin typeface="+mn-lt"/>
                <a:ea typeface="+mn-ea"/>
                <a:cs typeface="+mn-cs"/>
              </a:defRPr>
            </a:lvl5pPr>
            <a:lvl6pPr marL="1523848" algn="l" defTabSz="609539" rtl="0" eaLnBrk="1" latinLnBrk="0" hangingPunct="1">
              <a:defRPr sz="1200" kern="1200">
                <a:solidFill>
                  <a:schemeClr val="tx1"/>
                </a:solidFill>
                <a:latin typeface="+mn-lt"/>
                <a:ea typeface="+mn-ea"/>
                <a:cs typeface="+mn-cs"/>
              </a:defRPr>
            </a:lvl6pPr>
            <a:lvl7pPr marL="1828617" algn="l" defTabSz="609539" rtl="0" eaLnBrk="1" latinLnBrk="0" hangingPunct="1">
              <a:defRPr sz="1200" kern="1200">
                <a:solidFill>
                  <a:schemeClr val="tx1"/>
                </a:solidFill>
                <a:latin typeface="+mn-lt"/>
                <a:ea typeface="+mn-ea"/>
                <a:cs typeface="+mn-cs"/>
              </a:defRPr>
            </a:lvl7pPr>
            <a:lvl8pPr marL="2133387" algn="l" defTabSz="609539" rtl="0" eaLnBrk="1" latinLnBrk="0" hangingPunct="1">
              <a:defRPr sz="1200" kern="1200">
                <a:solidFill>
                  <a:schemeClr val="tx1"/>
                </a:solidFill>
                <a:latin typeface="+mn-lt"/>
                <a:ea typeface="+mn-ea"/>
                <a:cs typeface="+mn-cs"/>
              </a:defRPr>
            </a:lvl8pPr>
            <a:lvl9pPr marL="2438156" algn="l" defTabSz="609539" rtl="0" eaLnBrk="1" latinLnBrk="0" hangingPunct="1">
              <a:defRPr sz="1200" kern="1200">
                <a:solidFill>
                  <a:schemeClr val="tx1"/>
                </a:solidFill>
                <a:latin typeface="+mn-lt"/>
                <a:ea typeface="+mn-ea"/>
                <a:cs typeface="+mn-cs"/>
              </a:defRPr>
            </a:lvl9pPr>
          </a:lstStyle>
          <a:p>
            <a:pPr algn="l">
              <a:lnSpc>
                <a:spcPts val="5200"/>
              </a:lnSpc>
            </a:pPr>
            <a:r>
              <a:rPr lang="nl-NL" sz="4000" b="1" spc="-100">
                <a:solidFill>
                  <a:srgbClr val="1E244F"/>
                </a:solidFill>
              </a:rPr>
              <a:t>Nikki Mae Evers</a:t>
            </a:r>
          </a:p>
        </p:txBody>
      </p:sp>
      <p:sp>
        <p:nvSpPr>
          <p:cNvPr id="6" name="Freeform 6"/>
          <p:cNvSpPr/>
          <p:nvPr/>
        </p:nvSpPr>
        <p:spPr>
          <a:xfrm rot="6249680">
            <a:off x="-2092946" y="4136482"/>
            <a:ext cx="3810125" cy="5443035"/>
          </a:xfrm>
          <a:custGeom>
            <a:avLst/>
            <a:gdLst/>
            <a:ahLst/>
            <a:cxnLst/>
            <a:rect l="l" t="t" r="r" b="b"/>
            <a:pathLst>
              <a:path w="5715187" h="8164553">
                <a:moveTo>
                  <a:pt x="0" y="0"/>
                </a:moveTo>
                <a:lnTo>
                  <a:pt x="5715187" y="0"/>
                </a:lnTo>
                <a:lnTo>
                  <a:pt x="5715187" y="8164552"/>
                </a:lnTo>
                <a:lnTo>
                  <a:pt x="0" y="8164552"/>
                </a:lnTo>
                <a:lnTo>
                  <a:pt x="0" y="0"/>
                </a:lnTo>
                <a:close/>
              </a:path>
            </a:pathLst>
          </a:custGeom>
          <a:blipFill>
            <a:blip>
              <a:extLst>
                <a:ext uri="{96DAC541-7B7A-43D3-8B79-37D633B846F1}">
                  <asvg:svgBlip xmlns:asvg="http://schemas.microsoft.com/office/drawing/2016/SVG/main" r:embed="rId4"/>
                </a:ext>
              </a:extLst>
            </a:blip>
            <a:stretch>
              <a:fillRect/>
            </a:stretch>
          </a:blipFill>
        </p:spPr>
        <p:txBody>
          <a:bodyPr/>
          <a:lstStyle/>
          <a:p>
            <a:endParaRPr lang="en-US"/>
          </a:p>
        </p:txBody>
      </p:sp>
      <p:sp>
        <p:nvSpPr>
          <p:cNvPr id="7" name="TextBox 7"/>
          <p:cNvSpPr txBox="1"/>
          <p:nvPr/>
        </p:nvSpPr>
        <p:spPr>
          <a:xfrm>
            <a:off x="685799" y="2200000"/>
            <a:ext cx="5818239" cy="3234860"/>
          </a:xfrm>
          <a:prstGeom prst="rect">
            <a:avLst/>
          </a:prstGeom>
        </p:spPr>
        <p:txBody>
          <a:bodyPr wrap="square" lIns="0" tIns="0" rIns="0" bIns="0" rtlCol="0" anchor="t">
            <a:spAutoFit/>
          </a:bodyPr>
          <a:lstStyle>
            <a:defPPr>
              <a:defRPr lang="en-US"/>
            </a:defPPr>
            <a:lvl1pPr marL="0" algn="l" defTabSz="609539" rtl="0" eaLnBrk="1" latinLnBrk="0" hangingPunct="1">
              <a:defRPr sz="1200" kern="1200">
                <a:solidFill>
                  <a:schemeClr val="tx1"/>
                </a:solidFill>
                <a:latin typeface="+mn-lt"/>
                <a:ea typeface="+mn-ea"/>
                <a:cs typeface="+mn-cs"/>
              </a:defRPr>
            </a:lvl1pPr>
            <a:lvl2pPr marL="304770" algn="l" defTabSz="609539" rtl="0" eaLnBrk="1" latinLnBrk="0" hangingPunct="1">
              <a:defRPr sz="1200" kern="1200">
                <a:solidFill>
                  <a:schemeClr val="tx1"/>
                </a:solidFill>
                <a:latin typeface="+mn-lt"/>
                <a:ea typeface="+mn-ea"/>
                <a:cs typeface="+mn-cs"/>
              </a:defRPr>
            </a:lvl2pPr>
            <a:lvl3pPr marL="609539" algn="l" defTabSz="609539" rtl="0" eaLnBrk="1" latinLnBrk="0" hangingPunct="1">
              <a:defRPr sz="1200" kern="1200">
                <a:solidFill>
                  <a:schemeClr val="tx1"/>
                </a:solidFill>
                <a:latin typeface="+mn-lt"/>
                <a:ea typeface="+mn-ea"/>
                <a:cs typeface="+mn-cs"/>
              </a:defRPr>
            </a:lvl3pPr>
            <a:lvl4pPr marL="914309" algn="l" defTabSz="609539" rtl="0" eaLnBrk="1" latinLnBrk="0" hangingPunct="1">
              <a:defRPr sz="1200" kern="1200">
                <a:solidFill>
                  <a:schemeClr val="tx1"/>
                </a:solidFill>
                <a:latin typeface="+mn-lt"/>
                <a:ea typeface="+mn-ea"/>
                <a:cs typeface="+mn-cs"/>
              </a:defRPr>
            </a:lvl4pPr>
            <a:lvl5pPr marL="1219078" algn="l" defTabSz="609539" rtl="0" eaLnBrk="1" latinLnBrk="0" hangingPunct="1">
              <a:defRPr sz="1200" kern="1200">
                <a:solidFill>
                  <a:schemeClr val="tx1"/>
                </a:solidFill>
                <a:latin typeface="+mn-lt"/>
                <a:ea typeface="+mn-ea"/>
                <a:cs typeface="+mn-cs"/>
              </a:defRPr>
            </a:lvl5pPr>
            <a:lvl6pPr marL="1523848" algn="l" defTabSz="609539" rtl="0" eaLnBrk="1" latinLnBrk="0" hangingPunct="1">
              <a:defRPr sz="1200" kern="1200">
                <a:solidFill>
                  <a:schemeClr val="tx1"/>
                </a:solidFill>
                <a:latin typeface="+mn-lt"/>
                <a:ea typeface="+mn-ea"/>
                <a:cs typeface="+mn-cs"/>
              </a:defRPr>
            </a:lvl6pPr>
            <a:lvl7pPr marL="1828617" algn="l" defTabSz="609539" rtl="0" eaLnBrk="1" latinLnBrk="0" hangingPunct="1">
              <a:defRPr sz="1200" kern="1200">
                <a:solidFill>
                  <a:schemeClr val="tx1"/>
                </a:solidFill>
                <a:latin typeface="+mn-lt"/>
                <a:ea typeface="+mn-ea"/>
                <a:cs typeface="+mn-cs"/>
              </a:defRPr>
            </a:lvl7pPr>
            <a:lvl8pPr marL="2133387" algn="l" defTabSz="609539" rtl="0" eaLnBrk="1" latinLnBrk="0" hangingPunct="1">
              <a:defRPr sz="1200" kern="1200">
                <a:solidFill>
                  <a:schemeClr val="tx1"/>
                </a:solidFill>
                <a:latin typeface="+mn-lt"/>
                <a:ea typeface="+mn-ea"/>
                <a:cs typeface="+mn-cs"/>
              </a:defRPr>
            </a:lvl8pPr>
            <a:lvl9pPr marL="2438156" algn="l" defTabSz="609539" rtl="0" eaLnBrk="1" latinLnBrk="0" hangingPunct="1">
              <a:defRPr sz="1200" kern="1200">
                <a:solidFill>
                  <a:schemeClr val="tx1"/>
                </a:solidFill>
                <a:latin typeface="+mn-lt"/>
                <a:ea typeface="+mn-ea"/>
                <a:cs typeface="+mn-cs"/>
              </a:defRPr>
            </a:lvl9pPr>
          </a:lstStyle>
          <a:p>
            <a:pPr algn="l">
              <a:lnSpc>
                <a:spcPts val="3000"/>
              </a:lnSpc>
              <a:spcAft>
                <a:spcPts val="400"/>
              </a:spcAft>
            </a:pPr>
            <a:r>
              <a:rPr lang="nl-NL" sz="2000" b="1" dirty="0">
                <a:solidFill>
                  <a:srgbClr val="FFFFFF"/>
                </a:solidFill>
              </a:rPr>
              <a:t>AI Consultant &amp; Trainer @ AXVECO</a:t>
            </a:r>
          </a:p>
          <a:p>
            <a:pPr marL="285750" indent="-285750" algn="l">
              <a:lnSpc>
                <a:spcPts val="2600"/>
              </a:lnSpc>
              <a:spcAft>
                <a:spcPts val="600"/>
              </a:spcAft>
              <a:buFont typeface="Arial" panose="020B0604020202020204" pitchFamily="34" charset="0"/>
              <a:buChar char="•"/>
            </a:pPr>
            <a:r>
              <a:rPr lang="nl-NL" sz="1800" dirty="0">
                <a:solidFill>
                  <a:srgbClr val="FFFFFF"/>
                </a:solidFill>
              </a:rPr>
              <a:t>BSc &amp; MSc </a:t>
            </a:r>
            <a:r>
              <a:rPr lang="nl-NL" sz="1800" dirty="0" err="1">
                <a:solidFill>
                  <a:srgbClr val="FFFFFF"/>
                </a:solidFill>
              </a:rPr>
              <a:t>Artificial</a:t>
            </a:r>
            <a:r>
              <a:rPr lang="nl-NL" sz="1800" dirty="0">
                <a:solidFill>
                  <a:srgbClr val="FFFFFF"/>
                </a:solidFill>
              </a:rPr>
              <a:t> Intelligence — Universiteit Utrecht, Radboud Universiteit, </a:t>
            </a:r>
            <a:r>
              <a:rPr lang="nl-NL" sz="1800" dirty="0" err="1">
                <a:solidFill>
                  <a:srgbClr val="FFFFFF"/>
                </a:solidFill>
              </a:rPr>
              <a:t>Freie</a:t>
            </a:r>
            <a:r>
              <a:rPr lang="nl-NL" sz="1800" dirty="0">
                <a:solidFill>
                  <a:srgbClr val="FFFFFF"/>
                </a:solidFill>
              </a:rPr>
              <a:t> </a:t>
            </a:r>
            <a:r>
              <a:rPr lang="nl-NL" sz="1800" dirty="0" err="1">
                <a:solidFill>
                  <a:srgbClr val="FFFFFF"/>
                </a:solidFill>
              </a:rPr>
              <a:t>Universität</a:t>
            </a:r>
            <a:r>
              <a:rPr lang="nl-NL" sz="1800" dirty="0">
                <a:solidFill>
                  <a:srgbClr val="FFFFFF"/>
                </a:solidFill>
              </a:rPr>
              <a:t> Berlin. Achtergrond in (neuro)psychologie.</a:t>
            </a:r>
          </a:p>
          <a:p>
            <a:pPr marL="285750" indent="-285750" algn="l">
              <a:lnSpc>
                <a:spcPts val="2600"/>
              </a:lnSpc>
              <a:spcAft>
                <a:spcPts val="600"/>
              </a:spcAft>
              <a:buFont typeface="Arial" panose="020B0604020202020204" pitchFamily="34" charset="0"/>
              <a:buChar char="•"/>
            </a:pPr>
            <a:r>
              <a:rPr lang="nl-NL" sz="1800" dirty="0">
                <a:solidFill>
                  <a:srgbClr val="FFFFFF"/>
                </a:solidFill>
              </a:rPr>
              <a:t>Eerder: programmeer-trainer @ Startsteps Berlin, onderzoeker en projectdocent @ Radboud &amp; UU.</a:t>
            </a:r>
          </a:p>
          <a:p>
            <a:pPr marL="285750" indent="-285750" algn="l">
              <a:lnSpc>
                <a:spcPts val="2600"/>
              </a:lnSpc>
              <a:spcAft>
                <a:spcPts val="600"/>
              </a:spcAft>
              <a:buFont typeface="Arial" panose="020B0604020202020204" pitchFamily="34" charset="0"/>
              <a:buChar char="•"/>
            </a:pPr>
            <a:r>
              <a:rPr lang="nl-NL" sz="1800" dirty="0">
                <a:solidFill>
                  <a:srgbClr val="FFFFFF"/>
                </a:solidFill>
              </a:rPr>
              <a:t>Word enthousiast van: het snijvlak van mens, maatschappij en technologie · </a:t>
            </a:r>
            <a:r>
              <a:rPr lang="nl-NL" sz="1800" dirty="0" err="1">
                <a:solidFill>
                  <a:srgbClr val="FFFFFF"/>
                </a:solidFill>
              </a:rPr>
              <a:t>Responsible</a:t>
            </a:r>
            <a:r>
              <a:rPr lang="nl-NL" sz="1800" dirty="0">
                <a:solidFill>
                  <a:srgbClr val="FFFFFF"/>
                </a:solidFill>
              </a:rPr>
              <a:t> AI · creativiteit. </a:t>
            </a:r>
            <a:r>
              <a:rPr lang="nl-NL" sz="1800" dirty="0" err="1">
                <a:solidFill>
                  <a:srgbClr val="FFFFFF"/>
                </a:solidFill>
              </a:rPr>
              <a:t>Mede-oprichter</a:t>
            </a:r>
            <a:r>
              <a:rPr lang="nl-NL" sz="1800" dirty="0">
                <a:solidFill>
                  <a:srgbClr val="FFFFFF"/>
                </a:solidFill>
              </a:rPr>
              <a:t> </a:t>
            </a:r>
            <a:r>
              <a:rPr lang="nl-NL" sz="1800" dirty="0" err="1">
                <a:solidFill>
                  <a:srgbClr val="FFFFFF"/>
                </a:solidFill>
              </a:rPr>
              <a:t>Sharing</a:t>
            </a:r>
            <a:r>
              <a:rPr lang="nl-NL" sz="1800" dirty="0">
                <a:solidFill>
                  <a:srgbClr val="FFFFFF"/>
                </a:solidFill>
              </a:rPr>
              <a:t> </a:t>
            </a:r>
            <a:r>
              <a:rPr lang="nl-NL" sz="1800" dirty="0" err="1">
                <a:solidFill>
                  <a:srgbClr val="FFFFFF"/>
                </a:solidFill>
              </a:rPr>
              <a:t>Stories</a:t>
            </a:r>
            <a:r>
              <a:rPr lang="nl-NL" sz="1800" dirty="0">
                <a:solidFill>
                  <a:srgbClr val="FFFFFF"/>
                </a:solidFill>
              </a:rPr>
              <a:t>.</a:t>
            </a:r>
          </a:p>
        </p:txBody>
      </p:sp>
      <p:sp>
        <p:nvSpPr>
          <p:cNvPr id="8" name="Rounded Rectangle 7">
            <a:extLst>
              <a:ext uri="{FF2B5EF4-FFF2-40B4-BE49-F238E27FC236}">
                <a16:creationId xmlns:a16="http://schemas.microsoft.com/office/drawing/2014/main" id="{5706984B-B9B5-4D4F-BE96-41E3E53CF25E}"/>
              </a:ext>
            </a:extLst>
          </p:cNvPr>
          <p:cNvSpPr/>
          <p:nvPr/>
        </p:nvSpPr>
        <p:spPr>
          <a:xfrm>
            <a:off x="6858000" y="1397000"/>
            <a:ext cx="4826000" cy="4826000"/>
          </a:xfrm>
          <a:prstGeom prst="roundRect">
            <a:avLst/>
          </a:prstGeom>
          <a:solidFill>
            <a:srgbClr val="C9A6FF"/>
          </a:solidFill>
          <a:ln w="25400" cap="flat" cmpd="sng" algn="ctr">
            <a:noFill/>
            <a:prstDash val="solid"/>
          </a:ln>
        </p:spPr>
        <p:style>
          <a:lnRef idx="2">
            <a:schemeClr val="accent1">
              <a:shade val="15000"/>
            </a:schemeClr>
          </a:lnRef>
          <a:fillRef idx="1">
            <a:schemeClr val="accent1"/>
          </a:fillRef>
          <a:effectRef idx="0">
            <a:schemeClr val="accent1"/>
          </a:effectRef>
          <a:fontRef idx="minor">
            <a:schemeClr val="lt1"/>
          </a:fontRef>
        </p:style>
        <p:txBody>
          <a:bodyPr vertOverflow="clip" horzOverflow="clip" wrap="none" rtlCol="0" anchor="ctr" anchorCtr="0">
            <a:noAutofit/>
          </a:bodyPr>
          <a:lstStyle/>
          <a:p>
            <a:pPr algn="l"/>
            <a:endParaRPr lang="en-US" sz="2000" b="1" dirty="0">
              <a:solidFill>
                <a:srgbClr val="1E244F"/>
              </a:solidFill>
            </a:endParaRPr>
          </a:p>
        </p:txBody>
      </p:sp>
      <p:pic>
        <p:nvPicPr>
          <p:cNvPr id="2" name="Picture 1">
            <a:extLst>
              <a:ext uri="{FF2B5EF4-FFF2-40B4-BE49-F238E27FC236}">
                <a16:creationId xmlns:a16="http://schemas.microsoft.com/office/drawing/2014/main" id="{F085E591-9262-08A0-9937-172AE1E64CAC}"/>
              </a:ext>
            </a:extLst>
          </p:cNvPr>
          <p:cNvPicPr>
            <a:picLocks noChangeAspect="1"/>
          </p:cNvPicPr>
          <p:nvPr/>
        </p:nvPicPr>
        <p:blipFill>
          <a:blip r:embed="rId5">
            <a:extLst>
              <a:ext uri="{28A0092B-C50C-407E-A947-70E740481C1C}">
                <a14:useLocalDpi xmlns:a14="http://schemas.microsoft.com/office/drawing/2010/main" val="0"/>
              </a:ext>
            </a:extLst>
          </a:blip>
          <a:srcRect/>
          <a:stretch/>
        </p:blipFill>
        <p:spPr bwMode="auto">
          <a:xfrm>
            <a:off x="8064938" y="2611368"/>
            <a:ext cx="2412124" cy="2412124"/>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softEdge rad="0"/>
          </a:effectLst>
          <a:scene3d>
            <a:camera prst="orthographicFront"/>
            <a:lightRig rig="twoPt" dir="t">
              <a:rot lat="0" lon="0" rev="7200000"/>
            </a:lightRig>
          </a:scene3d>
          <a:sp3d>
            <a:bevelT w="25400" h="19050"/>
            <a:contourClr>
              <a:srgbClr val="FFFFFF"/>
            </a:contourClr>
          </a:sp3d>
        </p:spPr>
      </p:pic>
    </p:spTree>
    <p:extLst>
      <p:ext uri="{BB962C8B-B14F-4D97-AF65-F5344CB8AC3E}">
        <p14:creationId xmlns:p14="http://schemas.microsoft.com/office/powerpoint/2010/main" val="187079382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name="Slide 35">
    <p:bg>
      <p:bgPr>
        <a:solidFill>
          <a:srgbClr val="1E244F">
            <a:alpha val="100000"/>
          </a:srgbClr>
        </a:solidFill>
        <a:effectLst/>
      </p:bgPr>
    </p:bg>
    <p:spTree>
      <p:nvGrpSpPr>
        <p:cNvPr id="1" name=""/>
        <p:cNvGrpSpPr/>
        <p:nvPr/>
      </p:nvGrpSpPr>
      <p:grpSpPr>
        <a:xfrm>
          <a:off x="0" y="0"/>
          <a:ext cx="0" cy="0"/>
          <a:chOff x="0" y="0"/>
          <a:chExt cx="0" cy="0"/>
        </a:xfrm>
      </p:grpSpPr>
      <p:sp>
        <p:nvSpPr>
          <p:cNvPr id="2" name="Text 0"/>
          <p:cNvSpPr/>
          <p:nvPr/>
        </p:nvSpPr>
        <p:spPr>
          <a:xfrm>
            <a:off x="457200" y="365760"/>
            <a:ext cx="11247120" cy="594360"/>
          </a:xfrm>
          <a:prstGeom prst="rect">
            <a:avLst/>
          </a:prstGeom>
          <a:noFill/>
          <a:ln/>
        </p:spPr>
        <p:txBody>
          <a:bodyPr wrap="square" lIns="0" tIns="0" rIns="0" bIns="0" rtlCol="0" anchor="ctr"/>
          <a:lstStyle/>
          <a:p>
            <a:pPr marL="0" indent="0">
              <a:buNone/>
            </a:pPr>
            <a:r>
              <a:rPr lang="en-US" sz="2800" b="1" dirty="0">
                <a:solidFill>
                  <a:srgbClr val="FFFFFF"/>
                </a:solidFill>
                <a:latin typeface="Calibri" pitchFamily="34" charset="0"/>
                <a:ea typeface="Calibri" pitchFamily="34" charset="-122"/>
                <a:cs typeface="Calibri" pitchFamily="34" charset="-120"/>
              </a:rPr>
              <a:t>De EU AI Act</a:t>
            </a:r>
            <a:endParaRPr lang="en-US" sz="2800" dirty="0">
              <a:solidFill>
                <a:srgbClr val="FFFFFF"/>
              </a:solidFill>
            </a:endParaRPr>
          </a:p>
        </p:txBody>
      </p:sp>
      <p:sp>
        <p:nvSpPr>
          <p:cNvPr id="3" name="Text 1"/>
          <p:cNvSpPr/>
          <p:nvPr/>
        </p:nvSpPr>
        <p:spPr>
          <a:xfrm>
            <a:off x="457200" y="914400"/>
            <a:ext cx="11247120" cy="365760"/>
          </a:xfrm>
          <a:prstGeom prst="rect">
            <a:avLst/>
          </a:prstGeom>
          <a:noFill/>
          <a:ln/>
        </p:spPr>
        <p:txBody>
          <a:bodyPr wrap="square" lIns="0" tIns="0" rIns="0" bIns="0" rtlCol="0" anchor="ctr"/>
          <a:lstStyle/>
          <a:p>
            <a:pPr marL="0" indent="0">
              <a:buNone/>
            </a:pPr>
            <a:r>
              <a:rPr lang="en-US" sz="1400" i="1" dirty="0">
                <a:solidFill>
                  <a:srgbClr val="C9A6FF"/>
                </a:solidFill>
                <a:latin typeface="Calibri" pitchFamily="34" charset="0"/>
                <a:ea typeface="Calibri" pitchFamily="34" charset="-122"/>
                <a:cs typeface="Calibri" pitchFamily="34" charset="-120"/>
              </a:rPr>
              <a:t>De eerste brede AI-wet ter wereld</a:t>
            </a:r>
            <a:endParaRPr lang="en-US" sz="1400" dirty="0">
              <a:solidFill>
                <a:srgbClr val="C9A6FF"/>
              </a:solidFill>
            </a:endParaRPr>
          </a:p>
        </p:txBody>
      </p:sp>
      <p:sp>
        <p:nvSpPr>
          <p:cNvPr id="4" name="Shape 2"/>
          <p:cNvSpPr/>
          <p:nvPr/>
        </p:nvSpPr>
        <p:spPr>
          <a:xfrm>
            <a:off x="457200" y="1371600"/>
            <a:ext cx="548640" cy="54864"/>
          </a:xfrm>
          <a:prstGeom prst="rect">
            <a:avLst/>
          </a:prstGeom>
          <a:solidFill>
            <a:srgbClr val="C9A6FF"/>
          </a:solidFill>
          <a:ln w="12700">
            <a:noFill/>
            <a:prstDash val="solid"/>
          </a:ln>
        </p:spPr>
        <p:txBody>
          <a:bodyPr/>
          <a:lstStyle/>
          <a:p>
            <a:endParaRPr lang="en-US"/>
          </a:p>
        </p:txBody>
      </p:sp>
      <p:sp>
        <p:nvSpPr>
          <p:cNvPr id="5" name="Shape 3"/>
          <p:cNvSpPr/>
          <p:nvPr/>
        </p:nvSpPr>
        <p:spPr>
          <a:xfrm>
            <a:off x="457200" y="1828800"/>
            <a:ext cx="3566160" cy="1463040"/>
          </a:xfrm>
          <a:prstGeom prst="rect">
            <a:avLst/>
          </a:prstGeom>
          <a:solidFill>
            <a:srgbClr val="C9A6FF"/>
          </a:solidFill>
          <a:ln w="12700">
            <a:noFill/>
            <a:prstDash val="solid"/>
          </a:ln>
        </p:spPr>
        <p:txBody>
          <a:bodyPr/>
          <a:lstStyle/>
          <a:p>
            <a:endParaRPr lang="en-US"/>
          </a:p>
        </p:txBody>
      </p:sp>
      <p:sp>
        <p:nvSpPr>
          <p:cNvPr id="6" name="Text 4"/>
          <p:cNvSpPr/>
          <p:nvPr/>
        </p:nvSpPr>
        <p:spPr>
          <a:xfrm>
            <a:off x="640080" y="2011680"/>
            <a:ext cx="3200400" cy="548640"/>
          </a:xfrm>
          <a:prstGeom prst="rect">
            <a:avLst/>
          </a:prstGeom>
          <a:noFill/>
          <a:ln/>
        </p:spPr>
        <p:txBody>
          <a:bodyPr wrap="square" lIns="0" tIns="0" rIns="0" bIns="0" rtlCol="0" anchor="t"/>
          <a:lstStyle/>
          <a:p>
            <a:pPr marL="0" indent="0" algn="ctr">
              <a:buNone/>
            </a:pPr>
            <a:r>
              <a:rPr lang="en-US" sz="2000" b="1" dirty="0">
                <a:solidFill>
                  <a:srgbClr val="1E244F"/>
                </a:solidFill>
                <a:latin typeface="Calibri" pitchFamily="34" charset="0"/>
                <a:ea typeface="Calibri" pitchFamily="34" charset="-122"/>
                <a:cs typeface="Calibri" pitchFamily="34" charset="-120"/>
              </a:rPr>
              <a:t>12 juli 2024</a:t>
            </a:r>
            <a:endParaRPr lang="en-US" sz="2000" b="1" dirty="0">
              <a:solidFill>
                <a:srgbClr val="1E244F"/>
              </a:solidFill>
            </a:endParaRPr>
          </a:p>
        </p:txBody>
      </p:sp>
      <p:sp>
        <p:nvSpPr>
          <p:cNvPr id="7" name="Text 5"/>
          <p:cNvSpPr/>
          <p:nvPr/>
        </p:nvSpPr>
        <p:spPr>
          <a:xfrm>
            <a:off x="640080" y="2606040"/>
            <a:ext cx="3200400" cy="640080"/>
          </a:xfrm>
          <a:prstGeom prst="rect">
            <a:avLst/>
          </a:prstGeom>
          <a:noFill/>
          <a:ln/>
        </p:spPr>
        <p:txBody>
          <a:bodyPr wrap="square" lIns="0" tIns="0" rIns="0" bIns="0" rtlCol="0" anchor="t"/>
          <a:lstStyle/>
          <a:p>
            <a:pPr marL="0" indent="0" algn="ctr">
              <a:buNone/>
            </a:pPr>
            <a:r>
              <a:rPr lang="en-US" sz="1200" i="1" dirty="0">
                <a:solidFill>
                  <a:srgbClr val="1E244F"/>
                </a:solidFill>
                <a:latin typeface="Calibri" pitchFamily="34" charset="0"/>
                <a:ea typeface="Calibri" pitchFamily="34" charset="-122"/>
                <a:cs typeface="Calibri" pitchFamily="34" charset="-120"/>
              </a:rPr>
              <a:t>Formeel gepubliceerd in het Publicatieblad van de EU.</a:t>
            </a:r>
            <a:endParaRPr lang="en-US" sz="1200" dirty="0">
              <a:solidFill>
                <a:srgbClr val="1E244F"/>
              </a:solidFill>
            </a:endParaRPr>
          </a:p>
        </p:txBody>
      </p:sp>
      <p:sp>
        <p:nvSpPr>
          <p:cNvPr id="8" name="Shape 6"/>
          <p:cNvSpPr/>
          <p:nvPr/>
        </p:nvSpPr>
        <p:spPr>
          <a:xfrm>
            <a:off x="4297680" y="1828800"/>
            <a:ext cx="3566160" cy="1463040"/>
          </a:xfrm>
          <a:prstGeom prst="rect">
            <a:avLst/>
          </a:prstGeom>
          <a:solidFill>
            <a:srgbClr val="C9A6FF"/>
          </a:solidFill>
          <a:ln w="12700">
            <a:noFill/>
            <a:prstDash val="solid"/>
          </a:ln>
        </p:spPr>
        <p:txBody>
          <a:bodyPr/>
          <a:lstStyle/>
          <a:p>
            <a:endParaRPr lang="en-US"/>
          </a:p>
        </p:txBody>
      </p:sp>
      <p:sp>
        <p:nvSpPr>
          <p:cNvPr id="9" name="Text 7"/>
          <p:cNvSpPr/>
          <p:nvPr/>
        </p:nvSpPr>
        <p:spPr>
          <a:xfrm>
            <a:off x="4480560" y="2011680"/>
            <a:ext cx="3200400" cy="548640"/>
          </a:xfrm>
          <a:prstGeom prst="rect">
            <a:avLst/>
          </a:prstGeom>
          <a:noFill/>
          <a:ln/>
        </p:spPr>
        <p:txBody>
          <a:bodyPr wrap="square" lIns="0" tIns="0" rIns="0" bIns="0" rtlCol="0" anchor="t"/>
          <a:lstStyle/>
          <a:p>
            <a:pPr marL="0" indent="0" algn="ctr">
              <a:buNone/>
            </a:pPr>
            <a:r>
              <a:rPr lang="en-US" sz="2000" b="1" dirty="0">
                <a:solidFill>
                  <a:srgbClr val="1E244F"/>
                </a:solidFill>
                <a:latin typeface="Calibri" pitchFamily="34" charset="0"/>
                <a:ea typeface="Calibri" pitchFamily="34" charset="-122"/>
                <a:cs typeface="Calibri" pitchFamily="34" charset="-120"/>
              </a:rPr>
              <a:t>1 augustus 2024</a:t>
            </a:r>
            <a:endParaRPr lang="en-US" sz="2000" b="1" dirty="0">
              <a:solidFill>
                <a:srgbClr val="1E244F"/>
              </a:solidFill>
            </a:endParaRPr>
          </a:p>
        </p:txBody>
      </p:sp>
      <p:sp>
        <p:nvSpPr>
          <p:cNvPr id="10" name="Text 8"/>
          <p:cNvSpPr/>
          <p:nvPr/>
        </p:nvSpPr>
        <p:spPr>
          <a:xfrm>
            <a:off x="4480560" y="2606040"/>
            <a:ext cx="3200400" cy="640080"/>
          </a:xfrm>
          <a:prstGeom prst="rect">
            <a:avLst/>
          </a:prstGeom>
          <a:noFill/>
          <a:ln/>
        </p:spPr>
        <p:txBody>
          <a:bodyPr wrap="square" lIns="0" tIns="0" rIns="0" bIns="0" rtlCol="0" anchor="t"/>
          <a:lstStyle/>
          <a:p>
            <a:pPr marL="0" indent="0" algn="ctr">
              <a:buNone/>
            </a:pPr>
            <a:r>
              <a:rPr lang="en-US" sz="1200" i="1" dirty="0">
                <a:solidFill>
                  <a:srgbClr val="1E244F"/>
                </a:solidFill>
                <a:latin typeface="Calibri" pitchFamily="34" charset="0"/>
                <a:ea typeface="Calibri" pitchFamily="34" charset="-122"/>
                <a:cs typeface="Calibri" pitchFamily="34" charset="-120"/>
              </a:rPr>
              <a:t>In werking getreden — vanaf hier loopt de klok voor alle verplichtingen.</a:t>
            </a:r>
            <a:endParaRPr lang="en-US" sz="1200" dirty="0">
              <a:solidFill>
                <a:srgbClr val="1E244F"/>
              </a:solidFill>
            </a:endParaRPr>
          </a:p>
        </p:txBody>
      </p:sp>
      <p:sp>
        <p:nvSpPr>
          <p:cNvPr id="11" name="Shape 9"/>
          <p:cNvSpPr/>
          <p:nvPr/>
        </p:nvSpPr>
        <p:spPr>
          <a:xfrm>
            <a:off x="8138160" y="1828800"/>
            <a:ext cx="3566160" cy="1463040"/>
          </a:xfrm>
          <a:prstGeom prst="rect">
            <a:avLst/>
          </a:prstGeom>
          <a:solidFill>
            <a:srgbClr val="C9A6FF"/>
          </a:solidFill>
          <a:ln w="12700">
            <a:noFill/>
            <a:prstDash val="solid"/>
          </a:ln>
        </p:spPr>
        <p:txBody>
          <a:bodyPr/>
          <a:lstStyle/>
          <a:p>
            <a:endParaRPr lang="en-US"/>
          </a:p>
        </p:txBody>
      </p:sp>
      <p:sp>
        <p:nvSpPr>
          <p:cNvPr id="12" name="Text 10"/>
          <p:cNvSpPr/>
          <p:nvPr/>
        </p:nvSpPr>
        <p:spPr>
          <a:xfrm>
            <a:off x="8321040" y="2011680"/>
            <a:ext cx="3200400" cy="548640"/>
          </a:xfrm>
          <a:prstGeom prst="rect">
            <a:avLst/>
          </a:prstGeom>
          <a:noFill/>
          <a:ln/>
        </p:spPr>
        <p:txBody>
          <a:bodyPr wrap="square" lIns="0" tIns="0" rIns="0" bIns="0" rtlCol="0" anchor="t"/>
          <a:lstStyle/>
          <a:p>
            <a:pPr marL="0" indent="0" algn="ctr">
              <a:buNone/>
            </a:pPr>
            <a:r>
              <a:rPr lang="en-US" sz="2000" b="1" dirty="0">
                <a:solidFill>
                  <a:srgbClr val="1E244F"/>
                </a:solidFill>
                <a:latin typeface="Calibri" pitchFamily="34" charset="0"/>
                <a:ea typeface="Calibri" pitchFamily="34" charset="-122"/>
                <a:cs typeface="Calibri" pitchFamily="34" charset="-120"/>
              </a:rPr>
              <a:t>Risicogebaseerd</a:t>
            </a:r>
            <a:endParaRPr lang="en-US" sz="2000" b="1" dirty="0">
              <a:solidFill>
                <a:srgbClr val="1E244F"/>
              </a:solidFill>
            </a:endParaRPr>
          </a:p>
        </p:txBody>
      </p:sp>
      <p:sp>
        <p:nvSpPr>
          <p:cNvPr id="13" name="Text 11"/>
          <p:cNvSpPr/>
          <p:nvPr/>
        </p:nvSpPr>
        <p:spPr>
          <a:xfrm>
            <a:off x="8321040" y="2606040"/>
            <a:ext cx="3200400" cy="640080"/>
          </a:xfrm>
          <a:prstGeom prst="rect">
            <a:avLst/>
          </a:prstGeom>
          <a:noFill/>
          <a:ln/>
        </p:spPr>
        <p:txBody>
          <a:bodyPr wrap="square" lIns="0" tIns="0" rIns="0" bIns="0" rtlCol="0" anchor="t"/>
          <a:lstStyle/>
          <a:p>
            <a:pPr marL="0" indent="0" algn="ctr">
              <a:buNone/>
            </a:pPr>
            <a:r>
              <a:rPr lang="en-US" sz="1200" i="1" dirty="0">
                <a:solidFill>
                  <a:srgbClr val="1E244F"/>
                </a:solidFill>
                <a:latin typeface="Calibri" pitchFamily="34" charset="0"/>
                <a:ea typeface="Calibri" pitchFamily="34" charset="-122"/>
                <a:cs typeface="Calibri" pitchFamily="34" charset="-120"/>
              </a:rPr>
              <a:t>Geen blanket-regulering. Eisen zijn proportioneel aan het risico van het systeem.</a:t>
            </a:r>
            <a:endParaRPr lang="en-US" sz="1200" dirty="0">
              <a:solidFill>
                <a:srgbClr val="1E244F"/>
              </a:solidFill>
            </a:endParaRPr>
          </a:p>
        </p:txBody>
      </p:sp>
      <p:sp>
        <p:nvSpPr>
          <p:cNvPr id="14" name="Text 12"/>
          <p:cNvSpPr/>
          <p:nvPr/>
        </p:nvSpPr>
        <p:spPr>
          <a:xfrm>
            <a:off x="457200" y="3657600"/>
            <a:ext cx="11247120" cy="365760"/>
          </a:xfrm>
          <a:prstGeom prst="rect">
            <a:avLst/>
          </a:prstGeom>
          <a:noFill/>
          <a:ln/>
        </p:spPr>
        <p:txBody>
          <a:bodyPr wrap="square" lIns="0" tIns="0" rIns="0" bIns="0" rtlCol="0" anchor="t"/>
          <a:lstStyle/>
          <a:p>
            <a:pPr marL="0" indent="0">
              <a:buNone/>
            </a:pPr>
            <a:r>
              <a:rPr lang="en-US" sz="1600" b="1" dirty="0">
                <a:solidFill>
                  <a:srgbClr val="FFFFFF"/>
                </a:solidFill>
                <a:latin typeface="Calibri" pitchFamily="34" charset="0"/>
                <a:ea typeface="Calibri" pitchFamily="34" charset="-122"/>
                <a:cs typeface="Calibri" pitchFamily="34" charset="-120"/>
              </a:rPr>
              <a:t>Wat regelt de Act?</a:t>
            </a:r>
            <a:endParaRPr lang="en-US" sz="1600" b="1" dirty="0">
              <a:solidFill>
                <a:srgbClr val="FFFFFF"/>
              </a:solidFill>
            </a:endParaRPr>
          </a:p>
        </p:txBody>
      </p:sp>
      <p:sp>
        <p:nvSpPr>
          <p:cNvPr id="15" name="Text 13"/>
          <p:cNvSpPr/>
          <p:nvPr/>
        </p:nvSpPr>
        <p:spPr>
          <a:xfrm>
            <a:off x="457200" y="4069080"/>
            <a:ext cx="11247120" cy="2194560"/>
          </a:xfrm>
          <a:prstGeom prst="rect">
            <a:avLst/>
          </a:prstGeom>
          <a:noFill/>
          <a:ln/>
        </p:spPr>
        <p:txBody>
          <a:bodyPr wrap="square" lIns="0" tIns="0" rIns="0" bIns="0" rtlCol="0" anchor="t"/>
          <a:lstStyle/>
          <a:p>
            <a:pPr marL="0" indent="0">
              <a:spcAft>
                <a:spcPts val="600"/>
              </a:spcAft>
              <a:buNone/>
            </a:pPr>
            <a:r>
              <a:rPr lang="en-US" sz="1300" b="1" dirty="0">
                <a:solidFill>
                  <a:srgbClr val="FFFFFF"/>
                </a:solidFill>
                <a:latin typeface="Calibri" pitchFamily="34" charset="0"/>
                <a:ea typeface="Calibri" pitchFamily="34" charset="-122"/>
                <a:cs typeface="Calibri" pitchFamily="34" charset="-120"/>
              </a:rPr>
              <a:t>Eén gemeenschappelijk kader</a:t>
            </a:r>
            <a:r>
              <a:rPr lang="en-US" sz="1300" dirty="0">
                <a:solidFill>
                  <a:srgbClr val="FFFFFF"/>
                </a:solidFill>
                <a:latin typeface="Calibri" pitchFamily="34" charset="0"/>
                <a:ea typeface="Calibri" pitchFamily="34" charset="-122"/>
                <a:cs typeface="Calibri" pitchFamily="34" charset="-120"/>
              </a:rPr>
              <a:t> voor AI in alle EU-lidstaten — direct toepasbaar, geen omzetting naar nationaal recht </a:t>
            </a:r>
            <a:r>
              <a:rPr lang="en-US" sz="1300" dirty="0" err="1">
                <a:solidFill>
                  <a:srgbClr val="FFFFFF"/>
                </a:solidFill>
                <a:latin typeface="Calibri" pitchFamily="34" charset="0"/>
                <a:ea typeface="Calibri" pitchFamily="34" charset="-122"/>
                <a:cs typeface="Calibri" pitchFamily="34" charset="-120"/>
              </a:rPr>
              <a:t>nodig</a:t>
            </a:r>
            <a:r>
              <a:rPr lang="en-US" sz="1300" dirty="0">
                <a:solidFill>
                  <a:srgbClr val="FFFFFF"/>
                </a:solidFill>
                <a:latin typeface="Calibri" pitchFamily="34" charset="0"/>
                <a:ea typeface="Calibri" pitchFamily="34" charset="-122"/>
                <a:cs typeface="Calibri" pitchFamily="34" charset="-120"/>
              </a:rPr>
              <a:t>.</a:t>
            </a:r>
            <a:endParaRPr lang="en-US" sz="1300" dirty="0">
              <a:solidFill>
                <a:srgbClr val="FFFFFF"/>
              </a:solidFill>
            </a:endParaRPr>
          </a:p>
        </p:txBody>
      </p:sp>
      <p:sp>
        <p:nvSpPr>
          <p:cNvPr id="16" name="Text 14"/>
          <p:cNvSpPr/>
          <p:nvPr/>
        </p:nvSpPr>
        <p:spPr>
          <a:xfrm>
            <a:off x="365760" y="6537960"/>
            <a:ext cx="5486400" cy="228600"/>
          </a:xfrm>
          <a:prstGeom prst="rect">
            <a:avLst/>
          </a:prstGeom>
          <a:noFill/>
          <a:ln/>
        </p:spPr>
        <p:txBody>
          <a:bodyPr wrap="square" lIns="0" tIns="0" rIns="0" bIns="0" rtlCol="0" anchor="ctr"/>
          <a:lstStyle/>
          <a:p>
            <a:pPr marL="0" indent="0">
              <a:buNone/>
            </a:pPr>
            <a:r>
              <a:rPr lang="en-US" sz="900" dirty="0">
                <a:solidFill>
                  <a:srgbClr val="888AA8"/>
                </a:solidFill>
                <a:latin typeface="Calibri" pitchFamily="34" charset="0"/>
                <a:ea typeface="Calibri" pitchFamily="34" charset="-122"/>
                <a:cs typeface="Calibri" pitchFamily="34" charset="-120"/>
              </a:rPr>
              <a:t>© AXVECO 2026. All rights reserved</a:t>
            </a:r>
            <a:endParaRPr lang="en-US" sz="900" dirty="0">
              <a:solidFill>
                <a:srgbClr val="888AA8"/>
              </a:solidFill>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name="Slide 17">
    <p:bg>
      <p:bgPr>
        <a:solidFill>
          <a:srgbClr val="1E244F">
            <a:alpha val="100000"/>
          </a:srgbClr>
        </a:solidFill>
        <a:effectLst/>
      </p:bgPr>
    </p:bg>
    <p:spTree>
      <p:nvGrpSpPr>
        <p:cNvPr id="1" name=""/>
        <p:cNvGrpSpPr/>
        <p:nvPr/>
      </p:nvGrpSpPr>
      <p:grpSpPr>
        <a:xfrm>
          <a:off x="0" y="0"/>
          <a:ext cx="0" cy="0"/>
          <a:chOff x="0" y="0"/>
          <a:chExt cx="0" cy="0"/>
        </a:xfrm>
      </p:grpSpPr>
      <p:sp>
        <p:nvSpPr>
          <p:cNvPr id="2" name="Text 0"/>
          <p:cNvSpPr/>
          <p:nvPr/>
        </p:nvSpPr>
        <p:spPr>
          <a:xfrm>
            <a:off x="457200" y="365760"/>
            <a:ext cx="11247120" cy="594360"/>
          </a:xfrm>
          <a:prstGeom prst="rect">
            <a:avLst/>
          </a:prstGeom>
          <a:noFill/>
          <a:ln/>
        </p:spPr>
        <p:txBody>
          <a:bodyPr wrap="square" lIns="0" tIns="0" rIns="0" bIns="0" rtlCol="0" anchor="ctr"/>
          <a:lstStyle/>
          <a:p>
            <a:pPr marL="0" indent="0">
              <a:buNone/>
            </a:pPr>
            <a:r>
              <a:rPr lang="en-US" sz="2800" b="1" dirty="0">
                <a:solidFill>
                  <a:srgbClr val="FFFFFF"/>
                </a:solidFill>
                <a:latin typeface="Calibri" pitchFamily="34" charset="0"/>
                <a:ea typeface="Calibri" pitchFamily="34" charset="-122"/>
                <a:cs typeface="Calibri" pitchFamily="34" charset="-120"/>
              </a:rPr>
              <a:t>Wat geldt er al — en wat komt eraan?</a:t>
            </a:r>
            <a:endParaRPr lang="en-US" sz="2800" dirty="0">
              <a:solidFill>
                <a:srgbClr val="FFFFFF"/>
              </a:solidFill>
            </a:endParaRPr>
          </a:p>
        </p:txBody>
      </p:sp>
      <p:sp>
        <p:nvSpPr>
          <p:cNvPr id="3" name="Text 1"/>
          <p:cNvSpPr/>
          <p:nvPr/>
        </p:nvSpPr>
        <p:spPr>
          <a:xfrm>
            <a:off x="457200" y="914400"/>
            <a:ext cx="11247120" cy="365760"/>
          </a:xfrm>
          <a:prstGeom prst="rect">
            <a:avLst/>
          </a:prstGeom>
          <a:noFill/>
          <a:ln/>
        </p:spPr>
        <p:txBody>
          <a:bodyPr wrap="square" lIns="0" tIns="0" rIns="0" bIns="0" rtlCol="0" anchor="ctr"/>
          <a:lstStyle/>
          <a:p>
            <a:pPr marL="0" indent="0">
              <a:buNone/>
            </a:pPr>
            <a:r>
              <a:rPr lang="en-US" sz="1400" i="1" dirty="0">
                <a:solidFill>
                  <a:srgbClr val="C9A6FF"/>
                </a:solidFill>
                <a:latin typeface="Calibri" pitchFamily="34" charset="0"/>
                <a:ea typeface="Calibri" pitchFamily="34" charset="-122"/>
                <a:cs typeface="Calibri" pitchFamily="34" charset="-120"/>
              </a:rPr>
              <a:t>De AI Act trad in werking in augustus 2024 — sindsdien gaan stap voor stap nieuwe verplichtingen in</a:t>
            </a:r>
            <a:endParaRPr lang="en-US" sz="1400" dirty="0">
              <a:solidFill>
                <a:srgbClr val="C9A6FF"/>
              </a:solidFill>
            </a:endParaRPr>
          </a:p>
        </p:txBody>
      </p:sp>
      <p:sp>
        <p:nvSpPr>
          <p:cNvPr id="4" name="Shape 2"/>
          <p:cNvSpPr/>
          <p:nvPr/>
        </p:nvSpPr>
        <p:spPr>
          <a:xfrm>
            <a:off x="457200" y="1371600"/>
            <a:ext cx="548640" cy="54864"/>
          </a:xfrm>
          <a:prstGeom prst="rect">
            <a:avLst/>
          </a:prstGeom>
          <a:solidFill>
            <a:srgbClr val="C9A6FF"/>
          </a:solidFill>
          <a:ln w="12700">
            <a:noFill/>
            <a:prstDash val="solid"/>
          </a:ln>
        </p:spPr>
        <p:txBody>
          <a:bodyPr/>
          <a:lstStyle/>
          <a:p>
            <a:endParaRPr lang="en-US"/>
          </a:p>
        </p:txBody>
      </p:sp>
      <p:sp>
        <p:nvSpPr>
          <p:cNvPr id="5" name="Text 3"/>
          <p:cNvSpPr/>
          <p:nvPr/>
        </p:nvSpPr>
        <p:spPr>
          <a:xfrm>
            <a:off x="457200" y="1783080"/>
            <a:ext cx="5486400" cy="411480"/>
          </a:xfrm>
          <a:prstGeom prst="rect">
            <a:avLst/>
          </a:prstGeom>
          <a:noFill/>
          <a:ln/>
        </p:spPr>
        <p:txBody>
          <a:bodyPr wrap="square" lIns="0" tIns="0" rIns="0" bIns="0" rtlCol="0" anchor="t"/>
          <a:lstStyle/>
          <a:p>
            <a:pPr marL="0" indent="0">
              <a:buNone/>
            </a:pPr>
            <a:r>
              <a:rPr lang="en-US" sz="1600" b="1" dirty="0">
                <a:solidFill>
                  <a:srgbClr val="FFFFFF"/>
                </a:solidFill>
                <a:latin typeface="Calibri" pitchFamily="34" charset="0"/>
                <a:ea typeface="Calibri" pitchFamily="34" charset="-122"/>
                <a:cs typeface="Calibri" pitchFamily="34" charset="-120"/>
              </a:rPr>
              <a:t>Al verplicht (per mei 2026)</a:t>
            </a:r>
            <a:endParaRPr lang="en-US" sz="1600" b="1" dirty="0">
              <a:solidFill>
                <a:srgbClr val="FFFFFF"/>
              </a:solidFill>
            </a:endParaRPr>
          </a:p>
        </p:txBody>
      </p:sp>
      <p:sp>
        <p:nvSpPr>
          <p:cNvPr id="6" name="Text 4"/>
          <p:cNvSpPr/>
          <p:nvPr/>
        </p:nvSpPr>
        <p:spPr>
          <a:xfrm>
            <a:off x="457200" y="2240280"/>
            <a:ext cx="5486400" cy="3657600"/>
          </a:xfrm>
          <a:prstGeom prst="rect">
            <a:avLst/>
          </a:prstGeom>
          <a:noFill/>
          <a:ln/>
        </p:spPr>
        <p:txBody>
          <a:bodyPr wrap="square" lIns="0" tIns="0" rIns="0" bIns="0" rtlCol="0" anchor="t"/>
          <a:lstStyle/>
          <a:p>
            <a:pPr marL="0" indent="0">
              <a:spcAft>
                <a:spcPts val="400"/>
              </a:spcAft>
              <a:buNone/>
            </a:pPr>
            <a:r>
              <a:rPr lang="en-US" sz="1300" b="1" dirty="0">
                <a:solidFill>
                  <a:srgbClr val="FFFFFF"/>
                </a:solidFill>
                <a:latin typeface="Calibri" pitchFamily="34" charset="0"/>
                <a:ea typeface="Calibri" pitchFamily="34" charset="-122"/>
                <a:cs typeface="Calibri" pitchFamily="34" charset="-120"/>
              </a:rPr>
              <a:t>Verboden AI-praktijken (feb 2025)</a:t>
            </a:r>
            <a:r>
              <a:rPr lang="en-US" sz="1300" dirty="0">
                <a:solidFill>
                  <a:srgbClr val="FFFFFF"/>
                </a:solidFill>
                <a:latin typeface="Calibri" pitchFamily="34" charset="0"/>
                <a:ea typeface="Calibri" pitchFamily="34" charset="-122"/>
                <a:cs typeface="Calibri" pitchFamily="34" charset="-120"/>
              </a:rPr>
              <a:t> — social scoring, manipulatie van kwetsbaren en biometrische surveillance in publieke ruimte zijn vanaf februari 2025 verboden.</a:t>
            </a:r>
            <a:r>
              <a:rPr lang="en-US" sz="1300" dirty="0" err="1">
                <a:solidFill>
                  <a:srgbClr val="FFFFFF"/>
                </a:solidFill>
                <a:latin typeface="Calibri" pitchFamily="34" charset="0"/>
                <a:ea typeface="Calibri" pitchFamily="34" charset="-122"/>
                <a:cs typeface="Calibri" pitchFamily="34" charset="-120"/>
              </a:rPr>
              <a:t>  </a:t>
            </a:r>
            <a:r>
              <a:rPr lang="en-US" sz="1300" dirty="0">
                <a:solidFill>
                  <a:srgbClr val="FFFFFF"/>
                </a:solidFill>
                <a:latin typeface="Calibri" pitchFamily="34" charset="0"/>
                <a:ea typeface="Calibri" pitchFamily="34" charset="-122"/>
                <a:cs typeface="Calibri" pitchFamily="34" charset="-120"/>
              </a:rPr>
              <a:t>  </a:t>
            </a:r>
            <a:endParaRPr lang="en-US" sz="1300" dirty="0">
              <a:solidFill>
                <a:srgbClr val="FFFFFF"/>
              </a:solidFill>
            </a:endParaRPr>
          </a:p>
          <a:p>
            <a:pPr marL="0" indent="0">
              <a:spcAft>
                <a:spcPts val="400"/>
              </a:spcAft>
              <a:buNone/>
            </a:pPr>
            <a:r>
              <a:rPr lang="en-US" sz="800" dirty="0">
                <a:solidFill>
                  <a:srgbClr val="FFFFFF"/>
                </a:solidFill>
                <a:latin typeface="Calibri" pitchFamily="34" charset="0"/>
                <a:ea typeface="Calibri" pitchFamily="34" charset="-122"/>
                <a:cs typeface="Calibri" pitchFamily="34" charset="-120"/>
              </a:rPr>
              <a:t> </a:t>
            </a:r>
            <a:endParaRPr lang="en-US" sz="1300" dirty="0">
              <a:solidFill>
                <a:srgbClr val="FFFFFF"/>
              </a:solidFill>
            </a:endParaRPr>
          </a:p>
          <a:p>
            <a:pPr marL="0" indent="0">
              <a:spcAft>
                <a:spcPts val="400"/>
              </a:spcAft>
              <a:buNone/>
            </a:pPr>
            <a:r>
              <a:rPr lang="en-US" sz="1300" b="1" dirty="0">
                <a:solidFill>
                  <a:srgbClr val="FFFFFF"/>
                </a:solidFill>
                <a:latin typeface="Calibri" pitchFamily="34" charset="0"/>
                <a:ea typeface="Calibri" pitchFamily="34" charset="-122"/>
                <a:cs typeface="Calibri" pitchFamily="34" charset="-120"/>
              </a:rPr>
              <a:t>AI-geletterdheid (feb 2025)</a:t>
            </a:r>
            <a:r>
              <a:rPr lang="en-US" sz="1300" dirty="0">
                <a:solidFill>
                  <a:srgbClr val="FFFFFF"/>
                </a:solidFill>
                <a:latin typeface="Calibri" pitchFamily="34" charset="0"/>
                <a:ea typeface="Calibri" pitchFamily="34" charset="-122"/>
                <a:cs typeface="Calibri" pitchFamily="34" charset="-120"/>
              </a:rPr>
              <a:t> — werkgevers moeten zorgen dat medewerkers die met AI werken voldoende AI-geletterd zijn voor hun rol.</a:t>
            </a:r>
            <a:endParaRPr lang="en-US" sz="1300" dirty="0">
              <a:solidFill>
                <a:srgbClr val="FFFFFF"/>
              </a:solidFill>
            </a:endParaRPr>
          </a:p>
          <a:p>
            <a:pPr marL="0" indent="0">
              <a:spcAft>
                <a:spcPts val="400"/>
              </a:spcAft>
              <a:buNone/>
            </a:pPr>
            <a:r>
              <a:rPr lang="en-US" sz="800" dirty="0">
                <a:solidFill>
                  <a:srgbClr val="FFFFFF"/>
                </a:solidFill>
                <a:latin typeface="Calibri" pitchFamily="34" charset="0"/>
                <a:ea typeface="Calibri" pitchFamily="34" charset="-122"/>
                <a:cs typeface="Calibri" pitchFamily="34" charset="-120"/>
              </a:rPr>
              <a:t> </a:t>
            </a:r>
            <a:endParaRPr lang="en-US" sz="1300" dirty="0">
              <a:solidFill>
                <a:srgbClr val="FFFFFF"/>
              </a:solidFill>
            </a:endParaRPr>
          </a:p>
          <a:p>
            <a:pPr marL="0" indent="0">
              <a:spcAft>
                <a:spcPts val="400"/>
              </a:spcAft>
              <a:buNone/>
            </a:pPr>
            <a:r>
              <a:rPr lang="en-US" sz="1300" b="1" dirty="0">
                <a:solidFill>
                  <a:srgbClr val="FFFFFF"/>
                </a:solidFill>
                <a:latin typeface="Calibri" pitchFamily="34" charset="0"/>
                <a:ea typeface="Calibri" pitchFamily="34" charset="-122"/>
                <a:cs typeface="Calibri" pitchFamily="34" charset="-120"/>
              </a:rPr>
              <a:t>GPAI-transparantie (aug 2025)</a:t>
            </a:r>
            <a:r>
              <a:rPr lang="en-US" sz="1300" dirty="0">
                <a:solidFill>
                  <a:srgbClr val="FFFFFF"/>
                </a:solidFill>
                <a:latin typeface="Calibri" pitchFamily="34" charset="0"/>
                <a:ea typeface="Calibri" pitchFamily="34" charset="-122"/>
                <a:cs typeface="Calibri" pitchFamily="34" charset="-120"/>
              </a:rPr>
              <a:t> — algemene-doel-modellen zoals GPT en Claude moeten technische documentatie leveren en EU-auteursrecht respecteren.</a:t>
            </a:r>
            <a:endParaRPr lang="en-US" sz="1300" dirty="0">
              <a:solidFill>
                <a:srgbClr val="FFFFFF"/>
              </a:solidFill>
            </a:endParaRPr>
          </a:p>
          <a:p>
            <a:pPr marL="0" indent="0">
              <a:spcAft>
                <a:spcPts val="400"/>
              </a:spcAft>
              <a:buNone/>
            </a:pPr>
            <a:r>
              <a:rPr lang="en-US" sz="800" dirty="0">
                <a:solidFill>
                  <a:srgbClr val="FFFFFF"/>
                </a:solidFill>
                <a:latin typeface="Calibri" pitchFamily="34" charset="0"/>
                <a:ea typeface="Calibri" pitchFamily="34" charset="-122"/>
                <a:cs typeface="Calibri" pitchFamily="34" charset="-120"/>
              </a:rPr>
              <a:t> </a:t>
            </a:r>
            <a:endParaRPr lang="en-US" sz="1300" dirty="0">
              <a:solidFill>
                <a:srgbClr val="FFFFFF"/>
              </a:solidFill>
            </a:endParaRPr>
          </a:p>
          <a:p>
            <a:pPr marL="0" indent="0">
              <a:spcAft>
                <a:spcPts val="400"/>
              </a:spcAft>
              <a:buNone/>
            </a:pPr>
            <a:r>
              <a:rPr lang="en-US" sz="1300" b="1" dirty="0">
                <a:solidFill>
                  <a:srgbClr val="FFFFFF"/>
                </a:solidFill>
                <a:latin typeface="Calibri" pitchFamily="34" charset="0"/>
                <a:ea typeface="Calibri" pitchFamily="34" charset="-122"/>
                <a:cs typeface="Calibri" pitchFamily="34" charset="-120"/>
              </a:rPr>
              <a:t>Nationale toezichthouders (aug 2025)</a:t>
            </a:r>
            <a:r>
              <a:rPr lang="en-US" sz="1300" dirty="0">
                <a:solidFill>
                  <a:srgbClr val="FFFFFF"/>
                </a:solidFill>
                <a:latin typeface="Calibri" pitchFamily="34" charset="0"/>
                <a:ea typeface="Calibri" pitchFamily="34" charset="-122"/>
                <a:cs typeface="Calibri" pitchFamily="34" charset="-120"/>
              </a:rPr>
              <a:t> — elke lidstaat heeft een toezichthouder aangewezen. In Nederland: Autoriteit Persoonsgegevens (DCA).</a:t>
            </a:r>
            <a:endParaRPr lang="en-US" sz="1300" dirty="0">
              <a:solidFill>
                <a:srgbClr val="FFFFFF"/>
              </a:solidFill>
            </a:endParaRPr>
          </a:p>
        </p:txBody>
      </p:sp>
      <p:sp>
        <p:nvSpPr>
          <p:cNvPr id="7" name="Shape 5"/>
          <p:cNvSpPr/>
          <p:nvPr/>
        </p:nvSpPr>
        <p:spPr>
          <a:xfrm>
            <a:off x="6400800" y="1783080"/>
            <a:ext cx="5303520" cy="4434840"/>
          </a:xfrm>
          <a:prstGeom prst="rect">
            <a:avLst/>
          </a:prstGeom>
          <a:solidFill>
            <a:srgbClr val="2B3370"/>
          </a:solidFill>
          <a:ln w="9525">
            <a:noFill/>
            <a:prstDash val="solid"/>
          </a:ln>
        </p:spPr>
        <p:txBody>
          <a:bodyPr/>
          <a:lstStyle/>
          <a:p>
            <a:endParaRPr lang="en-US"/>
          </a:p>
        </p:txBody>
      </p:sp>
      <p:sp>
        <p:nvSpPr>
          <p:cNvPr id="8" name="Shape 6"/>
          <p:cNvSpPr/>
          <p:nvPr/>
        </p:nvSpPr>
        <p:spPr>
          <a:xfrm>
            <a:off x="6400800" y="1783080"/>
            <a:ext cx="5303520" cy="502920"/>
          </a:xfrm>
          <a:prstGeom prst="rect">
            <a:avLst/>
          </a:prstGeom>
          <a:solidFill>
            <a:srgbClr val="C9A6FF"/>
          </a:solidFill>
          <a:ln w="12700">
            <a:noFill/>
            <a:prstDash val="solid"/>
          </a:ln>
        </p:spPr>
        <p:txBody>
          <a:bodyPr/>
          <a:lstStyle/>
          <a:p>
            <a:endParaRPr lang="en-US"/>
          </a:p>
        </p:txBody>
      </p:sp>
      <p:sp>
        <p:nvSpPr>
          <p:cNvPr id="9" name="Text 7"/>
          <p:cNvSpPr/>
          <p:nvPr/>
        </p:nvSpPr>
        <p:spPr>
          <a:xfrm>
            <a:off x="6400800" y="1783080"/>
            <a:ext cx="5303520" cy="502920"/>
          </a:xfrm>
          <a:prstGeom prst="rect">
            <a:avLst/>
          </a:prstGeom>
          <a:noFill/>
          <a:ln/>
        </p:spPr>
        <p:txBody>
          <a:bodyPr wrap="square" lIns="0" tIns="0" rIns="0" bIns="0" rtlCol="0" anchor="ctr"/>
          <a:lstStyle/>
          <a:p>
            <a:pPr marL="0" indent="0" algn="ctr">
              <a:buNone/>
            </a:pPr>
            <a:r>
              <a:rPr lang="en-US" sz="1300" b="1" dirty="0">
                <a:solidFill>
                  <a:srgbClr val="1E244F"/>
                </a:solidFill>
                <a:latin typeface="Calibri" pitchFamily="34" charset="0"/>
                <a:ea typeface="Calibri" pitchFamily="34" charset="-122"/>
                <a:cs typeface="Calibri" pitchFamily="34" charset="-120"/>
              </a:rPr>
              <a:t>Komt er snel aan</a:t>
            </a:r>
            <a:endParaRPr lang="en-US" sz="1300" b="1" dirty="0">
              <a:solidFill>
                <a:srgbClr val="1E244F"/>
              </a:solidFill>
            </a:endParaRPr>
          </a:p>
        </p:txBody>
      </p:sp>
      <p:sp>
        <p:nvSpPr>
          <p:cNvPr id="10" name="Text 8"/>
          <p:cNvSpPr/>
          <p:nvPr/>
        </p:nvSpPr>
        <p:spPr>
          <a:xfrm>
            <a:off x="6583680" y="2423160"/>
            <a:ext cx="4937760" cy="3657600"/>
          </a:xfrm>
          <a:prstGeom prst="rect">
            <a:avLst/>
          </a:prstGeom>
          <a:noFill/>
          <a:ln/>
        </p:spPr>
        <p:txBody>
          <a:bodyPr wrap="square" lIns="0" tIns="0" rIns="0" bIns="0" rtlCol="0" anchor="t"/>
          <a:lstStyle/>
          <a:p>
            <a:pPr marL="0" indent="0">
              <a:spcAft>
                <a:spcPts val="400"/>
              </a:spcAft>
              <a:buNone/>
            </a:pPr>
            <a:r>
              <a:rPr lang="en-US" sz="1200" b="1" dirty="0">
                <a:solidFill>
                  <a:srgbClr val="FFFFFF"/>
                </a:solidFill>
                <a:latin typeface="Calibri" pitchFamily="34" charset="0"/>
                <a:ea typeface="Calibri" pitchFamily="34" charset="-122"/>
                <a:cs typeface="Calibri" pitchFamily="34" charset="-120"/>
              </a:rPr>
              <a:t>Aug 2026 — codes of practice</a:t>
            </a:r>
            <a:r>
              <a:rPr lang="en-US" sz="1200" dirty="0">
                <a:solidFill>
                  <a:srgbClr val="FFFFFF"/>
                </a:solidFill>
                <a:latin typeface="Calibri" pitchFamily="34" charset="0"/>
                <a:ea typeface="Calibri" pitchFamily="34" charset="-122"/>
                <a:cs typeface="Calibri" pitchFamily="34" charset="-120"/>
              </a:rPr>
              <a:t> — afronding van codes of practice en volledige uitwerking van AI-geletterdheid op nationaal niveau.</a:t>
            </a:r>
            <a:endParaRPr lang="en-US" sz="1200" dirty="0">
              <a:solidFill>
                <a:srgbClr val="FFFFFF"/>
              </a:solidFill>
            </a:endParaRPr>
          </a:p>
          <a:p>
            <a:pPr marL="0" indent="0">
              <a:spcAft>
                <a:spcPts val="400"/>
              </a:spcAft>
              <a:buNone/>
            </a:pPr>
            <a:r>
              <a:rPr lang="en-US" sz="600" dirty="0">
                <a:solidFill>
                  <a:srgbClr val="FFFFFF"/>
                </a:solidFill>
                <a:latin typeface="Calibri" pitchFamily="34" charset="0"/>
                <a:ea typeface="Calibri" pitchFamily="34" charset="-122"/>
                <a:cs typeface="Calibri" pitchFamily="34" charset="-120"/>
              </a:rPr>
              <a:t> </a:t>
            </a:r>
            <a:endParaRPr lang="en-US" sz="1200" dirty="0">
              <a:solidFill>
                <a:srgbClr val="FFFFFF"/>
              </a:solidFill>
            </a:endParaRPr>
          </a:p>
          <a:p>
            <a:pPr marL="0" indent="0">
              <a:spcAft>
                <a:spcPts val="400"/>
              </a:spcAft>
              <a:buNone/>
            </a:pPr>
            <a:r>
              <a:rPr lang="en-US" sz="1200" b="1" dirty="0">
                <a:solidFill>
                  <a:srgbClr val="FFFFFF"/>
                </a:solidFill>
                <a:latin typeface="Calibri" pitchFamily="34" charset="0"/>
                <a:ea typeface="Calibri" pitchFamily="34" charset="-122"/>
                <a:cs typeface="Calibri" pitchFamily="34" charset="-120"/>
              </a:rPr>
              <a:t>Dec 2026 — hoog-risico start</a:t>
            </a:r>
            <a:r>
              <a:rPr lang="en-US" sz="1200" dirty="0">
                <a:solidFill>
                  <a:srgbClr val="FFFFFF"/>
                </a:solidFill>
                <a:latin typeface="Calibri" pitchFamily="34" charset="0"/>
                <a:ea typeface="Calibri" pitchFamily="34" charset="-122"/>
                <a:cs typeface="Calibri" pitchFamily="34" charset="-120"/>
              </a:rPr>
              <a:t> — aanbieders van hoog-risico AI moeten registreren in de EU-database en starten met conformity assessments.</a:t>
            </a:r>
            <a:endParaRPr lang="en-US" sz="1200" dirty="0">
              <a:solidFill>
                <a:srgbClr val="FFFFFF"/>
              </a:solidFill>
            </a:endParaRPr>
          </a:p>
          <a:p>
            <a:pPr marL="0" indent="0">
              <a:spcAft>
                <a:spcPts val="400"/>
              </a:spcAft>
              <a:buNone/>
            </a:pPr>
            <a:r>
              <a:rPr lang="en-US" sz="600" dirty="0">
                <a:solidFill>
                  <a:srgbClr val="FFFFFF"/>
                </a:solidFill>
                <a:latin typeface="Calibri" pitchFamily="34" charset="0"/>
                <a:ea typeface="Calibri" pitchFamily="34" charset="-122"/>
                <a:cs typeface="Calibri" pitchFamily="34" charset="-120"/>
              </a:rPr>
              <a:t> </a:t>
            </a:r>
            <a:endParaRPr lang="en-US" sz="1200" dirty="0">
              <a:solidFill>
                <a:srgbClr val="FFFFFF"/>
              </a:solidFill>
            </a:endParaRPr>
          </a:p>
          <a:p>
            <a:pPr marL="0" indent="0">
              <a:spcAft>
                <a:spcPts val="400"/>
              </a:spcAft>
              <a:buNone/>
            </a:pPr>
            <a:r>
              <a:rPr lang="en-US" sz="1200" b="1" dirty="0">
                <a:solidFill>
                  <a:srgbClr val="FFFFFF"/>
                </a:solidFill>
                <a:latin typeface="Calibri" pitchFamily="34" charset="0"/>
                <a:ea typeface="Calibri" pitchFamily="34" charset="-122"/>
                <a:cs typeface="Calibri" pitchFamily="34" charset="-120"/>
              </a:rPr>
              <a:t>Aug 2027 — hoog-risico volledig</a:t>
            </a:r>
            <a:r>
              <a:rPr lang="en-US" sz="1200" dirty="0">
                <a:solidFill>
                  <a:srgbClr val="FFFFFF"/>
                </a:solidFill>
                <a:latin typeface="Calibri" pitchFamily="34" charset="0"/>
                <a:ea typeface="Calibri" pitchFamily="34" charset="-122"/>
                <a:cs typeface="Calibri" pitchFamily="34" charset="-120"/>
              </a:rPr>
              <a:t> — AI in werving, onderwijs, kredietbeoordeling en rechtshandhaving moet aan álle eisen voldoen.</a:t>
            </a:r>
            <a:endParaRPr lang="en-US" sz="1200" dirty="0">
              <a:solidFill>
                <a:srgbClr val="FFFFFF"/>
              </a:solidFill>
            </a:endParaRPr>
          </a:p>
          <a:p>
            <a:pPr marL="0" indent="0">
              <a:spcAft>
                <a:spcPts val="400"/>
              </a:spcAft>
              <a:buNone/>
            </a:pPr>
            <a:r>
              <a:rPr lang="en-US" sz="600" dirty="0">
                <a:solidFill>
                  <a:srgbClr val="FFFFFF"/>
                </a:solidFill>
                <a:latin typeface="Calibri" pitchFamily="34" charset="0"/>
                <a:ea typeface="Calibri" pitchFamily="34" charset="-122"/>
                <a:cs typeface="Calibri" pitchFamily="34" charset="-120"/>
              </a:rPr>
              <a:t> </a:t>
            </a:r>
            <a:endParaRPr lang="en-US" sz="1200" dirty="0">
              <a:solidFill>
                <a:srgbClr val="FFFFFF"/>
              </a:solidFill>
            </a:endParaRPr>
          </a:p>
          <a:p>
            <a:pPr marL="0" indent="0">
              <a:spcAft>
                <a:spcPts val="400"/>
              </a:spcAft>
              <a:buNone/>
            </a:pPr>
            <a:r>
              <a:rPr lang="en-US" sz="1200" b="1" dirty="0">
                <a:solidFill>
                  <a:srgbClr val="FFFFFF"/>
                </a:solidFill>
                <a:latin typeface="Calibri" pitchFamily="34" charset="0"/>
                <a:ea typeface="Calibri" pitchFamily="34" charset="-122"/>
                <a:cs typeface="Calibri" pitchFamily="34" charset="-120"/>
              </a:rPr>
              <a:t>Goed om te weten</a:t>
            </a:r>
            <a:r>
              <a:rPr lang="en-US" sz="1200" dirty="0">
                <a:solidFill>
                  <a:srgbClr val="FFFFFF"/>
                </a:solidFill>
                <a:latin typeface="Calibri" pitchFamily="34" charset="0"/>
                <a:ea typeface="Calibri" pitchFamily="34" charset="-122"/>
                <a:cs typeface="Calibri" pitchFamily="34" charset="-120"/>
              </a:rPr>
              <a:t> — de Digital Omnibus (mei 2026) versoepelt enkele verplichtingen voor MKB, maar de hoofdlijnen blijven gelijk.</a:t>
            </a:r>
            <a:endParaRPr lang="en-US" sz="1200" dirty="0">
              <a:solidFill>
                <a:srgbClr val="FFFFFF"/>
              </a:solidFill>
            </a:endParaRPr>
          </a:p>
        </p:txBody>
      </p:sp>
      <p:sp>
        <p:nvSpPr>
          <p:cNvPr id="11" name="Text 9"/>
          <p:cNvSpPr/>
          <p:nvPr/>
        </p:nvSpPr>
        <p:spPr>
          <a:xfrm>
            <a:off x="365760" y="6537960"/>
            <a:ext cx="5486400" cy="228600"/>
          </a:xfrm>
          <a:prstGeom prst="rect">
            <a:avLst/>
          </a:prstGeom>
          <a:noFill/>
          <a:ln/>
        </p:spPr>
        <p:txBody>
          <a:bodyPr wrap="square" lIns="0" tIns="0" rIns="0" bIns="0" rtlCol="0" anchor="ctr"/>
          <a:lstStyle/>
          <a:p>
            <a:pPr marL="0" indent="0">
              <a:buNone/>
            </a:pPr>
            <a:r>
              <a:rPr lang="en-US" sz="900" dirty="0">
                <a:solidFill>
                  <a:srgbClr val="888AA8"/>
                </a:solidFill>
                <a:latin typeface="Calibri" pitchFamily="34" charset="0"/>
                <a:ea typeface="Calibri" pitchFamily="34" charset="-122"/>
                <a:cs typeface="Calibri" pitchFamily="34" charset="-120"/>
              </a:rPr>
              <a:t>© AXVECO 2026. All rights reserved</a:t>
            </a:r>
            <a:endParaRPr lang="en-US" sz="900" dirty="0">
              <a:solidFill>
                <a:srgbClr val="888AA8"/>
              </a:solidFill>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name="Slide 39">
    <p:bg>
      <p:bgPr>
        <a:solidFill>
          <a:srgbClr val="1E244F">
            <a:alpha val="100000"/>
          </a:srgbClr>
        </a:solidFill>
        <a:effectLst/>
      </p:bgPr>
    </p:bg>
    <p:spTree>
      <p:nvGrpSpPr>
        <p:cNvPr id="1" name=""/>
        <p:cNvGrpSpPr/>
        <p:nvPr/>
      </p:nvGrpSpPr>
      <p:grpSpPr>
        <a:xfrm>
          <a:off x="0" y="0"/>
          <a:ext cx="0" cy="0"/>
          <a:chOff x="0" y="0"/>
          <a:chExt cx="0" cy="0"/>
        </a:xfrm>
      </p:grpSpPr>
      <p:sp>
        <p:nvSpPr>
          <p:cNvPr id="2" name="Text 0"/>
          <p:cNvSpPr/>
          <p:nvPr/>
        </p:nvSpPr>
        <p:spPr>
          <a:xfrm>
            <a:off x="457200" y="365760"/>
            <a:ext cx="11247120" cy="594360"/>
          </a:xfrm>
          <a:prstGeom prst="rect">
            <a:avLst/>
          </a:prstGeom>
          <a:noFill/>
          <a:ln/>
        </p:spPr>
        <p:txBody>
          <a:bodyPr wrap="square" lIns="0" tIns="0" rIns="0" bIns="0" rtlCol="0" anchor="ctr"/>
          <a:lstStyle/>
          <a:p>
            <a:pPr marL="0" indent="0">
              <a:buNone/>
            </a:pPr>
            <a:r>
              <a:rPr lang="en-US" sz="2800" b="1" dirty="0">
                <a:solidFill>
                  <a:srgbClr val="FFFFFF"/>
                </a:solidFill>
                <a:latin typeface="Calibri" pitchFamily="34" charset="0"/>
                <a:ea typeface="Calibri" pitchFamily="34" charset="-122"/>
                <a:cs typeface="Calibri" pitchFamily="34" charset="-120"/>
              </a:rPr>
              <a:t>Wat is 'AI' onder de AI Act?</a:t>
            </a:r>
            <a:endParaRPr lang="en-US" sz="2800" dirty="0">
              <a:solidFill>
                <a:srgbClr val="FFFFFF"/>
              </a:solidFill>
            </a:endParaRPr>
          </a:p>
        </p:txBody>
      </p:sp>
      <p:sp>
        <p:nvSpPr>
          <p:cNvPr id="3" name="Text 1"/>
          <p:cNvSpPr/>
          <p:nvPr/>
        </p:nvSpPr>
        <p:spPr>
          <a:xfrm>
            <a:off x="457200" y="914400"/>
            <a:ext cx="11247120" cy="365760"/>
          </a:xfrm>
          <a:prstGeom prst="rect">
            <a:avLst/>
          </a:prstGeom>
          <a:noFill/>
          <a:ln/>
        </p:spPr>
        <p:txBody>
          <a:bodyPr wrap="square" lIns="0" tIns="0" rIns="0" bIns="0" rtlCol="0" anchor="ctr"/>
          <a:lstStyle/>
          <a:p>
            <a:pPr marL="0" indent="0">
              <a:buNone/>
            </a:pPr>
            <a:r>
              <a:rPr lang="en-US" sz="1400" i="1" dirty="0">
                <a:solidFill>
                  <a:srgbClr val="C9A6FF"/>
                </a:solidFill>
                <a:latin typeface="Calibri" pitchFamily="34" charset="0"/>
                <a:ea typeface="Calibri" pitchFamily="34" charset="-122"/>
                <a:cs typeface="Calibri" pitchFamily="34" charset="-120"/>
              </a:rPr>
              <a:t>De juridische definitie — bepaalt wel of niet onder de Act vallen</a:t>
            </a:r>
            <a:endParaRPr lang="en-US" sz="1400" dirty="0">
              <a:solidFill>
                <a:srgbClr val="C9A6FF"/>
              </a:solidFill>
            </a:endParaRPr>
          </a:p>
        </p:txBody>
      </p:sp>
      <p:sp>
        <p:nvSpPr>
          <p:cNvPr id="4" name="Shape 2"/>
          <p:cNvSpPr/>
          <p:nvPr/>
        </p:nvSpPr>
        <p:spPr>
          <a:xfrm>
            <a:off x="457200" y="1371600"/>
            <a:ext cx="548640" cy="54864"/>
          </a:xfrm>
          <a:prstGeom prst="rect">
            <a:avLst/>
          </a:prstGeom>
          <a:solidFill>
            <a:srgbClr val="C9A6FF"/>
          </a:solidFill>
          <a:ln w="12700">
            <a:noFill/>
            <a:prstDash val="solid"/>
          </a:ln>
        </p:spPr>
        <p:txBody>
          <a:bodyPr/>
          <a:lstStyle/>
          <a:p>
            <a:endParaRPr lang="en-US"/>
          </a:p>
        </p:txBody>
      </p:sp>
      <p:sp>
        <p:nvSpPr>
          <p:cNvPr id="5" name="Shape 3"/>
          <p:cNvSpPr/>
          <p:nvPr/>
        </p:nvSpPr>
        <p:spPr>
          <a:xfrm>
            <a:off x="457200" y="1783080"/>
            <a:ext cx="11247120" cy="2011680"/>
          </a:xfrm>
          <a:prstGeom prst="roundRect">
            <a:avLst>
              <a:gd name="adj" fmla="val 4545"/>
            </a:avLst>
          </a:prstGeom>
          <a:solidFill>
            <a:srgbClr val="2B3370"/>
          </a:solidFill>
          <a:ln w="12700">
            <a:noFill/>
            <a:prstDash val="solid"/>
          </a:ln>
        </p:spPr>
        <p:txBody>
          <a:bodyPr/>
          <a:lstStyle/>
          <a:p>
            <a:endParaRPr lang="en-US"/>
          </a:p>
        </p:txBody>
      </p:sp>
      <p:sp>
        <p:nvSpPr>
          <p:cNvPr id="6" name="Text 4"/>
          <p:cNvSpPr/>
          <p:nvPr/>
        </p:nvSpPr>
        <p:spPr>
          <a:xfrm>
            <a:off x="731520" y="1874520"/>
            <a:ext cx="10698480" cy="365760"/>
          </a:xfrm>
          <a:prstGeom prst="rect">
            <a:avLst/>
          </a:prstGeom>
          <a:noFill/>
          <a:ln/>
        </p:spPr>
        <p:txBody>
          <a:bodyPr wrap="square" lIns="0" tIns="0" rIns="0" bIns="0" rtlCol="0" anchor="t"/>
          <a:lstStyle/>
          <a:p>
            <a:pPr marL="0" indent="0">
              <a:buNone/>
            </a:pPr>
            <a:r>
              <a:rPr lang="en-US" sz="1400" b="1" dirty="0">
                <a:solidFill>
                  <a:srgbClr val="C9A6FF"/>
                </a:solidFill>
                <a:latin typeface="Calibri" pitchFamily="34" charset="0"/>
                <a:ea typeface="Calibri" pitchFamily="34" charset="-122"/>
                <a:cs typeface="Calibri" pitchFamily="34" charset="-120"/>
              </a:rPr>
              <a:t>AI-systemen onder de Act hebben het vermogen om:</a:t>
            </a:r>
            <a:endParaRPr lang="en-US" sz="1400" b="1" dirty="0">
              <a:solidFill>
                <a:srgbClr val="C9A6FF"/>
              </a:solidFill>
            </a:endParaRPr>
          </a:p>
        </p:txBody>
      </p:sp>
      <p:sp>
        <p:nvSpPr>
          <p:cNvPr id="7" name="Text 5"/>
          <p:cNvSpPr/>
          <p:nvPr/>
        </p:nvSpPr>
        <p:spPr>
          <a:xfrm>
            <a:off x="731520" y="2286000"/>
            <a:ext cx="10698480" cy="1463040"/>
          </a:xfrm>
          <a:prstGeom prst="rect">
            <a:avLst/>
          </a:prstGeom>
          <a:noFill/>
          <a:ln/>
        </p:spPr>
        <p:txBody>
          <a:bodyPr wrap="square" lIns="0" tIns="0" rIns="0" bIns="0" rtlCol="0" anchor="t"/>
          <a:lstStyle/>
          <a:p>
            <a:pPr marL="342900" indent="-342900">
              <a:spcAft>
                <a:spcPts val="600"/>
              </a:spcAft>
              <a:buSzPct val="100000"/>
              <a:buChar char="•"/>
            </a:pPr>
            <a:r>
              <a:rPr lang="en-US" sz="1300" dirty="0">
                <a:solidFill>
                  <a:srgbClr val="FFFFFF"/>
                </a:solidFill>
                <a:latin typeface="Calibri" pitchFamily="34" charset="0"/>
                <a:ea typeface="Calibri" pitchFamily="34" charset="-122"/>
                <a:cs typeface="Calibri" pitchFamily="34" charset="-120"/>
              </a:rPr>
              <a:t>op basis van machinale en/of menselijke data en input,</a:t>
            </a:r>
            <a:endParaRPr lang="en-US" sz="1300" dirty="0">
              <a:solidFill>
                <a:srgbClr val="FFFFFF"/>
              </a:solidFill>
            </a:endParaRPr>
          </a:p>
          <a:p>
            <a:pPr marL="342900" indent="-342900">
              <a:spcAft>
                <a:spcPts val="600"/>
              </a:spcAft>
              <a:buSzPct val="100000"/>
              <a:buChar char="•"/>
            </a:pPr>
            <a:r>
              <a:rPr lang="en-US" sz="1300" dirty="0">
                <a:solidFill>
                  <a:srgbClr val="FFFFFF"/>
                </a:solidFill>
                <a:latin typeface="Calibri" pitchFamily="34" charset="0"/>
                <a:ea typeface="Calibri" pitchFamily="34" charset="-122"/>
                <a:cs typeface="Calibri" pitchFamily="34" charset="-120"/>
              </a:rPr>
              <a:t>een manier af te leiden om door mensen gestelde doelen te bereiken — via machine learning, logica of kennis-gebaseerde aanpakken,</a:t>
            </a:r>
            <a:endParaRPr lang="en-US" sz="1300" dirty="0">
              <a:solidFill>
                <a:srgbClr val="FFFFFF"/>
              </a:solidFill>
            </a:endParaRPr>
          </a:p>
          <a:p>
            <a:pPr marL="342900" indent="-342900">
              <a:spcAft>
                <a:spcPts val="600"/>
              </a:spcAft>
              <a:buSzPct val="100000"/>
              <a:buChar char="•"/>
            </a:pPr>
            <a:r>
              <a:rPr lang="en-US" sz="1300" dirty="0">
                <a:solidFill>
                  <a:srgbClr val="FFFFFF"/>
                </a:solidFill>
                <a:latin typeface="Calibri" pitchFamily="34" charset="0"/>
                <a:ea typeface="Calibri" pitchFamily="34" charset="-122"/>
                <a:cs typeface="Calibri" pitchFamily="34" charset="-120"/>
              </a:rPr>
              <a:t>en output te produceren zoals content, voorspellingen, aanbevelingen of besluiten — die de fysieke of digitale omgeving beïnvloeden.</a:t>
            </a:r>
            <a:endParaRPr lang="en-US" sz="1300" dirty="0">
              <a:solidFill>
                <a:srgbClr val="FFFFFF"/>
              </a:solidFill>
            </a:endParaRPr>
          </a:p>
        </p:txBody>
      </p:sp>
      <p:sp>
        <p:nvSpPr>
          <p:cNvPr id="8" name="Shape 6"/>
          <p:cNvSpPr/>
          <p:nvPr/>
        </p:nvSpPr>
        <p:spPr>
          <a:xfrm>
            <a:off x="457200" y="4114800"/>
            <a:ext cx="11247120" cy="914400"/>
          </a:xfrm>
          <a:prstGeom prst="roundRect">
            <a:avLst>
              <a:gd name="adj" fmla="val 10000"/>
            </a:avLst>
          </a:prstGeom>
          <a:solidFill>
            <a:srgbClr val="3D4690"/>
          </a:solidFill>
          <a:ln w="12700">
            <a:noFill/>
            <a:prstDash val="solid"/>
          </a:ln>
        </p:spPr>
        <p:txBody>
          <a:bodyPr/>
          <a:lstStyle/>
          <a:p>
            <a:endParaRPr lang="en-US"/>
          </a:p>
        </p:txBody>
      </p:sp>
      <p:sp>
        <p:nvSpPr>
          <p:cNvPr id="9" name="Text 7"/>
          <p:cNvSpPr/>
          <p:nvPr/>
        </p:nvSpPr>
        <p:spPr>
          <a:xfrm>
            <a:off x="731520" y="4160520"/>
            <a:ext cx="10698480" cy="822960"/>
          </a:xfrm>
          <a:prstGeom prst="rect">
            <a:avLst/>
          </a:prstGeom>
          <a:noFill/>
          <a:ln/>
        </p:spPr>
        <p:txBody>
          <a:bodyPr wrap="square" lIns="0" tIns="0" rIns="0" bIns="0" rtlCol="0" anchor="ctr"/>
          <a:lstStyle/>
          <a:p>
            <a:pPr marL="0" indent="0">
              <a:buNone/>
            </a:pPr>
            <a:r>
              <a:rPr lang="en-US" sz="1300" b="1" dirty="0">
                <a:solidFill>
                  <a:srgbClr val="FFFFFF"/>
                </a:solidFill>
                <a:latin typeface="Calibri" pitchFamily="34" charset="0"/>
                <a:ea typeface="Calibri" pitchFamily="34" charset="-122"/>
                <a:cs typeface="Calibri" pitchFamily="34" charset="-120"/>
              </a:rPr>
              <a:t>Belangrijke uitzondering: </a:t>
            </a:r>
            <a:r>
              <a:rPr lang="en-US" sz="1300" dirty="0">
                <a:solidFill>
                  <a:srgbClr val="FFFFFF"/>
                </a:solidFill>
                <a:latin typeface="Calibri" pitchFamily="34" charset="0"/>
                <a:ea typeface="Calibri" pitchFamily="34" charset="-122"/>
                <a:cs typeface="Calibri" pitchFamily="34" charset="-120"/>
              </a:rPr>
              <a:t>een systeem dat alleen regels uitvoert die door mensen zijn gedefinieerd — zonder de mogelijkheid zelfstandig nieuwe verbanden te leggen — wordt </a:t>
            </a:r>
            <a:r>
              <a:rPr lang="en-US" sz="1300" b="1" i="1" dirty="0">
                <a:solidFill>
                  <a:srgbClr val="FFFFFF"/>
                </a:solidFill>
                <a:latin typeface="Calibri" pitchFamily="34" charset="0"/>
                <a:ea typeface="Calibri" pitchFamily="34" charset="-122"/>
                <a:cs typeface="Calibri" pitchFamily="34" charset="-120"/>
              </a:rPr>
              <a:t>niet</a:t>
            </a:r>
            <a:r>
              <a:rPr lang="en-US" sz="1300" dirty="0">
                <a:solidFill>
                  <a:srgbClr val="FFFFFF"/>
                </a:solidFill>
                <a:latin typeface="Calibri" pitchFamily="34" charset="0"/>
                <a:ea typeface="Calibri" pitchFamily="34" charset="-122"/>
                <a:cs typeface="Calibri" pitchFamily="34" charset="-120"/>
              </a:rPr>
              <a:t> als AI gezien.</a:t>
            </a:r>
            <a:endParaRPr lang="en-US" sz="1300" dirty="0">
              <a:solidFill>
                <a:srgbClr val="FFFFFF"/>
              </a:solidFill>
            </a:endParaRPr>
          </a:p>
        </p:txBody>
      </p:sp>
      <p:sp>
        <p:nvSpPr>
          <p:cNvPr id="10" name="Text 8"/>
          <p:cNvSpPr/>
          <p:nvPr/>
        </p:nvSpPr>
        <p:spPr>
          <a:xfrm>
            <a:off x="457200" y="5257800"/>
            <a:ext cx="11247120" cy="320040"/>
          </a:xfrm>
          <a:prstGeom prst="rect">
            <a:avLst/>
          </a:prstGeom>
          <a:noFill/>
          <a:ln/>
        </p:spPr>
        <p:txBody>
          <a:bodyPr wrap="square" lIns="0" tIns="0" rIns="0" bIns="0" rtlCol="0" anchor="t"/>
          <a:lstStyle/>
          <a:p>
            <a:pPr marL="0" indent="0">
              <a:buNone/>
            </a:pPr>
            <a:r>
              <a:rPr lang="en-US" sz="1300" b="1" dirty="0">
                <a:solidFill>
                  <a:srgbClr val="FFFFFF"/>
                </a:solidFill>
                <a:latin typeface="Calibri" pitchFamily="34" charset="0"/>
                <a:ea typeface="Calibri" pitchFamily="34" charset="-122"/>
                <a:cs typeface="Calibri" pitchFamily="34" charset="-120"/>
              </a:rPr>
              <a:t>Voorbeelden</a:t>
            </a:r>
            <a:endParaRPr lang="en-US" sz="1300" b="1" dirty="0">
              <a:solidFill>
                <a:srgbClr val="FFFFFF"/>
              </a:solidFill>
            </a:endParaRPr>
          </a:p>
        </p:txBody>
      </p:sp>
      <p:sp>
        <p:nvSpPr>
          <p:cNvPr id="11" name="Text 9"/>
          <p:cNvSpPr/>
          <p:nvPr/>
        </p:nvSpPr>
        <p:spPr>
          <a:xfrm>
            <a:off x="457200" y="5623560"/>
            <a:ext cx="11247120" cy="914400"/>
          </a:xfrm>
          <a:prstGeom prst="rect">
            <a:avLst/>
          </a:prstGeom>
          <a:noFill/>
          <a:ln/>
        </p:spPr>
        <p:txBody>
          <a:bodyPr wrap="square" lIns="0" tIns="0" rIns="0" bIns="0" rtlCol="0" anchor="t"/>
          <a:lstStyle/>
          <a:p>
            <a:pPr marL="342900" indent="-342900">
              <a:spcAft>
                <a:spcPts val="200"/>
              </a:spcAft>
              <a:buSzPct val="100000"/>
              <a:buChar char="•"/>
            </a:pPr>
            <a:r>
              <a:rPr lang="en-US" sz="1200" dirty="0">
                <a:solidFill>
                  <a:srgbClr val="FFFFFF"/>
                </a:solidFill>
                <a:latin typeface="Calibri" pitchFamily="34" charset="0"/>
                <a:ea typeface="Calibri" pitchFamily="34" charset="-122"/>
                <a:cs typeface="Calibri" pitchFamily="34" charset="-120"/>
              </a:rPr>
              <a:t>✓ ML-model voor kredietbeoordeling — AI</a:t>
            </a:r>
            <a:endParaRPr lang="en-US" sz="1200" dirty="0">
              <a:solidFill>
                <a:srgbClr val="FFFFFF"/>
              </a:solidFill>
            </a:endParaRPr>
          </a:p>
          <a:p>
            <a:pPr marL="342900" indent="-342900">
              <a:spcAft>
                <a:spcPts val="200"/>
              </a:spcAft>
              <a:buSzPct val="100000"/>
              <a:buChar char="•"/>
            </a:pPr>
            <a:r>
              <a:rPr lang="en-US" sz="1200" dirty="0">
                <a:solidFill>
                  <a:srgbClr val="FFFFFF"/>
                </a:solidFill>
                <a:latin typeface="Calibri" pitchFamily="34" charset="0"/>
                <a:ea typeface="Calibri" pitchFamily="34" charset="-122"/>
                <a:cs typeface="Calibri" pitchFamily="34" charset="-120"/>
              </a:rPr>
              <a:t>✓ Chatbot op een taalmodel — AI</a:t>
            </a:r>
            <a:endParaRPr lang="en-US" sz="1200" dirty="0">
              <a:solidFill>
                <a:srgbClr val="FFFFFF"/>
              </a:solidFill>
            </a:endParaRPr>
          </a:p>
          <a:p>
            <a:pPr marL="342900" indent="-342900">
              <a:spcAft>
                <a:spcPts val="200"/>
              </a:spcAft>
              <a:buSzPct val="100000"/>
              <a:buChar char="•"/>
            </a:pPr>
            <a:r>
              <a:rPr lang="en-US" sz="1200" dirty="0">
                <a:solidFill>
                  <a:srgbClr val="FFFFFF"/>
                </a:solidFill>
                <a:latin typeface="Calibri" pitchFamily="34" charset="0"/>
                <a:ea typeface="Calibri" pitchFamily="34" charset="-122"/>
                <a:cs typeface="Calibri" pitchFamily="34" charset="-120"/>
              </a:rPr>
              <a:t>✗ Regels-engine die 'als inkomen &gt; X dan goedkeuren' uitvoert — geen AI</a:t>
            </a:r>
            <a:endParaRPr lang="en-US" sz="1200" dirty="0">
              <a:solidFill>
                <a:srgbClr val="FFFFFF"/>
              </a:solidFill>
            </a:endParaRPr>
          </a:p>
        </p:txBody>
      </p:sp>
      <p:sp>
        <p:nvSpPr>
          <p:cNvPr id="12" name="Text 10"/>
          <p:cNvSpPr/>
          <p:nvPr/>
        </p:nvSpPr>
        <p:spPr>
          <a:xfrm>
            <a:off x="365760" y="6537960"/>
            <a:ext cx="5486400" cy="228600"/>
          </a:xfrm>
          <a:prstGeom prst="rect">
            <a:avLst/>
          </a:prstGeom>
          <a:noFill/>
          <a:ln/>
        </p:spPr>
        <p:txBody>
          <a:bodyPr wrap="square" lIns="0" tIns="0" rIns="0" bIns="0" rtlCol="0" anchor="ctr"/>
          <a:lstStyle/>
          <a:p>
            <a:pPr marL="0" indent="0">
              <a:buNone/>
            </a:pPr>
            <a:r>
              <a:rPr lang="en-US" sz="900" dirty="0">
                <a:solidFill>
                  <a:srgbClr val="888AA8"/>
                </a:solidFill>
                <a:latin typeface="Calibri" pitchFamily="34" charset="0"/>
                <a:ea typeface="Calibri" pitchFamily="34" charset="-122"/>
                <a:cs typeface="Calibri" pitchFamily="34" charset="-120"/>
              </a:rPr>
              <a:t>© AXVECO 2026. All rights reserved</a:t>
            </a:r>
            <a:endParaRPr lang="en-US" sz="900" dirty="0">
              <a:solidFill>
                <a:srgbClr val="888AA8"/>
              </a:solidFill>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name="Slide 41">
    <p:bg>
      <p:bgPr>
        <a:solidFill>
          <a:srgbClr val="1E244F">
            <a:alpha val="100000"/>
          </a:srgbClr>
        </a:solidFill>
        <a:effectLst/>
      </p:bgPr>
    </p:bg>
    <p:spTree>
      <p:nvGrpSpPr>
        <p:cNvPr id="1" name=""/>
        <p:cNvGrpSpPr/>
        <p:nvPr/>
      </p:nvGrpSpPr>
      <p:grpSpPr>
        <a:xfrm>
          <a:off x="0" y="0"/>
          <a:ext cx="0" cy="0"/>
          <a:chOff x="0" y="0"/>
          <a:chExt cx="0" cy="0"/>
        </a:xfrm>
      </p:grpSpPr>
      <p:sp>
        <p:nvSpPr>
          <p:cNvPr id="2" name="Text 0"/>
          <p:cNvSpPr/>
          <p:nvPr/>
        </p:nvSpPr>
        <p:spPr>
          <a:xfrm>
            <a:off x="457200" y="365760"/>
            <a:ext cx="11247120" cy="594360"/>
          </a:xfrm>
          <a:prstGeom prst="rect">
            <a:avLst/>
          </a:prstGeom>
          <a:noFill/>
          <a:ln/>
        </p:spPr>
        <p:txBody>
          <a:bodyPr wrap="square" lIns="0" tIns="0" rIns="0" bIns="0" rtlCol="0" anchor="ctr"/>
          <a:lstStyle/>
          <a:p>
            <a:pPr marL="0" indent="0">
              <a:buNone/>
            </a:pPr>
            <a:r>
              <a:rPr lang="en-US" sz="2800" b="1" dirty="0">
                <a:solidFill>
                  <a:srgbClr val="FFFFFF"/>
                </a:solidFill>
                <a:latin typeface="Calibri" pitchFamily="34" charset="0"/>
                <a:ea typeface="Calibri" pitchFamily="34" charset="-122"/>
                <a:cs typeface="Calibri" pitchFamily="34" charset="-120"/>
              </a:rPr>
              <a:t>Voor wie geldt de AI Act?</a:t>
            </a:r>
            <a:endParaRPr lang="en-US" sz="2800" dirty="0">
              <a:solidFill>
                <a:srgbClr val="FFFFFF"/>
              </a:solidFill>
            </a:endParaRPr>
          </a:p>
        </p:txBody>
      </p:sp>
      <p:sp>
        <p:nvSpPr>
          <p:cNvPr id="3" name="Text 1"/>
          <p:cNvSpPr/>
          <p:nvPr/>
        </p:nvSpPr>
        <p:spPr>
          <a:xfrm>
            <a:off x="457200" y="914400"/>
            <a:ext cx="11247120" cy="365760"/>
          </a:xfrm>
          <a:prstGeom prst="rect">
            <a:avLst/>
          </a:prstGeom>
          <a:noFill/>
          <a:ln/>
        </p:spPr>
        <p:txBody>
          <a:bodyPr wrap="square" lIns="0" tIns="0" rIns="0" bIns="0" rtlCol="0" anchor="ctr"/>
          <a:lstStyle/>
          <a:p>
            <a:pPr marL="0" indent="0">
              <a:buNone/>
            </a:pPr>
            <a:r>
              <a:rPr lang="en-US" sz="1400" i="1" dirty="0">
                <a:solidFill>
                  <a:srgbClr val="C9A6FF"/>
                </a:solidFill>
                <a:latin typeface="Calibri" pitchFamily="34" charset="0"/>
                <a:ea typeface="Calibri" pitchFamily="34" charset="-122"/>
                <a:cs typeface="Calibri" pitchFamily="34" charset="-120"/>
              </a:rPr>
              <a:t>De Act richt zich op verschillende rollen in de AI-keten — ook van buiten de EU</a:t>
            </a:r>
            <a:endParaRPr lang="en-US" sz="1400" dirty="0">
              <a:solidFill>
                <a:srgbClr val="C9A6FF"/>
              </a:solidFill>
            </a:endParaRPr>
          </a:p>
        </p:txBody>
      </p:sp>
      <p:sp>
        <p:nvSpPr>
          <p:cNvPr id="4" name="Shape 2"/>
          <p:cNvSpPr/>
          <p:nvPr/>
        </p:nvSpPr>
        <p:spPr>
          <a:xfrm>
            <a:off x="457200" y="1371600"/>
            <a:ext cx="548640" cy="54864"/>
          </a:xfrm>
          <a:prstGeom prst="rect">
            <a:avLst/>
          </a:prstGeom>
          <a:solidFill>
            <a:srgbClr val="C9A6FF"/>
          </a:solidFill>
          <a:ln w="12700">
            <a:noFill/>
            <a:prstDash val="solid"/>
          </a:ln>
        </p:spPr>
        <p:txBody>
          <a:bodyPr/>
          <a:lstStyle/>
          <a:p>
            <a:endParaRPr lang="en-US"/>
          </a:p>
        </p:txBody>
      </p:sp>
      <p:sp>
        <p:nvSpPr>
          <p:cNvPr id="5" name="Shape 3"/>
          <p:cNvSpPr/>
          <p:nvPr/>
        </p:nvSpPr>
        <p:spPr>
          <a:xfrm>
            <a:off x="457200" y="1783080"/>
            <a:ext cx="3596640" cy="1920240"/>
          </a:xfrm>
          <a:prstGeom prst="rect">
            <a:avLst/>
          </a:prstGeom>
          <a:solidFill>
            <a:srgbClr val="2B3370"/>
          </a:solidFill>
          <a:ln w="9525">
            <a:noFill/>
            <a:prstDash val="solid"/>
          </a:ln>
        </p:spPr>
        <p:txBody>
          <a:bodyPr/>
          <a:lstStyle/>
          <a:p>
            <a:endParaRPr lang="en-US"/>
          </a:p>
        </p:txBody>
      </p:sp>
      <p:sp>
        <p:nvSpPr>
          <p:cNvPr id="6" name="Shape 4"/>
          <p:cNvSpPr/>
          <p:nvPr/>
        </p:nvSpPr>
        <p:spPr>
          <a:xfrm>
            <a:off x="457200" y="1783080"/>
            <a:ext cx="3596640" cy="411480"/>
          </a:xfrm>
          <a:prstGeom prst="rect">
            <a:avLst/>
          </a:prstGeom>
          <a:solidFill>
            <a:srgbClr val="C9A6FF"/>
          </a:solidFill>
          <a:ln w="12700">
            <a:noFill/>
            <a:prstDash val="solid"/>
          </a:ln>
        </p:spPr>
        <p:txBody>
          <a:bodyPr/>
          <a:lstStyle/>
          <a:p>
            <a:endParaRPr lang="en-US"/>
          </a:p>
        </p:txBody>
      </p:sp>
      <p:sp>
        <p:nvSpPr>
          <p:cNvPr id="7" name="Text 5"/>
          <p:cNvSpPr/>
          <p:nvPr/>
        </p:nvSpPr>
        <p:spPr>
          <a:xfrm>
            <a:off x="640080" y="1783080"/>
            <a:ext cx="3230880" cy="411480"/>
          </a:xfrm>
          <a:prstGeom prst="rect">
            <a:avLst/>
          </a:prstGeom>
          <a:noFill/>
          <a:ln/>
        </p:spPr>
        <p:txBody>
          <a:bodyPr wrap="square" lIns="0" tIns="0" rIns="0" bIns="0" rtlCol="0" anchor="ctr"/>
          <a:lstStyle/>
          <a:p>
            <a:pPr marL="0" indent="0">
              <a:buNone/>
            </a:pPr>
            <a:r>
              <a:rPr lang="en-US" sz="1200" b="1" dirty="0">
                <a:solidFill>
                  <a:srgbClr val="1E244F"/>
                </a:solidFill>
                <a:latin typeface="Calibri" pitchFamily="34" charset="0"/>
                <a:ea typeface="Calibri" pitchFamily="34" charset="-122"/>
                <a:cs typeface="Calibri" pitchFamily="34" charset="-120"/>
              </a:rPr>
              <a:t>Aanbieders (providers)</a:t>
            </a:r>
            <a:endParaRPr lang="en-US" sz="1200" b="1" dirty="0">
              <a:solidFill>
                <a:srgbClr val="1E244F"/>
              </a:solidFill>
            </a:endParaRPr>
          </a:p>
        </p:txBody>
      </p:sp>
      <p:sp>
        <p:nvSpPr>
          <p:cNvPr id="8" name="Text 6"/>
          <p:cNvSpPr/>
          <p:nvPr/>
        </p:nvSpPr>
        <p:spPr>
          <a:xfrm>
            <a:off x="685800" y="2331720"/>
            <a:ext cx="3139440" cy="1234440"/>
          </a:xfrm>
          <a:prstGeom prst="rect">
            <a:avLst/>
          </a:prstGeom>
          <a:noFill/>
          <a:ln/>
        </p:spPr>
        <p:txBody>
          <a:bodyPr wrap="square" lIns="0" tIns="0" rIns="0" bIns="0" rtlCol="0" anchor="t"/>
          <a:lstStyle/>
          <a:p>
            <a:pPr marL="0" indent="0">
              <a:buNone/>
            </a:pPr>
            <a:r>
              <a:rPr lang="en-US" sz="1100" dirty="0">
                <a:solidFill>
                  <a:srgbClr val="FFFFFF"/>
                </a:solidFill>
                <a:latin typeface="Calibri" pitchFamily="34" charset="0"/>
                <a:ea typeface="Calibri" pitchFamily="34" charset="-122"/>
                <a:cs typeface="Calibri" pitchFamily="34" charset="-120"/>
              </a:rPr>
              <a:t>Wie AI-systemen of GPAI-modellen op de markt brengt — ook van buiten de EU als het systeem in de EU wordt </a:t>
            </a:r>
            <a:r>
              <a:rPr lang="en-US" sz="1100" dirty="0" err="1">
                <a:solidFill>
                  <a:srgbClr val="FFFFFF"/>
                </a:solidFill>
                <a:latin typeface="Calibri" pitchFamily="34" charset="0"/>
                <a:ea typeface="Calibri" pitchFamily="34" charset="-122"/>
                <a:cs typeface="Calibri" pitchFamily="34" charset="-120"/>
              </a:rPr>
              <a:t>gebruikt</a:t>
            </a:r>
            <a:r>
              <a:rPr lang="en-US" sz="1100" dirty="0">
                <a:solidFill>
                  <a:srgbClr val="FFFFFF"/>
                </a:solidFill>
                <a:latin typeface="Calibri" pitchFamily="34" charset="0"/>
                <a:ea typeface="Calibri" pitchFamily="34" charset="-122"/>
                <a:cs typeface="Calibri" pitchFamily="34" charset="-120"/>
              </a:rPr>
              <a:t>.</a:t>
            </a:r>
          </a:p>
          <a:p>
            <a:pPr marL="0" indent="0">
              <a:buNone/>
            </a:pPr>
            <a:endParaRPr lang="en-US" sz="1100" dirty="0">
              <a:solidFill>
                <a:srgbClr val="FFFFFF"/>
              </a:solidFill>
              <a:latin typeface="Calibri" pitchFamily="34" charset="0"/>
              <a:cs typeface="Calibri" pitchFamily="34" charset="-120"/>
            </a:endParaRPr>
          </a:p>
          <a:p>
            <a:pPr marL="0" indent="0">
              <a:buNone/>
            </a:pPr>
            <a:endParaRPr lang="en-US" sz="1100" dirty="0">
              <a:solidFill>
                <a:srgbClr val="FFFFFF"/>
              </a:solidFill>
              <a:latin typeface="Calibri" pitchFamily="34" charset="0"/>
              <a:cs typeface="Calibri" pitchFamily="34" charset="-120"/>
            </a:endParaRPr>
          </a:p>
          <a:p>
            <a:r>
              <a:rPr lang="en-US" sz="1100" dirty="0" err="1">
                <a:solidFill>
                  <a:srgbClr val="FFFFFF"/>
                </a:solidFill>
              </a:rPr>
              <a:t>Voorbeeld</a:t>
            </a:r>
            <a:r>
              <a:rPr lang="en-US" sz="1100" dirty="0">
                <a:solidFill>
                  <a:srgbClr val="FFFFFF"/>
                </a:solidFill>
              </a:rPr>
              <a:t>: Een </a:t>
            </a:r>
            <a:r>
              <a:rPr lang="en-US" sz="1100" dirty="0" err="1">
                <a:solidFill>
                  <a:srgbClr val="FFFFFF"/>
                </a:solidFill>
              </a:rPr>
              <a:t>bedrijf</a:t>
            </a:r>
            <a:r>
              <a:rPr lang="en-US" sz="1100" dirty="0">
                <a:solidFill>
                  <a:srgbClr val="FFFFFF"/>
                </a:solidFill>
              </a:rPr>
              <a:t> </a:t>
            </a:r>
            <a:r>
              <a:rPr lang="en-US" sz="1100" dirty="0" err="1">
                <a:solidFill>
                  <a:srgbClr val="FFFFFF"/>
                </a:solidFill>
              </a:rPr>
              <a:t>zoals</a:t>
            </a:r>
            <a:r>
              <a:rPr lang="en-US" sz="1100" dirty="0">
                <a:solidFill>
                  <a:srgbClr val="FFFFFF"/>
                </a:solidFill>
              </a:rPr>
              <a:t> OpenAI </a:t>
            </a:r>
            <a:r>
              <a:rPr lang="en-US" sz="1100" dirty="0" err="1">
                <a:solidFill>
                  <a:srgbClr val="FFFFFF"/>
                </a:solidFill>
              </a:rPr>
              <a:t>dat</a:t>
            </a:r>
            <a:r>
              <a:rPr lang="en-US" sz="1100" dirty="0">
                <a:solidFill>
                  <a:srgbClr val="FFFFFF"/>
                </a:solidFill>
              </a:rPr>
              <a:t> </a:t>
            </a:r>
            <a:r>
              <a:rPr lang="en-US" sz="1100" dirty="0" err="1">
                <a:solidFill>
                  <a:srgbClr val="FFFFFF"/>
                </a:solidFill>
              </a:rPr>
              <a:t>een</a:t>
            </a:r>
            <a:r>
              <a:rPr lang="en-US" sz="1100" dirty="0">
                <a:solidFill>
                  <a:srgbClr val="FFFFFF"/>
                </a:solidFill>
              </a:rPr>
              <a:t> AI-</a:t>
            </a:r>
            <a:r>
              <a:rPr lang="en-US" sz="1100" dirty="0" err="1">
                <a:solidFill>
                  <a:srgbClr val="FFFFFF"/>
                </a:solidFill>
              </a:rPr>
              <a:t>systeem</a:t>
            </a:r>
            <a:r>
              <a:rPr lang="en-US" sz="1100" dirty="0">
                <a:solidFill>
                  <a:srgbClr val="FFFFFF"/>
                </a:solidFill>
              </a:rPr>
              <a:t> (</a:t>
            </a:r>
            <a:r>
              <a:rPr lang="en-US" sz="1100" dirty="0" err="1">
                <a:solidFill>
                  <a:srgbClr val="FFFFFF"/>
                </a:solidFill>
              </a:rPr>
              <a:t>bijv</a:t>
            </a:r>
            <a:r>
              <a:rPr lang="en-US" sz="1100" dirty="0">
                <a:solidFill>
                  <a:srgbClr val="FFFFFF"/>
                </a:solidFill>
              </a:rPr>
              <a:t>. </a:t>
            </a:r>
            <a:r>
              <a:rPr lang="en-US" sz="1100" dirty="0" err="1">
                <a:solidFill>
                  <a:srgbClr val="FFFFFF"/>
                </a:solidFill>
              </a:rPr>
              <a:t>een</a:t>
            </a:r>
            <a:r>
              <a:rPr lang="en-US" sz="1100" dirty="0">
                <a:solidFill>
                  <a:srgbClr val="FFFFFF"/>
                </a:solidFill>
              </a:rPr>
              <a:t> </a:t>
            </a:r>
            <a:r>
              <a:rPr lang="en-US" sz="1100" dirty="0" err="1">
                <a:solidFill>
                  <a:srgbClr val="FFFFFF"/>
                </a:solidFill>
              </a:rPr>
              <a:t>taalmodel</a:t>
            </a:r>
            <a:r>
              <a:rPr lang="en-US" sz="1100" dirty="0">
                <a:solidFill>
                  <a:srgbClr val="FFFFFF"/>
                </a:solidFill>
              </a:rPr>
              <a:t>) op de </a:t>
            </a:r>
            <a:r>
              <a:rPr lang="en-US" sz="1100" dirty="0" err="1">
                <a:solidFill>
                  <a:srgbClr val="FFFFFF"/>
                </a:solidFill>
              </a:rPr>
              <a:t>Europese</a:t>
            </a:r>
            <a:r>
              <a:rPr lang="en-US" sz="1100" dirty="0">
                <a:solidFill>
                  <a:srgbClr val="FFFFFF"/>
                </a:solidFill>
              </a:rPr>
              <a:t> </a:t>
            </a:r>
            <a:r>
              <a:rPr lang="en-US" sz="1100" dirty="0" err="1">
                <a:solidFill>
                  <a:srgbClr val="FFFFFF"/>
                </a:solidFill>
              </a:rPr>
              <a:t>markt</a:t>
            </a:r>
            <a:r>
              <a:rPr lang="en-US" sz="1100" dirty="0">
                <a:solidFill>
                  <a:srgbClr val="FFFFFF"/>
                </a:solidFill>
              </a:rPr>
              <a:t> </a:t>
            </a:r>
            <a:r>
              <a:rPr lang="en-US" sz="1100" dirty="0" err="1">
                <a:solidFill>
                  <a:srgbClr val="FFFFFF"/>
                </a:solidFill>
              </a:rPr>
              <a:t>brengt</a:t>
            </a:r>
            <a:r>
              <a:rPr lang="en-US" sz="1100" dirty="0">
                <a:solidFill>
                  <a:srgbClr val="FFFFFF"/>
                </a:solidFill>
              </a:rPr>
              <a:t> of in </a:t>
            </a:r>
            <a:r>
              <a:rPr lang="en-US" sz="1100" dirty="0" err="1">
                <a:solidFill>
                  <a:srgbClr val="FFFFFF"/>
                </a:solidFill>
              </a:rPr>
              <a:t>gebruik</a:t>
            </a:r>
            <a:r>
              <a:rPr lang="en-US" sz="1100" dirty="0">
                <a:solidFill>
                  <a:srgbClr val="FFFFFF"/>
                </a:solidFill>
              </a:rPr>
              <a:t> </a:t>
            </a:r>
            <a:r>
              <a:rPr lang="en-US" sz="1100" dirty="0" err="1">
                <a:solidFill>
                  <a:srgbClr val="FFFFFF"/>
                </a:solidFill>
              </a:rPr>
              <a:t>stelt</a:t>
            </a:r>
            <a:r>
              <a:rPr lang="en-US" sz="1100" dirty="0">
                <a:solidFill>
                  <a:srgbClr val="FFFFFF"/>
                </a:solidFill>
              </a:rPr>
              <a:t> </a:t>
            </a:r>
            <a:r>
              <a:rPr lang="en-US" sz="1100" dirty="0" err="1">
                <a:solidFill>
                  <a:srgbClr val="FFFFFF"/>
                </a:solidFill>
              </a:rPr>
              <a:t>binnen</a:t>
            </a:r>
            <a:r>
              <a:rPr lang="en-US" sz="1100" dirty="0">
                <a:solidFill>
                  <a:srgbClr val="FFFFFF"/>
                </a:solidFill>
              </a:rPr>
              <a:t> de EU.</a:t>
            </a:r>
          </a:p>
          <a:p>
            <a:pPr marL="0" indent="0">
              <a:buNone/>
            </a:pPr>
            <a:endParaRPr lang="en-US" sz="1100" dirty="0">
              <a:solidFill>
                <a:srgbClr val="FFFFFF"/>
              </a:solidFill>
            </a:endParaRPr>
          </a:p>
        </p:txBody>
      </p:sp>
      <p:sp>
        <p:nvSpPr>
          <p:cNvPr id="9" name="Shape 7"/>
          <p:cNvSpPr/>
          <p:nvPr/>
        </p:nvSpPr>
        <p:spPr>
          <a:xfrm>
            <a:off x="4282440" y="1783080"/>
            <a:ext cx="3596640" cy="1920240"/>
          </a:xfrm>
          <a:prstGeom prst="rect">
            <a:avLst/>
          </a:prstGeom>
          <a:solidFill>
            <a:srgbClr val="2B3370"/>
          </a:solidFill>
          <a:ln w="9525">
            <a:noFill/>
            <a:prstDash val="solid"/>
          </a:ln>
        </p:spPr>
        <p:txBody>
          <a:bodyPr/>
          <a:lstStyle/>
          <a:p>
            <a:endParaRPr lang="en-US"/>
          </a:p>
        </p:txBody>
      </p:sp>
      <p:sp>
        <p:nvSpPr>
          <p:cNvPr id="10" name="Shape 8"/>
          <p:cNvSpPr/>
          <p:nvPr/>
        </p:nvSpPr>
        <p:spPr>
          <a:xfrm>
            <a:off x="4282440" y="1783080"/>
            <a:ext cx="3596640" cy="411480"/>
          </a:xfrm>
          <a:prstGeom prst="rect">
            <a:avLst/>
          </a:prstGeom>
          <a:solidFill>
            <a:srgbClr val="C9A6FF"/>
          </a:solidFill>
          <a:ln w="12700">
            <a:noFill/>
            <a:prstDash val="solid"/>
          </a:ln>
        </p:spPr>
        <p:txBody>
          <a:bodyPr/>
          <a:lstStyle/>
          <a:p>
            <a:endParaRPr lang="en-US"/>
          </a:p>
        </p:txBody>
      </p:sp>
      <p:sp>
        <p:nvSpPr>
          <p:cNvPr id="11" name="Text 9"/>
          <p:cNvSpPr/>
          <p:nvPr/>
        </p:nvSpPr>
        <p:spPr>
          <a:xfrm>
            <a:off x="4465320" y="1783080"/>
            <a:ext cx="3230880" cy="411480"/>
          </a:xfrm>
          <a:prstGeom prst="rect">
            <a:avLst/>
          </a:prstGeom>
          <a:noFill/>
          <a:ln/>
        </p:spPr>
        <p:txBody>
          <a:bodyPr wrap="square" lIns="0" tIns="0" rIns="0" bIns="0" rtlCol="0" anchor="ctr"/>
          <a:lstStyle/>
          <a:p>
            <a:pPr marL="0" indent="0">
              <a:buNone/>
            </a:pPr>
            <a:r>
              <a:rPr lang="en-US" sz="1200" b="1" dirty="0" err="1">
                <a:solidFill>
                  <a:srgbClr val="1E244F"/>
                </a:solidFill>
                <a:latin typeface="Calibri" pitchFamily="34" charset="0"/>
                <a:ea typeface="Calibri" pitchFamily="34" charset="-122"/>
                <a:cs typeface="Calibri" pitchFamily="34" charset="-120"/>
              </a:rPr>
              <a:t>Gebruikers</a:t>
            </a:r>
            <a:r>
              <a:rPr lang="en-US" sz="1200" b="1" dirty="0">
                <a:solidFill>
                  <a:srgbClr val="1E244F"/>
                </a:solidFill>
                <a:latin typeface="Calibri" pitchFamily="34" charset="0"/>
                <a:ea typeface="Calibri" pitchFamily="34" charset="-122"/>
                <a:cs typeface="Calibri" pitchFamily="34" charset="-120"/>
              </a:rPr>
              <a:t>/</a:t>
            </a:r>
            <a:r>
              <a:rPr lang="en-US" sz="1200" b="1" dirty="0" err="1">
                <a:solidFill>
                  <a:srgbClr val="1E244F"/>
                </a:solidFill>
                <a:latin typeface="Calibri" pitchFamily="34" charset="0"/>
                <a:ea typeface="Calibri" pitchFamily="34" charset="-122"/>
                <a:cs typeface="Calibri" pitchFamily="34" charset="-120"/>
              </a:rPr>
              <a:t>toepassers</a:t>
            </a:r>
            <a:r>
              <a:rPr lang="en-US" sz="1200" b="1" dirty="0">
                <a:solidFill>
                  <a:srgbClr val="1E244F"/>
                </a:solidFill>
                <a:latin typeface="Calibri" pitchFamily="34" charset="0"/>
                <a:ea typeface="Calibri" pitchFamily="34" charset="-122"/>
                <a:cs typeface="Calibri" pitchFamily="34" charset="-120"/>
              </a:rPr>
              <a:t>(deployers)</a:t>
            </a:r>
            <a:endParaRPr lang="en-US" sz="1200" b="1" dirty="0">
              <a:solidFill>
                <a:srgbClr val="1E244F"/>
              </a:solidFill>
            </a:endParaRPr>
          </a:p>
        </p:txBody>
      </p:sp>
      <p:sp>
        <p:nvSpPr>
          <p:cNvPr id="12" name="Text 10"/>
          <p:cNvSpPr/>
          <p:nvPr/>
        </p:nvSpPr>
        <p:spPr>
          <a:xfrm>
            <a:off x="4511040" y="2331720"/>
            <a:ext cx="3139440" cy="1234440"/>
          </a:xfrm>
          <a:prstGeom prst="rect">
            <a:avLst/>
          </a:prstGeom>
          <a:noFill/>
          <a:ln/>
        </p:spPr>
        <p:txBody>
          <a:bodyPr wrap="square" lIns="0" tIns="0" rIns="0" bIns="0" rtlCol="0" anchor="t"/>
          <a:lstStyle/>
          <a:p>
            <a:pPr marL="0" indent="0">
              <a:buNone/>
            </a:pPr>
            <a:r>
              <a:rPr lang="en-US" sz="1100" dirty="0">
                <a:solidFill>
                  <a:srgbClr val="FFFFFF"/>
                </a:solidFill>
                <a:latin typeface="Calibri" pitchFamily="34" charset="0"/>
                <a:ea typeface="Calibri" pitchFamily="34" charset="-122"/>
                <a:cs typeface="Calibri" pitchFamily="34" charset="-120"/>
              </a:rPr>
              <a:t>Organisaties die een AI-systeem inzetten binnen de EU, ongeacht waar het systeem vandaan </a:t>
            </a:r>
            <a:r>
              <a:rPr lang="en-US" sz="1100" dirty="0" err="1">
                <a:solidFill>
                  <a:srgbClr val="FFFFFF"/>
                </a:solidFill>
                <a:latin typeface="Calibri" pitchFamily="34" charset="0"/>
                <a:ea typeface="Calibri" pitchFamily="34" charset="-122"/>
                <a:cs typeface="Calibri" pitchFamily="34" charset="-120"/>
              </a:rPr>
              <a:t>komt</a:t>
            </a:r>
            <a:r>
              <a:rPr lang="en-US" sz="1100" dirty="0">
                <a:solidFill>
                  <a:srgbClr val="FFFFFF"/>
                </a:solidFill>
                <a:latin typeface="Calibri" pitchFamily="34" charset="0"/>
                <a:ea typeface="Calibri" pitchFamily="34" charset="-122"/>
                <a:cs typeface="Calibri" pitchFamily="34" charset="-120"/>
              </a:rPr>
              <a:t>.</a:t>
            </a:r>
          </a:p>
          <a:p>
            <a:pPr marL="0" indent="0">
              <a:buNone/>
            </a:pPr>
            <a:endParaRPr lang="en-US" sz="1100" dirty="0">
              <a:solidFill>
                <a:srgbClr val="FFFFFF"/>
              </a:solidFill>
              <a:latin typeface="Calibri" pitchFamily="34" charset="0"/>
              <a:cs typeface="Calibri" pitchFamily="34" charset="-120"/>
            </a:endParaRPr>
          </a:p>
          <a:p>
            <a:pPr marL="0" indent="0">
              <a:buNone/>
            </a:pPr>
            <a:endParaRPr lang="en-US" sz="1100" dirty="0">
              <a:solidFill>
                <a:srgbClr val="FFFFFF"/>
              </a:solidFill>
              <a:latin typeface="Calibri" pitchFamily="34" charset="0"/>
              <a:cs typeface="Calibri" pitchFamily="34" charset="-120"/>
            </a:endParaRPr>
          </a:p>
          <a:p>
            <a:r>
              <a:rPr lang="en-US" sz="1100" dirty="0" err="1">
                <a:solidFill>
                  <a:srgbClr val="FFFFFF"/>
                </a:solidFill>
              </a:rPr>
              <a:t>Voorbeeld</a:t>
            </a:r>
            <a:r>
              <a:rPr lang="en-US" sz="1100" dirty="0">
                <a:solidFill>
                  <a:srgbClr val="FFFFFF"/>
                </a:solidFill>
              </a:rPr>
              <a:t>: Een Nederlandse bank die </a:t>
            </a:r>
            <a:r>
              <a:rPr lang="en-US" sz="1100" dirty="0" err="1">
                <a:solidFill>
                  <a:srgbClr val="FFFFFF"/>
                </a:solidFill>
              </a:rPr>
              <a:t>een</a:t>
            </a:r>
            <a:r>
              <a:rPr lang="en-US" sz="1100" dirty="0">
                <a:solidFill>
                  <a:srgbClr val="FFFFFF"/>
                </a:solidFill>
              </a:rPr>
              <a:t> AI-</a:t>
            </a:r>
            <a:r>
              <a:rPr lang="en-US" sz="1100" dirty="0" err="1">
                <a:solidFill>
                  <a:srgbClr val="FFFFFF"/>
                </a:solidFill>
              </a:rPr>
              <a:t>systeem</a:t>
            </a:r>
            <a:r>
              <a:rPr lang="en-US" sz="1100" dirty="0">
                <a:solidFill>
                  <a:srgbClr val="FFFFFF"/>
                </a:solidFill>
              </a:rPr>
              <a:t> </a:t>
            </a:r>
            <a:r>
              <a:rPr lang="en-US" sz="1100" dirty="0" err="1">
                <a:solidFill>
                  <a:srgbClr val="FFFFFF"/>
                </a:solidFill>
              </a:rPr>
              <a:t>inzet</a:t>
            </a:r>
            <a:r>
              <a:rPr lang="en-US" sz="1100" dirty="0">
                <a:solidFill>
                  <a:srgbClr val="FFFFFF"/>
                </a:solidFill>
              </a:rPr>
              <a:t> om </a:t>
            </a:r>
            <a:r>
              <a:rPr lang="en-US" sz="1100" dirty="0" err="1">
                <a:solidFill>
                  <a:srgbClr val="FFFFFF"/>
                </a:solidFill>
              </a:rPr>
              <a:t>fraude</a:t>
            </a:r>
            <a:r>
              <a:rPr lang="en-US" sz="1100" dirty="0">
                <a:solidFill>
                  <a:srgbClr val="FFFFFF"/>
                </a:solidFill>
              </a:rPr>
              <a:t> </a:t>
            </a:r>
            <a:r>
              <a:rPr lang="en-US" sz="1100" dirty="0" err="1">
                <a:solidFill>
                  <a:srgbClr val="FFFFFF"/>
                </a:solidFill>
              </a:rPr>
              <a:t>te</a:t>
            </a:r>
            <a:r>
              <a:rPr lang="en-US" sz="1100" dirty="0">
                <a:solidFill>
                  <a:srgbClr val="FFFFFF"/>
                </a:solidFill>
              </a:rPr>
              <a:t> </a:t>
            </a:r>
            <a:r>
              <a:rPr lang="en-US" sz="1100" dirty="0" err="1">
                <a:solidFill>
                  <a:srgbClr val="FFFFFF"/>
                </a:solidFill>
              </a:rPr>
              <a:t>detecteren</a:t>
            </a:r>
            <a:r>
              <a:rPr lang="en-US" sz="1100" dirty="0">
                <a:solidFill>
                  <a:srgbClr val="FFFFFF"/>
                </a:solidFill>
              </a:rPr>
              <a:t> </a:t>
            </a:r>
            <a:r>
              <a:rPr lang="en-US" sz="1100" dirty="0" err="1">
                <a:solidFill>
                  <a:srgbClr val="FFFFFF"/>
                </a:solidFill>
              </a:rPr>
              <a:t>binnen</a:t>
            </a:r>
            <a:r>
              <a:rPr lang="en-US" sz="1100" dirty="0">
                <a:solidFill>
                  <a:srgbClr val="FFFFFF"/>
                </a:solidFill>
              </a:rPr>
              <a:t> </a:t>
            </a:r>
            <a:r>
              <a:rPr lang="en-US" sz="1100" dirty="0" err="1">
                <a:solidFill>
                  <a:srgbClr val="FFFFFF"/>
                </a:solidFill>
              </a:rPr>
              <a:t>haar</a:t>
            </a:r>
            <a:r>
              <a:rPr lang="en-US" sz="1100" dirty="0">
                <a:solidFill>
                  <a:srgbClr val="FFFFFF"/>
                </a:solidFill>
              </a:rPr>
              <a:t> eigen </a:t>
            </a:r>
            <a:r>
              <a:rPr lang="en-US" sz="1100" dirty="0" err="1">
                <a:solidFill>
                  <a:srgbClr val="FFFFFF"/>
                </a:solidFill>
              </a:rPr>
              <a:t>organisatie</a:t>
            </a:r>
            <a:r>
              <a:rPr lang="en-US" sz="1100" dirty="0">
                <a:solidFill>
                  <a:srgbClr val="FFFFFF"/>
                </a:solidFill>
              </a:rPr>
              <a:t>.</a:t>
            </a:r>
          </a:p>
          <a:p>
            <a:pPr marL="0" indent="0">
              <a:buNone/>
            </a:pPr>
            <a:endParaRPr lang="en-US" sz="1100" dirty="0">
              <a:solidFill>
                <a:srgbClr val="FFFFFF"/>
              </a:solidFill>
            </a:endParaRPr>
          </a:p>
        </p:txBody>
      </p:sp>
      <p:sp>
        <p:nvSpPr>
          <p:cNvPr id="13" name="Shape 11"/>
          <p:cNvSpPr/>
          <p:nvPr/>
        </p:nvSpPr>
        <p:spPr>
          <a:xfrm>
            <a:off x="8107680" y="1783080"/>
            <a:ext cx="3596640" cy="1920240"/>
          </a:xfrm>
          <a:prstGeom prst="rect">
            <a:avLst/>
          </a:prstGeom>
          <a:solidFill>
            <a:srgbClr val="2B3370"/>
          </a:solidFill>
          <a:ln w="9525">
            <a:noFill/>
            <a:prstDash val="solid"/>
          </a:ln>
        </p:spPr>
        <p:txBody>
          <a:bodyPr/>
          <a:lstStyle/>
          <a:p>
            <a:endParaRPr lang="en-US"/>
          </a:p>
        </p:txBody>
      </p:sp>
      <p:sp>
        <p:nvSpPr>
          <p:cNvPr id="14" name="Shape 12"/>
          <p:cNvSpPr/>
          <p:nvPr/>
        </p:nvSpPr>
        <p:spPr>
          <a:xfrm>
            <a:off x="8107680" y="1783080"/>
            <a:ext cx="3596640" cy="411480"/>
          </a:xfrm>
          <a:prstGeom prst="rect">
            <a:avLst/>
          </a:prstGeom>
          <a:solidFill>
            <a:srgbClr val="C9A6FF"/>
          </a:solidFill>
          <a:ln w="12700">
            <a:noFill/>
            <a:prstDash val="solid"/>
          </a:ln>
        </p:spPr>
        <p:txBody>
          <a:bodyPr/>
          <a:lstStyle/>
          <a:p>
            <a:endParaRPr lang="en-US"/>
          </a:p>
        </p:txBody>
      </p:sp>
      <p:sp>
        <p:nvSpPr>
          <p:cNvPr id="15" name="Text 13"/>
          <p:cNvSpPr/>
          <p:nvPr/>
        </p:nvSpPr>
        <p:spPr>
          <a:xfrm>
            <a:off x="8290560" y="1783080"/>
            <a:ext cx="3230880" cy="411480"/>
          </a:xfrm>
          <a:prstGeom prst="rect">
            <a:avLst/>
          </a:prstGeom>
          <a:noFill/>
          <a:ln/>
        </p:spPr>
        <p:txBody>
          <a:bodyPr wrap="square" lIns="0" tIns="0" rIns="0" bIns="0" rtlCol="0" anchor="ctr"/>
          <a:lstStyle/>
          <a:p>
            <a:pPr marL="0" indent="0">
              <a:buNone/>
            </a:pPr>
            <a:r>
              <a:rPr lang="en-US" sz="1200" b="1" dirty="0">
                <a:solidFill>
                  <a:srgbClr val="1E244F"/>
                </a:solidFill>
                <a:latin typeface="Calibri" pitchFamily="34" charset="0"/>
                <a:ea typeface="Calibri" pitchFamily="34" charset="-122"/>
                <a:cs typeface="Calibri" pitchFamily="34" charset="-120"/>
              </a:rPr>
              <a:t>Aanbieders/gebruikers buiten EU</a:t>
            </a:r>
            <a:endParaRPr lang="en-US" sz="1200" b="1" dirty="0">
              <a:solidFill>
                <a:srgbClr val="1E244F"/>
              </a:solidFill>
            </a:endParaRPr>
          </a:p>
        </p:txBody>
      </p:sp>
      <p:sp>
        <p:nvSpPr>
          <p:cNvPr id="16" name="Text 14"/>
          <p:cNvSpPr/>
          <p:nvPr/>
        </p:nvSpPr>
        <p:spPr>
          <a:xfrm>
            <a:off x="8336280" y="2331720"/>
            <a:ext cx="3139440" cy="1234440"/>
          </a:xfrm>
          <a:prstGeom prst="rect">
            <a:avLst/>
          </a:prstGeom>
          <a:noFill/>
          <a:ln/>
        </p:spPr>
        <p:txBody>
          <a:bodyPr wrap="square" lIns="0" tIns="0" rIns="0" bIns="0" rtlCol="0" anchor="t"/>
          <a:lstStyle/>
          <a:p>
            <a:pPr marL="0" indent="0">
              <a:buNone/>
            </a:pPr>
            <a:r>
              <a:rPr lang="en-US" sz="1100" dirty="0">
                <a:solidFill>
                  <a:srgbClr val="FFFFFF"/>
                </a:solidFill>
                <a:latin typeface="Calibri" pitchFamily="34" charset="0"/>
                <a:ea typeface="Calibri" pitchFamily="34" charset="-122"/>
                <a:cs typeface="Calibri" pitchFamily="34" charset="-120"/>
              </a:rPr>
              <a:t>Vallen onder de Act zodra het systeem of de output ervan in de EU wordt </a:t>
            </a:r>
            <a:r>
              <a:rPr lang="en-US" sz="1100" dirty="0" err="1">
                <a:solidFill>
                  <a:srgbClr val="FFFFFF"/>
                </a:solidFill>
                <a:latin typeface="Calibri" pitchFamily="34" charset="0"/>
                <a:ea typeface="Calibri" pitchFamily="34" charset="-122"/>
                <a:cs typeface="Calibri" pitchFamily="34" charset="-120"/>
              </a:rPr>
              <a:t>gebruikt</a:t>
            </a:r>
            <a:r>
              <a:rPr lang="en-US" sz="1100" dirty="0">
                <a:solidFill>
                  <a:srgbClr val="FFFFFF"/>
                </a:solidFill>
                <a:latin typeface="Calibri" pitchFamily="34" charset="0"/>
                <a:ea typeface="Calibri" pitchFamily="34" charset="-122"/>
                <a:cs typeface="Calibri" pitchFamily="34" charset="-120"/>
              </a:rPr>
              <a:t>.</a:t>
            </a:r>
          </a:p>
          <a:p>
            <a:pPr marL="0" indent="0">
              <a:buNone/>
            </a:pPr>
            <a:endParaRPr lang="en-US" sz="1100" dirty="0">
              <a:solidFill>
                <a:srgbClr val="FFFFFF"/>
              </a:solidFill>
              <a:latin typeface="Calibri" pitchFamily="34" charset="0"/>
              <a:cs typeface="Calibri" pitchFamily="34" charset="-120"/>
            </a:endParaRPr>
          </a:p>
          <a:p>
            <a:r>
              <a:rPr lang="en-US" sz="1100" dirty="0" err="1">
                <a:solidFill>
                  <a:srgbClr val="FFFFFF"/>
                </a:solidFill>
              </a:rPr>
              <a:t>Voorbeeld</a:t>
            </a:r>
            <a:r>
              <a:rPr lang="en-US" sz="1100" dirty="0">
                <a:solidFill>
                  <a:srgbClr val="FFFFFF"/>
                </a:solidFill>
              </a:rPr>
              <a:t>: Een </a:t>
            </a:r>
            <a:r>
              <a:rPr lang="en-US" sz="1100" dirty="0" err="1">
                <a:solidFill>
                  <a:srgbClr val="FFFFFF"/>
                </a:solidFill>
              </a:rPr>
              <a:t>Amerikaans</a:t>
            </a:r>
            <a:r>
              <a:rPr lang="en-US" sz="1100" dirty="0">
                <a:solidFill>
                  <a:srgbClr val="FFFFFF"/>
                </a:solidFill>
              </a:rPr>
              <a:t> </a:t>
            </a:r>
            <a:r>
              <a:rPr lang="en-US" sz="1100" dirty="0" err="1">
                <a:solidFill>
                  <a:srgbClr val="FFFFFF"/>
                </a:solidFill>
              </a:rPr>
              <a:t>bedrijf</a:t>
            </a:r>
            <a:r>
              <a:rPr lang="en-US" sz="1100" dirty="0">
                <a:solidFill>
                  <a:srgbClr val="FFFFFF"/>
                </a:solidFill>
              </a:rPr>
              <a:t> </a:t>
            </a:r>
            <a:r>
              <a:rPr lang="en-US" sz="1100" dirty="0" err="1">
                <a:solidFill>
                  <a:srgbClr val="FFFFFF"/>
                </a:solidFill>
              </a:rPr>
              <a:t>dat</a:t>
            </a:r>
            <a:r>
              <a:rPr lang="en-US" sz="1100" dirty="0">
                <a:solidFill>
                  <a:srgbClr val="FFFFFF"/>
                </a:solidFill>
              </a:rPr>
              <a:t> </a:t>
            </a:r>
            <a:r>
              <a:rPr lang="en-US" sz="1100" dirty="0" err="1">
                <a:solidFill>
                  <a:srgbClr val="FFFFFF"/>
                </a:solidFill>
              </a:rPr>
              <a:t>een</a:t>
            </a:r>
            <a:r>
              <a:rPr lang="en-US" sz="1100" dirty="0">
                <a:solidFill>
                  <a:srgbClr val="FFFFFF"/>
                </a:solidFill>
              </a:rPr>
              <a:t> AI-</a:t>
            </a:r>
            <a:r>
              <a:rPr lang="en-US" sz="1100" dirty="0" err="1">
                <a:solidFill>
                  <a:srgbClr val="FFFFFF"/>
                </a:solidFill>
              </a:rPr>
              <a:t>detectiesysteem</a:t>
            </a:r>
            <a:r>
              <a:rPr lang="en-US" sz="1100" dirty="0">
                <a:solidFill>
                  <a:srgbClr val="FFFFFF"/>
                </a:solidFill>
              </a:rPr>
              <a:t> </a:t>
            </a:r>
            <a:r>
              <a:rPr lang="en-US" sz="1100" dirty="0" err="1">
                <a:solidFill>
                  <a:srgbClr val="FFFFFF"/>
                </a:solidFill>
              </a:rPr>
              <a:t>aan</a:t>
            </a:r>
            <a:r>
              <a:rPr lang="en-US" sz="1100" dirty="0">
                <a:solidFill>
                  <a:srgbClr val="FFFFFF"/>
                </a:solidFill>
              </a:rPr>
              <a:t> </a:t>
            </a:r>
            <a:r>
              <a:rPr lang="en-US" sz="1100" dirty="0" err="1">
                <a:solidFill>
                  <a:srgbClr val="FFFFFF"/>
                </a:solidFill>
              </a:rPr>
              <a:t>Europese</a:t>
            </a:r>
            <a:r>
              <a:rPr lang="en-US" sz="1100" dirty="0">
                <a:solidFill>
                  <a:srgbClr val="FFFFFF"/>
                </a:solidFill>
              </a:rPr>
              <a:t> </a:t>
            </a:r>
            <a:r>
              <a:rPr lang="en-US" sz="1100" dirty="0" err="1">
                <a:solidFill>
                  <a:srgbClr val="FFFFFF"/>
                </a:solidFill>
              </a:rPr>
              <a:t>klanten</a:t>
            </a:r>
            <a:r>
              <a:rPr lang="en-US" sz="1100" dirty="0">
                <a:solidFill>
                  <a:srgbClr val="FFFFFF"/>
                </a:solidFill>
              </a:rPr>
              <a:t> </a:t>
            </a:r>
            <a:r>
              <a:rPr lang="en-US" sz="1100" dirty="0" err="1">
                <a:solidFill>
                  <a:srgbClr val="FFFFFF"/>
                </a:solidFill>
              </a:rPr>
              <a:t>levert</a:t>
            </a:r>
            <a:r>
              <a:rPr lang="en-US" sz="1100" dirty="0">
                <a:solidFill>
                  <a:srgbClr val="FFFFFF"/>
                </a:solidFill>
              </a:rPr>
              <a:t>, of </a:t>
            </a:r>
            <a:r>
              <a:rPr lang="en-US" sz="1100" dirty="0" err="1">
                <a:solidFill>
                  <a:srgbClr val="FFFFFF"/>
                </a:solidFill>
              </a:rPr>
              <a:t>een</a:t>
            </a:r>
            <a:r>
              <a:rPr lang="en-US" sz="1100" dirty="0">
                <a:solidFill>
                  <a:srgbClr val="FFFFFF"/>
                </a:solidFill>
              </a:rPr>
              <a:t> </a:t>
            </a:r>
            <a:r>
              <a:rPr lang="en-US" sz="1100" dirty="0" err="1">
                <a:solidFill>
                  <a:srgbClr val="FFFFFF"/>
                </a:solidFill>
              </a:rPr>
              <a:t>Japans</a:t>
            </a:r>
            <a:r>
              <a:rPr lang="en-US" sz="1100" dirty="0">
                <a:solidFill>
                  <a:srgbClr val="FFFFFF"/>
                </a:solidFill>
              </a:rPr>
              <a:t> </a:t>
            </a:r>
            <a:r>
              <a:rPr lang="en-US" sz="1100" dirty="0" err="1">
                <a:solidFill>
                  <a:srgbClr val="FFFFFF"/>
                </a:solidFill>
              </a:rPr>
              <a:t>bedrijf</a:t>
            </a:r>
            <a:r>
              <a:rPr lang="en-US" sz="1100" dirty="0">
                <a:solidFill>
                  <a:srgbClr val="FFFFFF"/>
                </a:solidFill>
              </a:rPr>
              <a:t> </a:t>
            </a:r>
            <a:r>
              <a:rPr lang="en-US" sz="1100" dirty="0" err="1">
                <a:solidFill>
                  <a:srgbClr val="FFFFFF"/>
                </a:solidFill>
              </a:rPr>
              <a:t>dat</a:t>
            </a:r>
            <a:r>
              <a:rPr lang="en-US" sz="1100" dirty="0">
                <a:solidFill>
                  <a:srgbClr val="FFFFFF"/>
                </a:solidFill>
              </a:rPr>
              <a:t> </a:t>
            </a:r>
            <a:r>
              <a:rPr lang="en-US" sz="1100" dirty="0" err="1">
                <a:solidFill>
                  <a:srgbClr val="FFFFFF"/>
                </a:solidFill>
              </a:rPr>
              <a:t>zijn</a:t>
            </a:r>
            <a:r>
              <a:rPr lang="en-US" sz="1100" dirty="0">
                <a:solidFill>
                  <a:srgbClr val="FFFFFF"/>
                </a:solidFill>
              </a:rPr>
              <a:t> AI-</a:t>
            </a:r>
            <a:r>
              <a:rPr lang="en-US" sz="1100" dirty="0" err="1">
                <a:solidFill>
                  <a:srgbClr val="FFFFFF"/>
                </a:solidFill>
              </a:rPr>
              <a:t>dienst</a:t>
            </a:r>
            <a:r>
              <a:rPr lang="en-US" sz="1100" dirty="0">
                <a:solidFill>
                  <a:srgbClr val="FFFFFF"/>
                </a:solidFill>
              </a:rPr>
              <a:t> via </a:t>
            </a:r>
            <a:r>
              <a:rPr lang="en-US" sz="1100" dirty="0" err="1">
                <a:solidFill>
                  <a:srgbClr val="FFFFFF"/>
                </a:solidFill>
              </a:rPr>
              <a:t>een</a:t>
            </a:r>
            <a:r>
              <a:rPr lang="en-US" sz="1100" dirty="0">
                <a:solidFill>
                  <a:srgbClr val="FFFFFF"/>
                </a:solidFill>
              </a:rPr>
              <a:t> online platform </a:t>
            </a:r>
            <a:r>
              <a:rPr lang="en-US" sz="1100" dirty="0" err="1">
                <a:solidFill>
                  <a:srgbClr val="FFFFFF"/>
                </a:solidFill>
              </a:rPr>
              <a:t>aanbiedt</a:t>
            </a:r>
            <a:r>
              <a:rPr lang="en-US" sz="1100" dirty="0">
                <a:solidFill>
                  <a:srgbClr val="FFFFFF"/>
                </a:solidFill>
              </a:rPr>
              <a:t> </a:t>
            </a:r>
            <a:r>
              <a:rPr lang="en-US" sz="1100" dirty="0" err="1">
                <a:solidFill>
                  <a:srgbClr val="FFFFFF"/>
                </a:solidFill>
              </a:rPr>
              <a:t>aan</a:t>
            </a:r>
            <a:r>
              <a:rPr lang="en-US" sz="1100" dirty="0">
                <a:solidFill>
                  <a:srgbClr val="FFFFFF"/>
                </a:solidFill>
              </a:rPr>
              <a:t> </a:t>
            </a:r>
            <a:r>
              <a:rPr lang="en-US" sz="1100" dirty="0" err="1">
                <a:solidFill>
                  <a:srgbClr val="FFFFFF"/>
                </a:solidFill>
              </a:rPr>
              <a:t>Europese</a:t>
            </a:r>
            <a:r>
              <a:rPr lang="en-US" sz="1100" dirty="0">
                <a:solidFill>
                  <a:srgbClr val="FFFFFF"/>
                </a:solidFill>
              </a:rPr>
              <a:t> </a:t>
            </a:r>
            <a:r>
              <a:rPr lang="en-US" sz="1100" dirty="0" err="1">
                <a:solidFill>
                  <a:srgbClr val="FFFFFF"/>
                </a:solidFill>
              </a:rPr>
              <a:t>gebruikers</a:t>
            </a:r>
            <a:r>
              <a:rPr lang="en-US" sz="1100" dirty="0">
                <a:solidFill>
                  <a:srgbClr val="FFFFFF"/>
                </a:solidFill>
              </a:rPr>
              <a:t>.</a:t>
            </a:r>
          </a:p>
          <a:p>
            <a:pPr marL="0" indent="0">
              <a:buNone/>
            </a:pPr>
            <a:endParaRPr lang="en-US" sz="1100" dirty="0">
              <a:solidFill>
                <a:srgbClr val="FFFFFF"/>
              </a:solidFill>
            </a:endParaRPr>
          </a:p>
        </p:txBody>
      </p:sp>
      <p:sp>
        <p:nvSpPr>
          <p:cNvPr id="17" name="Shape 15"/>
          <p:cNvSpPr/>
          <p:nvPr/>
        </p:nvSpPr>
        <p:spPr>
          <a:xfrm>
            <a:off x="457200" y="3886200"/>
            <a:ext cx="3596640" cy="1920240"/>
          </a:xfrm>
          <a:prstGeom prst="rect">
            <a:avLst/>
          </a:prstGeom>
          <a:solidFill>
            <a:srgbClr val="2B3370"/>
          </a:solidFill>
          <a:ln w="9525">
            <a:noFill/>
            <a:prstDash val="solid"/>
          </a:ln>
        </p:spPr>
        <p:txBody>
          <a:bodyPr/>
          <a:lstStyle/>
          <a:p>
            <a:endParaRPr lang="en-US"/>
          </a:p>
        </p:txBody>
      </p:sp>
      <p:sp>
        <p:nvSpPr>
          <p:cNvPr id="18" name="Shape 16"/>
          <p:cNvSpPr/>
          <p:nvPr/>
        </p:nvSpPr>
        <p:spPr>
          <a:xfrm>
            <a:off x="457200" y="3886200"/>
            <a:ext cx="3596640" cy="411480"/>
          </a:xfrm>
          <a:prstGeom prst="rect">
            <a:avLst/>
          </a:prstGeom>
          <a:solidFill>
            <a:srgbClr val="C9A6FF"/>
          </a:solidFill>
          <a:ln w="12700">
            <a:noFill/>
            <a:prstDash val="solid"/>
          </a:ln>
        </p:spPr>
        <p:txBody>
          <a:bodyPr/>
          <a:lstStyle/>
          <a:p>
            <a:endParaRPr lang="en-US"/>
          </a:p>
        </p:txBody>
      </p:sp>
      <p:sp>
        <p:nvSpPr>
          <p:cNvPr id="19" name="Text 17"/>
          <p:cNvSpPr/>
          <p:nvPr/>
        </p:nvSpPr>
        <p:spPr>
          <a:xfrm>
            <a:off x="640080" y="3886200"/>
            <a:ext cx="3230880" cy="411480"/>
          </a:xfrm>
          <a:prstGeom prst="rect">
            <a:avLst/>
          </a:prstGeom>
          <a:noFill/>
          <a:ln/>
        </p:spPr>
        <p:txBody>
          <a:bodyPr wrap="square" lIns="0" tIns="0" rIns="0" bIns="0" rtlCol="0" anchor="ctr"/>
          <a:lstStyle/>
          <a:p>
            <a:pPr marL="0" indent="0">
              <a:buNone/>
            </a:pPr>
            <a:r>
              <a:rPr lang="en-US" sz="1200" b="1" dirty="0">
                <a:solidFill>
                  <a:srgbClr val="1E244F"/>
                </a:solidFill>
                <a:latin typeface="Calibri" pitchFamily="34" charset="0"/>
                <a:ea typeface="Calibri" pitchFamily="34" charset="-122"/>
                <a:cs typeface="Calibri" pitchFamily="34" charset="-120"/>
              </a:rPr>
              <a:t>Importeurs en distributeurs</a:t>
            </a:r>
            <a:endParaRPr lang="en-US" sz="1200" b="1" dirty="0">
              <a:solidFill>
                <a:srgbClr val="1E244F"/>
              </a:solidFill>
            </a:endParaRPr>
          </a:p>
        </p:txBody>
      </p:sp>
      <p:sp>
        <p:nvSpPr>
          <p:cNvPr id="20" name="Text 18"/>
          <p:cNvSpPr/>
          <p:nvPr/>
        </p:nvSpPr>
        <p:spPr>
          <a:xfrm>
            <a:off x="685800" y="4434840"/>
            <a:ext cx="3139440" cy="1234440"/>
          </a:xfrm>
          <a:prstGeom prst="rect">
            <a:avLst/>
          </a:prstGeom>
          <a:noFill/>
          <a:ln/>
        </p:spPr>
        <p:txBody>
          <a:bodyPr wrap="square" lIns="0" tIns="0" rIns="0" bIns="0" rtlCol="0" anchor="t"/>
          <a:lstStyle/>
          <a:p>
            <a:pPr marL="0" indent="0">
              <a:buNone/>
            </a:pPr>
            <a:r>
              <a:rPr lang="en-US" sz="1100" dirty="0">
                <a:solidFill>
                  <a:srgbClr val="FFFFFF"/>
                </a:solidFill>
                <a:latin typeface="Calibri" pitchFamily="34" charset="0"/>
                <a:ea typeface="Calibri" pitchFamily="34" charset="-122"/>
                <a:cs typeface="Calibri" pitchFamily="34" charset="-120"/>
              </a:rPr>
              <a:t>Iedereen in de leveringsketen die het systeem in de EU op de markt brengt of </a:t>
            </a:r>
            <a:r>
              <a:rPr lang="en-US" sz="1100" dirty="0" err="1">
                <a:solidFill>
                  <a:srgbClr val="FFFFFF"/>
                </a:solidFill>
                <a:latin typeface="Calibri" pitchFamily="34" charset="0"/>
                <a:ea typeface="Calibri" pitchFamily="34" charset="-122"/>
                <a:cs typeface="Calibri" pitchFamily="34" charset="-120"/>
              </a:rPr>
              <a:t>distribueert</a:t>
            </a:r>
            <a:r>
              <a:rPr lang="en-US" sz="1100" dirty="0">
                <a:solidFill>
                  <a:srgbClr val="FFFFFF"/>
                </a:solidFill>
                <a:latin typeface="Calibri" pitchFamily="34" charset="0"/>
                <a:ea typeface="Calibri" pitchFamily="34" charset="-122"/>
                <a:cs typeface="Calibri" pitchFamily="34" charset="-120"/>
              </a:rPr>
              <a:t>.</a:t>
            </a:r>
          </a:p>
          <a:p>
            <a:pPr marL="0" indent="0">
              <a:buNone/>
            </a:pPr>
            <a:endParaRPr lang="en-US" sz="1100" dirty="0">
              <a:solidFill>
                <a:srgbClr val="FFFFFF"/>
              </a:solidFill>
              <a:latin typeface="Calibri" pitchFamily="34" charset="0"/>
              <a:cs typeface="Calibri" pitchFamily="34" charset="-120"/>
            </a:endParaRPr>
          </a:p>
          <a:p>
            <a:r>
              <a:rPr lang="en-US" sz="1100" dirty="0" err="1">
                <a:solidFill>
                  <a:srgbClr val="FFFFFF"/>
                </a:solidFill>
              </a:rPr>
              <a:t>Voorbeeld</a:t>
            </a:r>
            <a:r>
              <a:rPr lang="en-US" sz="1100" dirty="0">
                <a:solidFill>
                  <a:srgbClr val="FFFFFF"/>
                </a:solidFill>
              </a:rPr>
              <a:t>: Een Duits </a:t>
            </a:r>
            <a:r>
              <a:rPr lang="en-US" sz="1100" dirty="0" err="1">
                <a:solidFill>
                  <a:srgbClr val="FFFFFF"/>
                </a:solidFill>
              </a:rPr>
              <a:t>technologiebedrijf</a:t>
            </a:r>
            <a:r>
              <a:rPr lang="en-US" sz="1100" dirty="0">
                <a:solidFill>
                  <a:srgbClr val="FFFFFF"/>
                </a:solidFill>
              </a:rPr>
              <a:t> </a:t>
            </a:r>
            <a:r>
              <a:rPr lang="en-US" sz="1100" dirty="0" err="1">
                <a:solidFill>
                  <a:srgbClr val="FFFFFF"/>
                </a:solidFill>
              </a:rPr>
              <a:t>dat</a:t>
            </a:r>
            <a:r>
              <a:rPr lang="en-US" sz="1100" dirty="0">
                <a:solidFill>
                  <a:srgbClr val="FFFFFF"/>
                </a:solidFill>
              </a:rPr>
              <a:t> AI-software </a:t>
            </a:r>
            <a:r>
              <a:rPr lang="en-US" sz="1100" dirty="0" err="1">
                <a:solidFill>
                  <a:srgbClr val="FFFFFF"/>
                </a:solidFill>
              </a:rPr>
              <a:t>importeert</a:t>
            </a:r>
            <a:r>
              <a:rPr lang="en-US" sz="1100" dirty="0">
                <a:solidFill>
                  <a:srgbClr val="FFFFFF"/>
                </a:solidFill>
              </a:rPr>
              <a:t> </a:t>
            </a:r>
            <a:r>
              <a:rPr lang="en-US" sz="1100" dirty="0" err="1">
                <a:solidFill>
                  <a:srgbClr val="FFFFFF"/>
                </a:solidFill>
              </a:rPr>
              <a:t>uit</a:t>
            </a:r>
            <a:r>
              <a:rPr lang="en-US" sz="1100" dirty="0">
                <a:solidFill>
                  <a:srgbClr val="FFFFFF"/>
                </a:solidFill>
              </a:rPr>
              <a:t> de VS </a:t>
            </a:r>
            <a:r>
              <a:rPr lang="en-US" sz="1100" dirty="0" err="1">
                <a:solidFill>
                  <a:srgbClr val="FFFFFF"/>
                </a:solidFill>
              </a:rPr>
              <a:t>en</a:t>
            </a:r>
            <a:r>
              <a:rPr lang="en-US" sz="1100" dirty="0">
                <a:solidFill>
                  <a:srgbClr val="FFFFFF"/>
                </a:solidFill>
              </a:rPr>
              <a:t> </a:t>
            </a:r>
            <a:r>
              <a:rPr lang="en-US" sz="1100" dirty="0" err="1">
                <a:solidFill>
                  <a:srgbClr val="FFFFFF"/>
                </a:solidFill>
              </a:rPr>
              <a:t>verdeelt</a:t>
            </a:r>
            <a:r>
              <a:rPr lang="en-US" sz="1100" dirty="0">
                <a:solidFill>
                  <a:srgbClr val="FFFFFF"/>
                </a:solidFill>
              </a:rPr>
              <a:t> </a:t>
            </a:r>
            <a:r>
              <a:rPr lang="en-US" sz="1100" dirty="0" err="1">
                <a:solidFill>
                  <a:srgbClr val="FFFFFF"/>
                </a:solidFill>
              </a:rPr>
              <a:t>aan</a:t>
            </a:r>
            <a:r>
              <a:rPr lang="en-US" sz="1100" dirty="0">
                <a:solidFill>
                  <a:srgbClr val="FFFFFF"/>
                </a:solidFill>
              </a:rPr>
              <a:t> </a:t>
            </a:r>
            <a:r>
              <a:rPr lang="en-US" sz="1100" dirty="0" err="1">
                <a:solidFill>
                  <a:srgbClr val="FFFFFF"/>
                </a:solidFill>
              </a:rPr>
              <a:t>andere</a:t>
            </a:r>
            <a:r>
              <a:rPr lang="en-US" sz="1100" dirty="0">
                <a:solidFill>
                  <a:srgbClr val="FFFFFF"/>
                </a:solidFill>
              </a:rPr>
              <a:t> </a:t>
            </a:r>
            <a:r>
              <a:rPr lang="en-US" sz="1100" dirty="0" err="1">
                <a:solidFill>
                  <a:srgbClr val="FFFFFF"/>
                </a:solidFill>
              </a:rPr>
              <a:t>ondernemingen</a:t>
            </a:r>
            <a:r>
              <a:rPr lang="en-US" sz="1100" dirty="0">
                <a:solidFill>
                  <a:srgbClr val="FFFFFF"/>
                </a:solidFill>
              </a:rPr>
              <a:t> </a:t>
            </a:r>
            <a:r>
              <a:rPr lang="en-US" sz="1100" dirty="0" err="1">
                <a:solidFill>
                  <a:srgbClr val="FFFFFF"/>
                </a:solidFill>
              </a:rPr>
              <a:t>binnen</a:t>
            </a:r>
            <a:r>
              <a:rPr lang="en-US" sz="1100" dirty="0">
                <a:solidFill>
                  <a:srgbClr val="FFFFFF"/>
                </a:solidFill>
              </a:rPr>
              <a:t> Europa.</a:t>
            </a:r>
          </a:p>
          <a:p>
            <a:pPr marL="0" indent="0">
              <a:buNone/>
            </a:pPr>
            <a:endParaRPr lang="en-US" sz="1100" dirty="0">
              <a:solidFill>
                <a:srgbClr val="FFFFFF"/>
              </a:solidFill>
            </a:endParaRPr>
          </a:p>
        </p:txBody>
      </p:sp>
      <p:sp>
        <p:nvSpPr>
          <p:cNvPr id="21" name="Shape 19"/>
          <p:cNvSpPr/>
          <p:nvPr/>
        </p:nvSpPr>
        <p:spPr>
          <a:xfrm>
            <a:off x="4282440" y="3886200"/>
            <a:ext cx="3596640" cy="1920240"/>
          </a:xfrm>
          <a:prstGeom prst="rect">
            <a:avLst/>
          </a:prstGeom>
          <a:solidFill>
            <a:srgbClr val="2B3370"/>
          </a:solidFill>
          <a:ln w="9525">
            <a:noFill/>
            <a:prstDash val="solid"/>
          </a:ln>
        </p:spPr>
        <p:txBody>
          <a:bodyPr/>
          <a:lstStyle/>
          <a:p>
            <a:endParaRPr lang="en-US"/>
          </a:p>
        </p:txBody>
      </p:sp>
      <p:sp>
        <p:nvSpPr>
          <p:cNvPr id="22" name="Shape 20"/>
          <p:cNvSpPr/>
          <p:nvPr/>
        </p:nvSpPr>
        <p:spPr>
          <a:xfrm>
            <a:off x="4282440" y="3886200"/>
            <a:ext cx="3596640" cy="411480"/>
          </a:xfrm>
          <a:prstGeom prst="rect">
            <a:avLst/>
          </a:prstGeom>
          <a:solidFill>
            <a:srgbClr val="C9A6FF"/>
          </a:solidFill>
          <a:ln w="12700">
            <a:noFill/>
            <a:prstDash val="solid"/>
          </a:ln>
        </p:spPr>
        <p:txBody>
          <a:bodyPr/>
          <a:lstStyle/>
          <a:p>
            <a:endParaRPr lang="en-US"/>
          </a:p>
        </p:txBody>
      </p:sp>
      <p:sp>
        <p:nvSpPr>
          <p:cNvPr id="23" name="Text 21"/>
          <p:cNvSpPr/>
          <p:nvPr/>
        </p:nvSpPr>
        <p:spPr>
          <a:xfrm>
            <a:off x="4465320" y="3886200"/>
            <a:ext cx="3230880" cy="411480"/>
          </a:xfrm>
          <a:prstGeom prst="rect">
            <a:avLst/>
          </a:prstGeom>
          <a:noFill/>
          <a:ln/>
        </p:spPr>
        <p:txBody>
          <a:bodyPr wrap="square" lIns="0" tIns="0" rIns="0" bIns="0" rtlCol="0" anchor="ctr"/>
          <a:lstStyle/>
          <a:p>
            <a:pPr marL="0" indent="0">
              <a:buNone/>
            </a:pPr>
            <a:r>
              <a:rPr lang="en-US" sz="1200" b="1" dirty="0">
                <a:solidFill>
                  <a:srgbClr val="1E244F"/>
                </a:solidFill>
                <a:latin typeface="Calibri" pitchFamily="34" charset="0"/>
                <a:ea typeface="Calibri" pitchFamily="34" charset="-122"/>
                <a:cs typeface="Calibri" pitchFamily="34" charset="-120"/>
              </a:rPr>
              <a:t>Productfabrikanten</a:t>
            </a:r>
            <a:endParaRPr lang="en-US" sz="1200" b="1" dirty="0">
              <a:solidFill>
                <a:srgbClr val="1E244F"/>
              </a:solidFill>
            </a:endParaRPr>
          </a:p>
        </p:txBody>
      </p:sp>
      <p:sp>
        <p:nvSpPr>
          <p:cNvPr id="24" name="Text 22"/>
          <p:cNvSpPr/>
          <p:nvPr/>
        </p:nvSpPr>
        <p:spPr>
          <a:xfrm>
            <a:off x="4511040" y="4434840"/>
            <a:ext cx="3139440" cy="1234440"/>
          </a:xfrm>
          <a:prstGeom prst="rect">
            <a:avLst/>
          </a:prstGeom>
          <a:noFill/>
          <a:ln/>
        </p:spPr>
        <p:txBody>
          <a:bodyPr wrap="square" lIns="0" tIns="0" rIns="0" bIns="0" rtlCol="0" anchor="t"/>
          <a:lstStyle/>
          <a:p>
            <a:pPr marL="0" indent="0">
              <a:buNone/>
            </a:pPr>
            <a:r>
              <a:rPr lang="en-US" sz="1100" dirty="0">
                <a:solidFill>
                  <a:srgbClr val="FFFFFF"/>
                </a:solidFill>
                <a:latin typeface="Calibri" pitchFamily="34" charset="0"/>
                <a:ea typeface="Calibri" pitchFamily="34" charset="-122"/>
                <a:cs typeface="Calibri" pitchFamily="34" charset="-120"/>
              </a:rPr>
              <a:t>Die AI-systemen als onderdeel van hun eigen product op de markt brengen onder hun naam of merk.</a:t>
            </a:r>
          </a:p>
          <a:p>
            <a:pPr marL="0" indent="0">
              <a:buNone/>
            </a:pPr>
            <a:endParaRPr lang="en-US" sz="1100" dirty="0">
              <a:solidFill>
                <a:srgbClr val="FFFFFF"/>
              </a:solidFill>
              <a:latin typeface="Calibri" pitchFamily="34" charset="0"/>
              <a:cs typeface="Calibri" pitchFamily="34" charset="-120"/>
            </a:endParaRPr>
          </a:p>
          <a:p>
            <a:r>
              <a:rPr lang="en-US" sz="1100" dirty="0" err="1">
                <a:solidFill>
                  <a:srgbClr val="FFFFFF"/>
                </a:solidFill>
              </a:rPr>
              <a:t>Voorbeeld</a:t>
            </a:r>
            <a:r>
              <a:rPr lang="en-US" sz="1100" dirty="0">
                <a:solidFill>
                  <a:srgbClr val="FFFFFF"/>
                </a:solidFill>
              </a:rPr>
              <a:t>: Een Frans </a:t>
            </a:r>
            <a:r>
              <a:rPr lang="en-US" sz="1100" dirty="0" err="1">
                <a:solidFill>
                  <a:srgbClr val="FFFFFF"/>
                </a:solidFill>
              </a:rPr>
              <a:t>automerk</a:t>
            </a:r>
            <a:r>
              <a:rPr lang="en-US" sz="1100" dirty="0">
                <a:solidFill>
                  <a:srgbClr val="FFFFFF"/>
                </a:solidFill>
              </a:rPr>
              <a:t> </a:t>
            </a:r>
            <a:r>
              <a:rPr lang="en-US" sz="1100" dirty="0" err="1">
                <a:solidFill>
                  <a:srgbClr val="FFFFFF"/>
                </a:solidFill>
              </a:rPr>
              <a:t>dat</a:t>
            </a:r>
            <a:r>
              <a:rPr lang="en-US" sz="1100" dirty="0">
                <a:solidFill>
                  <a:srgbClr val="FFFFFF"/>
                </a:solidFill>
              </a:rPr>
              <a:t> </a:t>
            </a:r>
            <a:r>
              <a:rPr lang="en-US" sz="1100" dirty="0" err="1">
                <a:solidFill>
                  <a:srgbClr val="FFFFFF"/>
                </a:solidFill>
              </a:rPr>
              <a:t>een</a:t>
            </a:r>
            <a:r>
              <a:rPr lang="en-US" sz="1100" dirty="0">
                <a:solidFill>
                  <a:srgbClr val="FFFFFF"/>
                </a:solidFill>
              </a:rPr>
              <a:t> </a:t>
            </a:r>
            <a:r>
              <a:rPr lang="en-US" sz="1100" dirty="0" err="1">
                <a:solidFill>
                  <a:srgbClr val="FFFFFF"/>
                </a:solidFill>
              </a:rPr>
              <a:t>voertuig</a:t>
            </a:r>
            <a:r>
              <a:rPr lang="en-US" sz="1100" dirty="0">
                <a:solidFill>
                  <a:srgbClr val="FFFFFF"/>
                </a:solidFill>
              </a:rPr>
              <a:t> op de </a:t>
            </a:r>
            <a:r>
              <a:rPr lang="en-US" sz="1100" dirty="0" err="1">
                <a:solidFill>
                  <a:srgbClr val="FFFFFF"/>
                </a:solidFill>
              </a:rPr>
              <a:t>markt</a:t>
            </a:r>
            <a:r>
              <a:rPr lang="en-US" sz="1100" dirty="0">
                <a:solidFill>
                  <a:srgbClr val="FFFFFF"/>
                </a:solidFill>
              </a:rPr>
              <a:t> </a:t>
            </a:r>
            <a:r>
              <a:rPr lang="en-US" sz="1100" dirty="0" err="1">
                <a:solidFill>
                  <a:srgbClr val="FFFFFF"/>
                </a:solidFill>
              </a:rPr>
              <a:t>brengt</a:t>
            </a:r>
            <a:r>
              <a:rPr lang="en-US" sz="1100" dirty="0">
                <a:solidFill>
                  <a:srgbClr val="FFFFFF"/>
                </a:solidFill>
              </a:rPr>
              <a:t> met </a:t>
            </a:r>
            <a:r>
              <a:rPr lang="en-US" sz="1100" dirty="0" err="1">
                <a:solidFill>
                  <a:srgbClr val="FFFFFF"/>
                </a:solidFill>
              </a:rPr>
              <a:t>een</a:t>
            </a:r>
            <a:r>
              <a:rPr lang="en-US" sz="1100" dirty="0">
                <a:solidFill>
                  <a:srgbClr val="FFFFFF"/>
                </a:solidFill>
              </a:rPr>
              <a:t> </a:t>
            </a:r>
            <a:r>
              <a:rPr lang="en-US" sz="1100" dirty="0" err="1">
                <a:solidFill>
                  <a:srgbClr val="FFFFFF"/>
                </a:solidFill>
              </a:rPr>
              <a:t>ingebouwd</a:t>
            </a:r>
            <a:r>
              <a:rPr lang="en-US" sz="1100" dirty="0">
                <a:solidFill>
                  <a:srgbClr val="FFFFFF"/>
                </a:solidFill>
              </a:rPr>
              <a:t> AI-</a:t>
            </a:r>
            <a:r>
              <a:rPr lang="en-US" sz="1100" dirty="0" err="1">
                <a:solidFill>
                  <a:srgbClr val="FFFFFF"/>
                </a:solidFill>
              </a:rPr>
              <a:t>systeem</a:t>
            </a:r>
            <a:r>
              <a:rPr lang="en-US" sz="1100" dirty="0">
                <a:solidFill>
                  <a:srgbClr val="FFFFFF"/>
                </a:solidFill>
              </a:rPr>
              <a:t> </a:t>
            </a:r>
            <a:r>
              <a:rPr lang="en-US" sz="1100" dirty="0" err="1">
                <a:solidFill>
                  <a:srgbClr val="FFFFFF"/>
                </a:solidFill>
              </a:rPr>
              <a:t>voor</a:t>
            </a:r>
            <a:r>
              <a:rPr lang="en-US" sz="1100" dirty="0">
                <a:solidFill>
                  <a:srgbClr val="FFFFFF"/>
                </a:solidFill>
              </a:rPr>
              <a:t> </a:t>
            </a:r>
            <a:r>
              <a:rPr lang="en-US" sz="1100" dirty="0" err="1">
                <a:solidFill>
                  <a:srgbClr val="FFFFFF"/>
                </a:solidFill>
              </a:rPr>
              <a:t>rijassistentie</a:t>
            </a:r>
            <a:r>
              <a:rPr lang="en-US" sz="1100" dirty="0">
                <a:solidFill>
                  <a:srgbClr val="FFFFFF"/>
                </a:solidFill>
              </a:rPr>
              <a:t>, </a:t>
            </a:r>
            <a:r>
              <a:rPr lang="en-US" sz="1100" dirty="0" err="1">
                <a:solidFill>
                  <a:srgbClr val="FFFFFF"/>
                </a:solidFill>
              </a:rPr>
              <a:t>onder</a:t>
            </a:r>
            <a:r>
              <a:rPr lang="en-US" sz="1100" dirty="0">
                <a:solidFill>
                  <a:srgbClr val="FFFFFF"/>
                </a:solidFill>
              </a:rPr>
              <a:t> </a:t>
            </a:r>
            <a:r>
              <a:rPr lang="en-US" sz="1100" dirty="0" err="1">
                <a:solidFill>
                  <a:srgbClr val="FFFFFF"/>
                </a:solidFill>
              </a:rPr>
              <a:t>zijn</a:t>
            </a:r>
            <a:r>
              <a:rPr lang="en-US" sz="1100" dirty="0">
                <a:solidFill>
                  <a:srgbClr val="FFFFFF"/>
                </a:solidFill>
              </a:rPr>
              <a:t> eigen </a:t>
            </a:r>
            <a:r>
              <a:rPr lang="en-US" sz="1100" dirty="0" err="1">
                <a:solidFill>
                  <a:srgbClr val="FFFFFF"/>
                </a:solidFill>
              </a:rPr>
              <a:t>merknaam</a:t>
            </a:r>
            <a:r>
              <a:rPr lang="en-US" sz="1100" dirty="0">
                <a:solidFill>
                  <a:srgbClr val="FFFFFF"/>
                </a:solidFill>
              </a:rPr>
              <a:t>.</a:t>
            </a:r>
          </a:p>
          <a:p>
            <a:pPr marL="0" indent="0">
              <a:buNone/>
            </a:pPr>
            <a:endParaRPr lang="en-US" sz="1100" dirty="0">
              <a:solidFill>
                <a:srgbClr val="FFFFFF"/>
              </a:solidFill>
            </a:endParaRPr>
          </a:p>
        </p:txBody>
      </p:sp>
      <p:sp>
        <p:nvSpPr>
          <p:cNvPr id="25" name="Shape 23"/>
          <p:cNvSpPr/>
          <p:nvPr/>
        </p:nvSpPr>
        <p:spPr>
          <a:xfrm>
            <a:off x="8107680" y="3886200"/>
            <a:ext cx="3596640" cy="1920240"/>
          </a:xfrm>
          <a:prstGeom prst="rect">
            <a:avLst/>
          </a:prstGeom>
          <a:solidFill>
            <a:srgbClr val="2B3370"/>
          </a:solidFill>
          <a:ln w="9525">
            <a:noFill/>
            <a:prstDash val="solid"/>
          </a:ln>
        </p:spPr>
        <p:txBody>
          <a:bodyPr/>
          <a:lstStyle/>
          <a:p>
            <a:endParaRPr lang="en-US"/>
          </a:p>
        </p:txBody>
      </p:sp>
      <p:sp>
        <p:nvSpPr>
          <p:cNvPr id="26" name="Shape 24"/>
          <p:cNvSpPr/>
          <p:nvPr/>
        </p:nvSpPr>
        <p:spPr>
          <a:xfrm>
            <a:off x="8107680" y="3886200"/>
            <a:ext cx="3596640" cy="411480"/>
          </a:xfrm>
          <a:prstGeom prst="rect">
            <a:avLst/>
          </a:prstGeom>
          <a:solidFill>
            <a:srgbClr val="C9A6FF"/>
          </a:solidFill>
          <a:ln w="12700">
            <a:noFill/>
            <a:prstDash val="solid"/>
          </a:ln>
        </p:spPr>
        <p:txBody>
          <a:bodyPr/>
          <a:lstStyle/>
          <a:p>
            <a:endParaRPr lang="en-US"/>
          </a:p>
        </p:txBody>
      </p:sp>
      <p:sp>
        <p:nvSpPr>
          <p:cNvPr id="27" name="Text 25"/>
          <p:cNvSpPr/>
          <p:nvPr/>
        </p:nvSpPr>
        <p:spPr>
          <a:xfrm>
            <a:off x="8290560" y="3886200"/>
            <a:ext cx="3230880" cy="411480"/>
          </a:xfrm>
          <a:prstGeom prst="rect">
            <a:avLst/>
          </a:prstGeom>
          <a:noFill/>
          <a:ln/>
        </p:spPr>
        <p:txBody>
          <a:bodyPr wrap="square" lIns="0" tIns="0" rIns="0" bIns="0" rtlCol="0" anchor="ctr"/>
          <a:lstStyle/>
          <a:p>
            <a:pPr marL="0" indent="0">
              <a:buNone/>
            </a:pPr>
            <a:r>
              <a:rPr lang="en-US" sz="1200" b="1" dirty="0">
                <a:solidFill>
                  <a:srgbClr val="1E244F"/>
                </a:solidFill>
                <a:latin typeface="Calibri" pitchFamily="34" charset="0"/>
                <a:ea typeface="Calibri" pitchFamily="34" charset="-122"/>
                <a:cs typeface="Calibri" pitchFamily="34" charset="-120"/>
              </a:rPr>
              <a:t>Betroffenen (affected persons)</a:t>
            </a:r>
            <a:endParaRPr lang="en-US" sz="1200" b="1" dirty="0">
              <a:solidFill>
                <a:srgbClr val="1E244F"/>
              </a:solidFill>
            </a:endParaRPr>
          </a:p>
        </p:txBody>
      </p:sp>
      <p:sp>
        <p:nvSpPr>
          <p:cNvPr id="28" name="Text 26"/>
          <p:cNvSpPr/>
          <p:nvPr/>
        </p:nvSpPr>
        <p:spPr>
          <a:xfrm>
            <a:off x="8336280" y="4434840"/>
            <a:ext cx="3139440" cy="1234440"/>
          </a:xfrm>
          <a:prstGeom prst="rect">
            <a:avLst/>
          </a:prstGeom>
          <a:noFill/>
          <a:ln/>
        </p:spPr>
        <p:txBody>
          <a:bodyPr wrap="square" lIns="0" tIns="0" rIns="0" bIns="0" rtlCol="0" anchor="t"/>
          <a:lstStyle/>
          <a:p>
            <a:pPr marL="0" indent="0">
              <a:buNone/>
            </a:pPr>
            <a:r>
              <a:rPr lang="en-US" sz="1100" dirty="0">
                <a:solidFill>
                  <a:srgbClr val="FFFFFF"/>
                </a:solidFill>
                <a:latin typeface="Calibri" pitchFamily="34" charset="0"/>
                <a:ea typeface="Calibri" pitchFamily="34" charset="-122"/>
                <a:cs typeface="Calibri" pitchFamily="34" charset="-120"/>
              </a:rPr>
              <a:t>Individuen in de EU die door een AI-systeem worden geraakt — krijgen rechten onder de Act.</a:t>
            </a:r>
          </a:p>
          <a:p>
            <a:pPr marL="0" indent="0">
              <a:buNone/>
            </a:pPr>
            <a:endParaRPr lang="en-US" sz="1100" dirty="0">
              <a:solidFill>
                <a:srgbClr val="FFFFFF"/>
              </a:solidFill>
              <a:latin typeface="Calibri" pitchFamily="34" charset="0"/>
              <a:cs typeface="Calibri" pitchFamily="34" charset="-120"/>
            </a:endParaRPr>
          </a:p>
          <a:p>
            <a:r>
              <a:rPr lang="en-US" sz="1100" dirty="0" err="1">
                <a:solidFill>
                  <a:srgbClr val="FFFFFF"/>
                </a:solidFill>
              </a:rPr>
              <a:t>Voorbeeld</a:t>
            </a:r>
            <a:r>
              <a:rPr lang="en-US" sz="1100" dirty="0">
                <a:solidFill>
                  <a:srgbClr val="FFFFFF"/>
                </a:solidFill>
              </a:rPr>
              <a:t>: Een </a:t>
            </a:r>
            <a:r>
              <a:rPr lang="en-US" sz="1100" dirty="0" err="1">
                <a:solidFill>
                  <a:srgbClr val="FFFFFF"/>
                </a:solidFill>
              </a:rPr>
              <a:t>consument</a:t>
            </a:r>
            <a:r>
              <a:rPr lang="en-US" sz="1100" dirty="0">
                <a:solidFill>
                  <a:srgbClr val="FFFFFF"/>
                </a:solidFill>
              </a:rPr>
              <a:t> in </a:t>
            </a:r>
            <a:r>
              <a:rPr lang="en-US" sz="1100" dirty="0" err="1">
                <a:solidFill>
                  <a:srgbClr val="FFFFFF"/>
                </a:solidFill>
              </a:rPr>
              <a:t>Italië</a:t>
            </a:r>
            <a:r>
              <a:rPr lang="en-US" sz="1100" dirty="0">
                <a:solidFill>
                  <a:srgbClr val="FFFFFF"/>
                </a:solidFill>
              </a:rPr>
              <a:t> die </a:t>
            </a:r>
            <a:r>
              <a:rPr lang="en-US" sz="1100" dirty="0" err="1">
                <a:solidFill>
                  <a:srgbClr val="FFFFFF"/>
                </a:solidFill>
              </a:rPr>
              <a:t>te</a:t>
            </a:r>
            <a:r>
              <a:rPr lang="en-US" sz="1100" dirty="0">
                <a:solidFill>
                  <a:srgbClr val="FFFFFF"/>
                </a:solidFill>
              </a:rPr>
              <a:t> </a:t>
            </a:r>
            <a:r>
              <a:rPr lang="en-US" sz="1100" dirty="0" err="1">
                <a:solidFill>
                  <a:srgbClr val="FFFFFF"/>
                </a:solidFill>
              </a:rPr>
              <a:t>maken</a:t>
            </a:r>
            <a:r>
              <a:rPr lang="en-US" sz="1100" dirty="0">
                <a:solidFill>
                  <a:srgbClr val="FFFFFF"/>
                </a:solidFill>
              </a:rPr>
              <a:t> </a:t>
            </a:r>
            <a:r>
              <a:rPr lang="en-US" sz="1100" dirty="0" err="1">
                <a:solidFill>
                  <a:srgbClr val="FFFFFF"/>
                </a:solidFill>
              </a:rPr>
              <a:t>krijgt</a:t>
            </a:r>
            <a:r>
              <a:rPr lang="en-US" sz="1100" dirty="0">
                <a:solidFill>
                  <a:srgbClr val="FFFFFF"/>
                </a:solidFill>
              </a:rPr>
              <a:t> met </a:t>
            </a:r>
            <a:r>
              <a:rPr lang="en-US" sz="1100" dirty="0" err="1">
                <a:solidFill>
                  <a:srgbClr val="FFFFFF"/>
                </a:solidFill>
              </a:rPr>
              <a:t>een</a:t>
            </a:r>
            <a:r>
              <a:rPr lang="en-US" sz="1100" dirty="0">
                <a:solidFill>
                  <a:srgbClr val="FFFFFF"/>
                </a:solidFill>
              </a:rPr>
              <a:t> </a:t>
            </a:r>
            <a:r>
              <a:rPr lang="en-US" sz="1100" dirty="0" err="1">
                <a:solidFill>
                  <a:srgbClr val="FFFFFF"/>
                </a:solidFill>
              </a:rPr>
              <a:t>besluit</a:t>
            </a:r>
            <a:r>
              <a:rPr lang="en-US" sz="1100" dirty="0">
                <a:solidFill>
                  <a:srgbClr val="FFFFFF"/>
                </a:solidFill>
              </a:rPr>
              <a:t> van </a:t>
            </a:r>
            <a:r>
              <a:rPr lang="en-US" sz="1100" dirty="0" err="1">
                <a:solidFill>
                  <a:srgbClr val="FFFFFF"/>
                </a:solidFill>
              </a:rPr>
              <a:t>een</a:t>
            </a:r>
            <a:r>
              <a:rPr lang="en-US" sz="1100" dirty="0">
                <a:solidFill>
                  <a:srgbClr val="FFFFFF"/>
                </a:solidFill>
              </a:rPr>
              <a:t> AI-</a:t>
            </a:r>
            <a:r>
              <a:rPr lang="en-US" sz="1100" dirty="0" err="1">
                <a:solidFill>
                  <a:srgbClr val="FFFFFF"/>
                </a:solidFill>
              </a:rPr>
              <a:t>systeem</a:t>
            </a:r>
            <a:r>
              <a:rPr lang="en-US" sz="1100" dirty="0">
                <a:solidFill>
                  <a:srgbClr val="FFFFFF"/>
                </a:solidFill>
              </a:rPr>
              <a:t>, </a:t>
            </a:r>
            <a:r>
              <a:rPr lang="en-US" sz="1100" dirty="0" err="1">
                <a:solidFill>
                  <a:srgbClr val="FFFFFF"/>
                </a:solidFill>
              </a:rPr>
              <a:t>bijvoorbeeld</a:t>
            </a:r>
            <a:r>
              <a:rPr lang="en-US" sz="1100" dirty="0">
                <a:solidFill>
                  <a:srgbClr val="FFFFFF"/>
                </a:solidFill>
              </a:rPr>
              <a:t> </a:t>
            </a:r>
            <a:r>
              <a:rPr lang="en-US" sz="1100" dirty="0" err="1">
                <a:solidFill>
                  <a:srgbClr val="FFFFFF"/>
                </a:solidFill>
              </a:rPr>
              <a:t>bij</a:t>
            </a:r>
            <a:r>
              <a:rPr lang="en-US" sz="1100" dirty="0">
                <a:solidFill>
                  <a:srgbClr val="FFFFFF"/>
                </a:solidFill>
              </a:rPr>
              <a:t> </a:t>
            </a:r>
            <a:r>
              <a:rPr lang="en-US" sz="1100" dirty="0" err="1">
                <a:solidFill>
                  <a:srgbClr val="FFFFFF"/>
                </a:solidFill>
              </a:rPr>
              <a:t>een</a:t>
            </a:r>
            <a:r>
              <a:rPr lang="en-US" sz="1100" dirty="0">
                <a:solidFill>
                  <a:srgbClr val="FFFFFF"/>
                </a:solidFill>
              </a:rPr>
              <a:t> online </a:t>
            </a:r>
            <a:r>
              <a:rPr lang="en-US" sz="1100" dirty="0" err="1">
                <a:solidFill>
                  <a:srgbClr val="FFFFFF"/>
                </a:solidFill>
              </a:rPr>
              <a:t>kredietbeoordeling</a:t>
            </a:r>
            <a:r>
              <a:rPr lang="en-US" sz="1100" dirty="0">
                <a:solidFill>
                  <a:srgbClr val="FFFFFF"/>
                </a:solidFill>
              </a:rPr>
              <a:t> of </a:t>
            </a:r>
            <a:r>
              <a:rPr lang="en-US" sz="1100" dirty="0" err="1">
                <a:solidFill>
                  <a:srgbClr val="FFFFFF"/>
                </a:solidFill>
              </a:rPr>
              <a:t>sollicitatieprocedure</a:t>
            </a:r>
            <a:r>
              <a:rPr lang="en-US" sz="1100" dirty="0">
                <a:solidFill>
                  <a:srgbClr val="FFFFFF"/>
                </a:solidFill>
              </a:rPr>
              <a:t>.</a:t>
            </a:r>
          </a:p>
          <a:p>
            <a:pPr marL="0" indent="0">
              <a:buNone/>
            </a:pPr>
            <a:endParaRPr lang="en-US" sz="1100" dirty="0">
              <a:solidFill>
                <a:srgbClr val="FFFFFF"/>
              </a:solidFill>
            </a:endParaRPr>
          </a:p>
        </p:txBody>
      </p:sp>
      <p:sp>
        <p:nvSpPr>
          <p:cNvPr id="29" name="Text 27"/>
          <p:cNvSpPr/>
          <p:nvPr/>
        </p:nvSpPr>
        <p:spPr>
          <a:xfrm>
            <a:off x="365760" y="6537960"/>
            <a:ext cx="5486400" cy="228600"/>
          </a:xfrm>
          <a:prstGeom prst="rect">
            <a:avLst/>
          </a:prstGeom>
          <a:noFill/>
          <a:ln/>
        </p:spPr>
        <p:txBody>
          <a:bodyPr wrap="square" lIns="0" tIns="0" rIns="0" bIns="0" rtlCol="0" anchor="ctr"/>
          <a:lstStyle/>
          <a:p>
            <a:pPr marL="0" indent="0">
              <a:buNone/>
            </a:pPr>
            <a:r>
              <a:rPr lang="en-US" sz="900" dirty="0">
                <a:solidFill>
                  <a:srgbClr val="888AA8"/>
                </a:solidFill>
                <a:latin typeface="Calibri" pitchFamily="34" charset="0"/>
                <a:ea typeface="Calibri" pitchFamily="34" charset="-122"/>
                <a:cs typeface="Calibri" pitchFamily="34" charset="-120"/>
              </a:rPr>
              <a:t>© AXVECO 2026. All rights reserved</a:t>
            </a:r>
            <a:endParaRPr lang="en-US" sz="900" dirty="0">
              <a:solidFill>
                <a:srgbClr val="888AA8"/>
              </a:solidFill>
            </a:endParaRPr>
          </a:p>
        </p:txBody>
      </p:sp>
      <p:sp>
        <p:nvSpPr>
          <p:cNvPr id="31" name="Shape 16">
            <a:extLst>
              <a:ext uri="{FF2B5EF4-FFF2-40B4-BE49-F238E27FC236}">
                <a16:creationId xmlns:a16="http://schemas.microsoft.com/office/drawing/2014/main" id="{B7ECEC67-9776-4D7E-A84D-A497B23150A3}"/>
              </a:ext>
            </a:extLst>
          </p:cNvPr>
          <p:cNvSpPr/>
          <p:nvPr/>
        </p:nvSpPr>
        <p:spPr>
          <a:xfrm>
            <a:off x="457199" y="5989320"/>
            <a:ext cx="5394961" cy="411480"/>
          </a:xfrm>
          <a:prstGeom prst="rect">
            <a:avLst/>
          </a:prstGeom>
          <a:solidFill>
            <a:srgbClr val="1F3864"/>
          </a:solidFill>
          <a:ln w="12700">
            <a:solidFill>
              <a:srgbClr val="1F3864"/>
            </a:solidFill>
            <a:prstDash val="solid"/>
          </a:ln>
        </p:spPr>
        <p:txBody>
          <a:bodyPr/>
          <a:lstStyle/>
          <a:p>
            <a:r>
              <a:rPr lang="en-US" sz="1200" b="1" dirty="0" err="1">
                <a:solidFill>
                  <a:srgbClr val="C9A6FF"/>
                </a:solidFill>
                <a:latin typeface="Calibri" pitchFamily="34" charset="0"/>
                <a:cs typeface="Calibri" pitchFamily="34" charset="-120"/>
              </a:rPr>
              <a:t>Gemachtigde</a:t>
            </a:r>
            <a:r>
              <a:rPr lang="en-US" b="1" dirty="0">
                <a:solidFill>
                  <a:srgbClr val="C9A6FF"/>
                </a:solidFill>
              </a:rPr>
              <a:t> </a:t>
            </a:r>
            <a:r>
              <a:rPr lang="en-US" sz="1200" b="1" dirty="0" err="1">
                <a:solidFill>
                  <a:srgbClr val="C9A6FF"/>
                </a:solidFill>
                <a:latin typeface="Calibri" pitchFamily="34" charset="0"/>
                <a:cs typeface="Calibri" pitchFamily="34" charset="-120"/>
              </a:rPr>
              <a:t>vertegenwoordigers</a:t>
            </a:r>
            <a:r>
              <a:rPr lang="en-US" sz="1200" b="1" dirty="0">
                <a:solidFill>
                  <a:srgbClr val="C9A6FF"/>
                </a:solidFill>
                <a:latin typeface="Calibri" pitchFamily="34" charset="0"/>
                <a:cs typeface="Calibri" pitchFamily="34" charset="-120"/>
              </a:rPr>
              <a:t> (</a:t>
            </a:r>
            <a:r>
              <a:rPr lang="en-US" sz="1200" b="1" dirty="0" err="1">
                <a:solidFill>
                  <a:srgbClr val="C9A6FF"/>
                </a:solidFill>
                <a:latin typeface="Calibri" pitchFamily="34" charset="0"/>
                <a:cs typeface="Calibri" pitchFamily="34" charset="-120"/>
              </a:rPr>
              <a:t>Authorised</a:t>
            </a:r>
            <a:r>
              <a:rPr lang="en-US" sz="1200" b="1" dirty="0">
                <a:solidFill>
                  <a:srgbClr val="C9A6FF"/>
                </a:solidFill>
                <a:latin typeface="Calibri" pitchFamily="34" charset="0"/>
                <a:cs typeface="Calibri" pitchFamily="34" charset="-120"/>
              </a:rPr>
              <a:t> Representatives)</a:t>
            </a:r>
          </a:p>
          <a:p>
            <a:endParaRPr lang="en-US" b="1" dirty="0">
              <a:solidFill>
                <a:srgbClr val="C9A6FF"/>
              </a:solidFill>
            </a:endParaRPr>
          </a:p>
        </p:txBody>
      </p:sp>
      <p:sp>
        <p:nvSpPr>
          <p:cNvPr id="30" name="Shape 15">
            <a:extLst>
              <a:ext uri="{FF2B5EF4-FFF2-40B4-BE49-F238E27FC236}">
                <a16:creationId xmlns:a16="http://schemas.microsoft.com/office/drawing/2014/main" id="{A5349831-E82B-05E1-6A8B-181912576EB9}"/>
              </a:ext>
            </a:extLst>
          </p:cNvPr>
          <p:cNvSpPr/>
          <p:nvPr/>
        </p:nvSpPr>
        <p:spPr>
          <a:xfrm>
            <a:off x="5852160" y="5989320"/>
            <a:ext cx="5489608" cy="411480"/>
          </a:xfrm>
          <a:prstGeom prst="rect">
            <a:avLst/>
          </a:prstGeom>
          <a:solidFill>
            <a:srgbClr val="D5A0FF"/>
          </a:solidFill>
          <a:ln w="9525">
            <a:solidFill>
              <a:srgbClr val="D7E3E0"/>
            </a:solidFill>
            <a:prstDash val="solid"/>
          </a:ln>
        </p:spPr>
        <p:txBody>
          <a:bodyPr/>
          <a:lstStyle/>
          <a:p>
            <a:r>
              <a:rPr lang="en-US" sz="1100" dirty="0" err="1"/>
              <a:t>Voorbeeld</a:t>
            </a:r>
            <a:r>
              <a:rPr lang="en-US" sz="1100" dirty="0"/>
              <a:t>: Een Belgisch </a:t>
            </a:r>
            <a:r>
              <a:rPr lang="en-US" sz="1100" dirty="0" err="1"/>
              <a:t>adviesbureau</a:t>
            </a:r>
            <a:r>
              <a:rPr lang="en-US" sz="1100" dirty="0"/>
              <a:t> </a:t>
            </a:r>
            <a:r>
              <a:rPr lang="en-US" sz="1100" dirty="0" err="1"/>
              <a:t>dat</a:t>
            </a:r>
            <a:r>
              <a:rPr lang="en-US" sz="1100" dirty="0"/>
              <a:t> </a:t>
            </a:r>
            <a:r>
              <a:rPr lang="en-US" sz="1100" dirty="0" err="1"/>
              <a:t>optreedt</a:t>
            </a:r>
            <a:r>
              <a:rPr lang="en-US" sz="1100" dirty="0"/>
              <a:t> </a:t>
            </a:r>
            <a:r>
              <a:rPr lang="en-US" sz="1100" dirty="0" err="1"/>
              <a:t>als</a:t>
            </a:r>
            <a:r>
              <a:rPr lang="en-US" sz="1100" dirty="0"/>
              <a:t> </a:t>
            </a:r>
            <a:r>
              <a:rPr lang="en-US" sz="1100" dirty="0" err="1"/>
              <a:t>lokale</a:t>
            </a:r>
            <a:r>
              <a:rPr lang="en-US" sz="1100" dirty="0"/>
              <a:t> </a:t>
            </a:r>
            <a:r>
              <a:rPr lang="en-US" sz="1100" dirty="0" err="1"/>
              <a:t>vertegenwoordiger</a:t>
            </a:r>
            <a:r>
              <a:rPr lang="en-US" sz="1100" dirty="0"/>
              <a:t> </a:t>
            </a:r>
            <a:r>
              <a:rPr lang="en-US" sz="1100" dirty="0" err="1"/>
              <a:t>voor</a:t>
            </a:r>
            <a:r>
              <a:rPr lang="en-US" sz="1100" dirty="0"/>
              <a:t> </a:t>
            </a:r>
            <a:r>
              <a:rPr lang="en-US" sz="1100" dirty="0" err="1"/>
              <a:t>een</a:t>
            </a:r>
            <a:r>
              <a:rPr lang="en-US" sz="1100" dirty="0"/>
              <a:t> Zuid-</a:t>
            </a:r>
            <a:r>
              <a:rPr lang="en-US" sz="1100" dirty="0" err="1"/>
              <a:t>Koreaans</a:t>
            </a:r>
            <a:r>
              <a:rPr lang="en-US" sz="1100" dirty="0"/>
              <a:t> AI-</a:t>
            </a:r>
            <a:r>
              <a:rPr lang="en-US" sz="1100" dirty="0" err="1"/>
              <a:t>bedrijf</a:t>
            </a:r>
            <a:r>
              <a:rPr lang="en-US" sz="1100" dirty="0"/>
              <a:t> </a:t>
            </a:r>
            <a:r>
              <a:rPr lang="en-US" sz="1100" dirty="0" err="1"/>
              <a:t>dat</a:t>
            </a:r>
            <a:r>
              <a:rPr lang="en-US" sz="1100" dirty="0"/>
              <a:t> </a:t>
            </a:r>
            <a:r>
              <a:rPr lang="en-US" sz="1100" dirty="0" err="1"/>
              <a:t>geen</a:t>
            </a:r>
            <a:r>
              <a:rPr lang="en-US" sz="1100" dirty="0"/>
              <a:t> </a:t>
            </a:r>
            <a:r>
              <a:rPr lang="en-US" sz="1100" dirty="0" err="1"/>
              <a:t>vestiging</a:t>
            </a:r>
            <a:r>
              <a:rPr lang="en-US" sz="1100" dirty="0"/>
              <a:t> in de EU </a:t>
            </a:r>
            <a:r>
              <a:rPr lang="en-US" sz="1100" dirty="0" err="1"/>
              <a:t>heeft</a:t>
            </a:r>
            <a:r>
              <a:rPr lang="en-US" sz="1100" dirty="0"/>
              <a:t>.</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name="Slide 46">
    <p:bg>
      <p:bgPr>
        <a:solidFill>
          <a:srgbClr val="1E244F">
            <a:alpha val="100000"/>
          </a:srgbClr>
        </a:solidFill>
        <a:effectLst/>
      </p:bgPr>
    </p:bg>
    <p:spTree>
      <p:nvGrpSpPr>
        <p:cNvPr id="1" name=""/>
        <p:cNvGrpSpPr/>
        <p:nvPr/>
      </p:nvGrpSpPr>
      <p:grpSpPr>
        <a:xfrm>
          <a:off x="0" y="0"/>
          <a:ext cx="0" cy="0"/>
          <a:chOff x="0" y="0"/>
          <a:chExt cx="0" cy="0"/>
        </a:xfrm>
      </p:grpSpPr>
      <p:sp>
        <p:nvSpPr>
          <p:cNvPr id="2" name="Text 0"/>
          <p:cNvSpPr/>
          <p:nvPr/>
        </p:nvSpPr>
        <p:spPr>
          <a:xfrm>
            <a:off x="457200" y="365760"/>
            <a:ext cx="11247120" cy="594360"/>
          </a:xfrm>
          <a:prstGeom prst="rect">
            <a:avLst/>
          </a:prstGeom>
          <a:noFill/>
          <a:ln/>
        </p:spPr>
        <p:txBody>
          <a:bodyPr wrap="square" lIns="0" tIns="0" rIns="0" bIns="0" rtlCol="0" anchor="ctr"/>
          <a:lstStyle/>
          <a:p>
            <a:pPr marL="0" indent="0">
              <a:buNone/>
            </a:pPr>
            <a:r>
              <a:rPr lang="en-US" sz="2800" b="1" dirty="0">
                <a:solidFill>
                  <a:srgbClr val="FFFFFF"/>
                </a:solidFill>
                <a:latin typeface="Calibri" pitchFamily="34" charset="0"/>
                <a:ea typeface="Calibri" pitchFamily="34" charset="-122"/>
                <a:cs typeface="Calibri" pitchFamily="34" charset="-120"/>
              </a:rPr>
              <a:t>De EU AI Act risicopiramide</a:t>
            </a:r>
            <a:endParaRPr lang="en-US" sz="2800" dirty="0">
              <a:solidFill>
                <a:srgbClr val="FFFFFF"/>
              </a:solidFill>
            </a:endParaRPr>
          </a:p>
        </p:txBody>
      </p:sp>
      <p:sp>
        <p:nvSpPr>
          <p:cNvPr id="3" name="Text 1"/>
          <p:cNvSpPr/>
          <p:nvPr/>
        </p:nvSpPr>
        <p:spPr>
          <a:xfrm>
            <a:off x="457200" y="914400"/>
            <a:ext cx="11247120" cy="365760"/>
          </a:xfrm>
          <a:prstGeom prst="rect">
            <a:avLst/>
          </a:prstGeom>
          <a:noFill/>
          <a:ln/>
        </p:spPr>
        <p:txBody>
          <a:bodyPr wrap="square" lIns="0" tIns="0" rIns="0" bIns="0" rtlCol="0" anchor="ctr"/>
          <a:lstStyle/>
          <a:p>
            <a:pPr marL="0" indent="0">
              <a:buNone/>
            </a:pPr>
            <a:r>
              <a:rPr lang="en-US" sz="1400" i="1" dirty="0">
                <a:solidFill>
                  <a:srgbClr val="C9A6FF"/>
                </a:solidFill>
                <a:latin typeface="Calibri" pitchFamily="34" charset="0"/>
                <a:ea typeface="Calibri" pitchFamily="34" charset="-122"/>
                <a:cs typeface="Calibri" pitchFamily="34" charset="-120"/>
              </a:rPr>
              <a:t>Hoe hoger het risico, hoe zwaarder de verplichtingen</a:t>
            </a:r>
            <a:endParaRPr lang="en-US" sz="1400" dirty="0">
              <a:solidFill>
                <a:srgbClr val="C9A6FF"/>
              </a:solidFill>
            </a:endParaRPr>
          </a:p>
        </p:txBody>
      </p:sp>
      <p:sp>
        <p:nvSpPr>
          <p:cNvPr id="4" name="Shape 2"/>
          <p:cNvSpPr/>
          <p:nvPr/>
        </p:nvSpPr>
        <p:spPr>
          <a:xfrm>
            <a:off x="457200" y="1371600"/>
            <a:ext cx="548640" cy="54864"/>
          </a:xfrm>
          <a:prstGeom prst="rect">
            <a:avLst/>
          </a:prstGeom>
          <a:solidFill>
            <a:srgbClr val="C9A6FF"/>
          </a:solidFill>
          <a:ln w="12700">
            <a:noFill/>
            <a:prstDash val="solid"/>
          </a:ln>
        </p:spPr>
        <p:txBody>
          <a:bodyPr/>
          <a:lstStyle/>
          <a:p>
            <a:endParaRPr lang="en-US"/>
          </a:p>
        </p:txBody>
      </p:sp>
      <p:pic>
        <p:nvPicPr>
          <p:cNvPr id="5" name="Image 0" descr="/sessions/dreamy-practical-mccarthy/mnt/outputs/build/pyramid.png"/>
          <p:cNvPicPr>
            <a:picLocks noChangeAspect="1"/>
          </p:cNvPicPr>
          <p:nvPr/>
        </p:nvPicPr>
        <p:blipFill>
          <a:blip r:embed="rId3"/>
          <a:stretch>
            <a:fillRect/>
          </a:stretch>
        </p:blipFill>
        <p:spPr>
          <a:xfrm>
            <a:off x="1188720" y="1645920"/>
            <a:ext cx="9784080" cy="4572000"/>
          </a:xfrm>
          <a:prstGeom prst="rect">
            <a:avLst/>
          </a:prstGeom>
        </p:spPr>
      </p:pic>
      <p:sp>
        <p:nvSpPr>
          <p:cNvPr id="6" name="Text 3"/>
          <p:cNvSpPr/>
          <p:nvPr/>
        </p:nvSpPr>
        <p:spPr>
          <a:xfrm>
            <a:off x="365760" y="6537960"/>
            <a:ext cx="5486400" cy="228600"/>
          </a:xfrm>
          <a:prstGeom prst="rect">
            <a:avLst/>
          </a:prstGeom>
          <a:noFill/>
          <a:ln/>
        </p:spPr>
        <p:txBody>
          <a:bodyPr wrap="square" lIns="0" tIns="0" rIns="0" bIns="0" rtlCol="0" anchor="ctr"/>
          <a:lstStyle/>
          <a:p>
            <a:pPr marL="0" indent="0">
              <a:buNone/>
            </a:pPr>
            <a:r>
              <a:rPr lang="en-US" sz="900" dirty="0">
                <a:solidFill>
                  <a:srgbClr val="888AA8"/>
                </a:solidFill>
                <a:latin typeface="Calibri" pitchFamily="34" charset="0"/>
                <a:ea typeface="Calibri" pitchFamily="34" charset="-122"/>
                <a:cs typeface="Calibri" pitchFamily="34" charset="-120"/>
              </a:rPr>
              <a:t>© AXVECO 2026. All rights reserved</a:t>
            </a:r>
            <a:endParaRPr lang="en-US" sz="900" dirty="0">
              <a:solidFill>
                <a:srgbClr val="888AA8"/>
              </a:solidFill>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name="Slide 47">
    <p:bg>
      <p:bgPr>
        <a:solidFill>
          <a:srgbClr val="1E244F">
            <a:alpha val="100000"/>
          </a:srgbClr>
        </a:solidFill>
        <a:effectLst/>
      </p:bgPr>
    </p:bg>
    <p:spTree>
      <p:nvGrpSpPr>
        <p:cNvPr id="1" name=""/>
        <p:cNvGrpSpPr/>
        <p:nvPr/>
      </p:nvGrpSpPr>
      <p:grpSpPr>
        <a:xfrm>
          <a:off x="0" y="0"/>
          <a:ext cx="0" cy="0"/>
          <a:chOff x="0" y="0"/>
          <a:chExt cx="0" cy="0"/>
        </a:xfrm>
      </p:grpSpPr>
      <p:sp>
        <p:nvSpPr>
          <p:cNvPr id="2" name="Text 0"/>
          <p:cNvSpPr/>
          <p:nvPr/>
        </p:nvSpPr>
        <p:spPr>
          <a:xfrm>
            <a:off x="457200" y="365760"/>
            <a:ext cx="11247120" cy="594360"/>
          </a:xfrm>
          <a:prstGeom prst="rect">
            <a:avLst/>
          </a:prstGeom>
          <a:noFill/>
          <a:ln/>
        </p:spPr>
        <p:txBody>
          <a:bodyPr wrap="square" lIns="0" tIns="0" rIns="0" bIns="0" rtlCol="0" anchor="ctr"/>
          <a:lstStyle/>
          <a:p>
            <a:pPr marL="0" indent="0">
              <a:buNone/>
            </a:pPr>
            <a:r>
              <a:rPr lang="en-US" sz="2800" b="1" dirty="0">
                <a:solidFill>
                  <a:srgbClr val="FFFFFF"/>
                </a:solidFill>
                <a:latin typeface="Calibri" pitchFamily="34" charset="0"/>
                <a:ea typeface="Calibri" pitchFamily="34" charset="-122"/>
                <a:cs typeface="Calibri" pitchFamily="34" charset="-120"/>
              </a:rPr>
              <a:t>Wat hoort er bij elke categorie?</a:t>
            </a:r>
            <a:endParaRPr lang="en-US" sz="2800" dirty="0">
              <a:solidFill>
                <a:srgbClr val="FFFFFF"/>
              </a:solidFill>
            </a:endParaRPr>
          </a:p>
        </p:txBody>
      </p:sp>
      <p:sp>
        <p:nvSpPr>
          <p:cNvPr id="3" name="Text 1"/>
          <p:cNvSpPr/>
          <p:nvPr/>
        </p:nvSpPr>
        <p:spPr>
          <a:xfrm>
            <a:off x="457200" y="914400"/>
            <a:ext cx="11247120" cy="365760"/>
          </a:xfrm>
          <a:prstGeom prst="rect">
            <a:avLst/>
          </a:prstGeom>
          <a:noFill/>
          <a:ln/>
        </p:spPr>
        <p:txBody>
          <a:bodyPr wrap="square" lIns="0" tIns="0" rIns="0" bIns="0" rtlCol="0" anchor="ctr"/>
          <a:lstStyle/>
          <a:p>
            <a:pPr marL="0" indent="0">
              <a:buNone/>
            </a:pPr>
            <a:r>
              <a:rPr lang="en-US" sz="1400" i="1" dirty="0">
                <a:solidFill>
                  <a:srgbClr val="C9A6FF"/>
                </a:solidFill>
                <a:latin typeface="Calibri" pitchFamily="34" charset="0"/>
                <a:ea typeface="Calibri" pitchFamily="34" charset="-122"/>
                <a:cs typeface="Calibri" pitchFamily="34" charset="-120"/>
              </a:rPr>
              <a:t>De verplichtingen per niveau — niet uitputtend, wel richtinggevend</a:t>
            </a:r>
            <a:endParaRPr lang="en-US" sz="1400" dirty="0">
              <a:solidFill>
                <a:srgbClr val="C9A6FF"/>
              </a:solidFill>
            </a:endParaRPr>
          </a:p>
        </p:txBody>
      </p:sp>
      <p:sp>
        <p:nvSpPr>
          <p:cNvPr id="4" name="Shape 2"/>
          <p:cNvSpPr/>
          <p:nvPr/>
        </p:nvSpPr>
        <p:spPr>
          <a:xfrm>
            <a:off x="457200" y="1371600"/>
            <a:ext cx="548640" cy="54864"/>
          </a:xfrm>
          <a:prstGeom prst="rect">
            <a:avLst/>
          </a:prstGeom>
          <a:solidFill>
            <a:srgbClr val="C9A6FF"/>
          </a:solidFill>
          <a:ln w="12700">
            <a:noFill/>
            <a:prstDash val="solid"/>
          </a:ln>
        </p:spPr>
        <p:txBody>
          <a:bodyPr/>
          <a:lstStyle/>
          <a:p>
            <a:endParaRPr lang="en-US"/>
          </a:p>
        </p:txBody>
      </p:sp>
      <p:sp>
        <p:nvSpPr>
          <p:cNvPr id="5" name="Shape 3"/>
          <p:cNvSpPr/>
          <p:nvPr/>
        </p:nvSpPr>
        <p:spPr>
          <a:xfrm>
            <a:off x="457200" y="1783080"/>
            <a:ext cx="109728" cy="1005840"/>
          </a:xfrm>
          <a:prstGeom prst="rect">
            <a:avLst/>
          </a:prstGeom>
          <a:solidFill>
            <a:srgbClr val="C9A6FF"/>
          </a:solidFill>
          <a:ln w="12700">
            <a:noFill/>
            <a:prstDash val="solid"/>
          </a:ln>
        </p:spPr>
        <p:txBody>
          <a:bodyPr/>
          <a:lstStyle/>
          <a:p>
            <a:endParaRPr lang="en-US"/>
          </a:p>
        </p:txBody>
      </p:sp>
      <p:sp>
        <p:nvSpPr>
          <p:cNvPr id="6" name="Text 4"/>
          <p:cNvSpPr/>
          <p:nvPr/>
        </p:nvSpPr>
        <p:spPr>
          <a:xfrm>
            <a:off x="685800" y="1783080"/>
            <a:ext cx="2286000" cy="411480"/>
          </a:xfrm>
          <a:prstGeom prst="rect">
            <a:avLst/>
          </a:prstGeom>
          <a:noFill/>
          <a:ln/>
        </p:spPr>
        <p:txBody>
          <a:bodyPr wrap="square" lIns="0" tIns="0" rIns="0" bIns="0" rtlCol="0" anchor="t"/>
          <a:lstStyle/>
          <a:p>
            <a:pPr marL="0" indent="0">
              <a:buNone/>
            </a:pPr>
            <a:r>
              <a:rPr lang="en-US" sz="1600" b="1" dirty="0">
                <a:solidFill>
                  <a:srgbClr val="FFFFFF"/>
                </a:solidFill>
                <a:latin typeface="Calibri" pitchFamily="34" charset="0"/>
                <a:ea typeface="Calibri" pitchFamily="34" charset="-122"/>
                <a:cs typeface="Calibri" pitchFamily="34" charset="-120"/>
              </a:rPr>
              <a:t>Verboden</a:t>
            </a:r>
            <a:endParaRPr lang="en-US" sz="1600" b="1" dirty="0">
              <a:solidFill>
                <a:srgbClr val="FFFFFF"/>
              </a:solidFill>
            </a:endParaRPr>
          </a:p>
        </p:txBody>
      </p:sp>
      <p:sp>
        <p:nvSpPr>
          <p:cNvPr id="7" name="Text 5"/>
          <p:cNvSpPr/>
          <p:nvPr/>
        </p:nvSpPr>
        <p:spPr>
          <a:xfrm>
            <a:off x="685800" y="2194560"/>
            <a:ext cx="10972800" cy="594360"/>
          </a:xfrm>
          <a:prstGeom prst="rect">
            <a:avLst/>
          </a:prstGeom>
          <a:noFill/>
          <a:ln/>
        </p:spPr>
        <p:txBody>
          <a:bodyPr wrap="square" lIns="0" tIns="0" rIns="0" bIns="0" rtlCol="0" anchor="t"/>
          <a:lstStyle/>
          <a:p>
            <a:pPr marL="0" indent="0">
              <a:buNone/>
            </a:pPr>
            <a:r>
              <a:rPr lang="en-US" sz="1200" i="1" dirty="0">
                <a:solidFill>
                  <a:srgbClr val="FFFFFF"/>
                </a:solidFill>
                <a:latin typeface="Calibri" pitchFamily="34" charset="0"/>
                <a:ea typeface="Calibri" pitchFamily="34" charset="-122"/>
                <a:cs typeface="Calibri" pitchFamily="34" charset="-120"/>
              </a:rPr>
              <a:t>Het systeem mag niet op de markt komen. Geen verplichtingen — alleen een herontwerp of stop.</a:t>
            </a:r>
            <a:endParaRPr lang="en-US" sz="1200" dirty="0">
              <a:solidFill>
                <a:srgbClr val="FFFFFF"/>
              </a:solidFill>
            </a:endParaRPr>
          </a:p>
        </p:txBody>
      </p:sp>
      <p:sp>
        <p:nvSpPr>
          <p:cNvPr id="8" name="Shape 6"/>
          <p:cNvSpPr/>
          <p:nvPr/>
        </p:nvSpPr>
        <p:spPr>
          <a:xfrm>
            <a:off x="457200" y="2880360"/>
            <a:ext cx="109728" cy="1005840"/>
          </a:xfrm>
          <a:prstGeom prst="rect">
            <a:avLst/>
          </a:prstGeom>
          <a:solidFill>
            <a:srgbClr val="C9A6FF"/>
          </a:solidFill>
          <a:ln w="12700">
            <a:noFill/>
            <a:prstDash val="solid"/>
          </a:ln>
        </p:spPr>
        <p:txBody>
          <a:bodyPr/>
          <a:lstStyle/>
          <a:p>
            <a:endParaRPr lang="en-US"/>
          </a:p>
        </p:txBody>
      </p:sp>
      <p:sp>
        <p:nvSpPr>
          <p:cNvPr id="9" name="Text 7"/>
          <p:cNvSpPr/>
          <p:nvPr/>
        </p:nvSpPr>
        <p:spPr>
          <a:xfrm>
            <a:off x="685800" y="2880360"/>
            <a:ext cx="2286000" cy="411480"/>
          </a:xfrm>
          <a:prstGeom prst="rect">
            <a:avLst/>
          </a:prstGeom>
          <a:noFill/>
          <a:ln/>
        </p:spPr>
        <p:txBody>
          <a:bodyPr wrap="square" lIns="0" tIns="0" rIns="0" bIns="0" rtlCol="0" anchor="t"/>
          <a:lstStyle/>
          <a:p>
            <a:pPr marL="0" indent="0">
              <a:buNone/>
            </a:pPr>
            <a:r>
              <a:rPr lang="en-US" sz="1600" b="1" dirty="0">
                <a:solidFill>
                  <a:srgbClr val="FFFFFF"/>
                </a:solidFill>
                <a:latin typeface="Calibri" pitchFamily="34" charset="0"/>
                <a:ea typeface="Calibri" pitchFamily="34" charset="-122"/>
                <a:cs typeface="Calibri" pitchFamily="34" charset="-120"/>
              </a:rPr>
              <a:t>Hoog-risico</a:t>
            </a:r>
            <a:endParaRPr lang="en-US" sz="1600" b="1" dirty="0">
              <a:solidFill>
                <a:srgbClr val="FFFFFF"/>
              </a:solidFill>
            </a:endParaRPr>
          </a:p>
        </p:txBody>
      </p:sp>
      <p:sp>
        <p:nvSpPr>
          <p:cNvPr id="10" name="Text 8"/>
          <p:cNvSpPr/>
          <p:nvPr/>
        </p:nvSpPr>
        <p:spPr>
          <a:xfrm>
            <a:off x="685800" y="3291840"/>
            <a:ext cx="10972800" cy="594360"/>
          </a:xfrm>
          <a:prstGeom prst="rect">
            <a:avLst/>
          </a:prstGeom>
          <a:noFill/>
          <a:ln/>
        </p:spPr>
        <p:txBody>
          <a:bodyPr wrap="square" lIns="0" tIns="0" rIns="0" bIns="0" rtlCol="0" anchor="t"/>
          <a:lstStyle/>
          <a:p>
            <a:pPr marL="0" indent="0">
              <a:buNone/>
            </a:pPr>
            <a:r>
              <a:rPr lang="en-US" sz="1200" i="1" dirty="0">
                <a:solidFill>
                  <a:srgbClr val="FFFFFF"/>
                </a:solidFill>
                <a:latin typeface="Calibri" pitchFamily="34" charset="0"/>
                <a:ea typeface="Calibri" pitchFamily="34" charset="-122"/>
                <a:cs typeface="Calibri" pitchFamily="34" charset="-120"/>
              </a:rPr>
              <a:t>Volledige set verplichtingen: risicomanagementsysteem, technische documentatie, menselijk toezicht, accuracy en robuustheid, post-market monitoring, registratie, conformity assessment.</a:t>
            </a:r>
            <a:endParaRPr lang="en-US" sz="1200" dirty="0">
              <a:solidFill>
                <a:srgbClr val="FFFFFF"/>
              </a:solidFill>
            </a:endParaRPr>
          </a:p>
        </p:txBody>
      </p:sp>
      <p:sp>
        <p:nvSpPr>
          <p:cNvPr id="11" name="Shape 9"/>
          <p:cNvSpPr/>
          <p:nvPr/>
        </p:nvSpPr>
        <p:spPr>
          <a:xfrm>
            <a:off x="457200" y="3977640"/>
            <a:ext cx="109728" cy="1005840"/>
          </a:xfrm>
          <a:prstGeom prst="rect">
            <a:avLst/>
          </a:prstGeom>
          <a:solidFill>
            <a:srgbClr val="C9A6FF"/>
          </a:solidFill>
          <a:ln w="12700">
            <a:noFill/>
            <a:prstDash val="solid"/>
          </a:ln>
        </p:spPr>
        <p:txBody>
          <a:bodyPr/>
          <a:lstStyle/>
          <a:p>
            <a:endParaRPr lang="en-US"/>
          </a:p>
        </p:txBody>
      </p:sp>
      <p:sp>
        <p:nvSpPr>
          <p:cNvPr id="12" name="Text 10"/>
          <p:cNvSpPr/>
          <p:nvPr/>
        </p:nvSpPr>
        <p:spPr>
          <a:xfrm>
            <a:off x="685800" y="3977640"/>
            <a:ext cx="2286000" cy="411480"/>
          </a:xfrm>
          <a:prstGeom prst="rect">
            <a:avLst/>
          </a:prstGeom>
          <a:noFill/>
          <a:ln/>
        </p:spPr>
        <p:txBody>
          <a:bodyPr wrap="square" lIns="0" tIns="0" rIns="0" bIns="0" rtlCol="0" anchor="t"/>
          <a:lstStyle/>
          <a:p>
            <a:pPr marL="0" indent="0">
              <a:buNone/>
            </a:pPr>
            <a:r>
              <a:rPr lang="en-US" sz="1600" b="1" dirty="0">
                <a:solidFill>
                  <a:srgbClr val="FFFFFF"/>
                </a:solidFill>
                <a:latin typeface="Calibri" pitchFamily="34" charset="0"/>
                <a:ea typeface="Calibri" pitchFamily="34" charset="-122"/>
                <a:cs typeface="Calibri" pitchFamily="34" charset="-120"/>
              </a:rPr>
              <a:t>Beperkt risico</a:t>
            </a:r>
            <a:endParaRPr lang="en-US" sz="1600" b="1" dirty="0">
              <a:solidFill>
                <a:srgbClr val="FFFFFF"/>
              </a:solidFill>
            </a:endParaRPr>
          </a:p>
        </p:txBody>
      </p:sp>
      <p:sp>
        <p:nvSpPr>
          <p:cNvPr id="13" name="Text 11"/>
          <p:cNvSpPr/>
          <p:nvPr/>
        </p:nvSpPr>
        <p:spPr>
          <a:xfrm>
            <a:off x="685800" y="4389120"/>
            <a:ext cx="10972800" cy="594360"/>
          </a:xfrm>
          <a:prstGeom prst="rect">
            <a:avLst/>
          </a:prstGeom>
          <a:noFill/>
          <a:ln/>
        </p:spPr>
        <p:txBody>
          <a:bodyPr wrap="square" lIns="0" tIns="0" rIns="0" bIns="0" rtlCol="0" anchor="t"/>
          <a:lstStyle/>
          <a:p>
            <a:pPr marL="0" indent="0">
              <a:buNone/>
            </a:pPr>
            <a:r>
              <a:rPr lang="en-US" sz="1200" i="1" dirty="0">
                <a:solidFill>
                  <a:srgbClr val="FFFFFF"/>
                </a:solidFill>
                <a:latin typeface="Calibri" pitchFamily="34" charset="0"/>
                <a:ea typeface="Calibri" pitchFamily="34" charset="-122"/>
                <a:cs typeface="Calibri" pitchFamily="34" charset="-120"/>
              </a:rPr>
              <a:t>Transparantieverplichtingen volgens artikel 50: gebruikers moeten herkennen dat ze met AI te maken hebben. Voor deepfakes en gegenereerde content geldt een labelingsplicht.</a:t>
            </a:r>
            <a:endParaRPr lang="en-US" sz="1200" dirty="0">
              <a:solidFill>
                <a:srgbClr val="FFFFFF"/>
              </a:solidFill>
            </a:endParaRPr>
          </a:p>
        </p:txBody>
      </p:sp>
      <p:sp>
        <p:nvSpPr>
          <p:cNvPr id="14" name="Shape 12"/>
          <p:cNvSpPr/>
          <p:nvPr/>
        </p:nvSpPr>
        <p:spPr>
          <a:xfrm>
            <a:off x="457200" y="5074920"/>
            <a:ext cx="109728" cy="1005840"/>
          </a:xfrm>
          <a:prstGeom prst="rect">
            <a:avLst/>
          </a:prstGeom>
          <a:solidFill>
            <a:srgbClr val="C9A6FF"/>
          </a:solidFill>
          <a:ln w="12700">
            <a:noFill/>
            <a:prstDash val="solid"/>
          </a:ln>
        </p:spPr>
        <p:txBody>
          <a:bodyPr/>
          <a:lstStyle/>
          <a:p>
            <a:endParaRPr lang="en-US"/>
          </a:p>
        </p:txBody>
      </p:sp>
      <p:sp>
        <p:nvSpPr>
          <p:cNvPr id="15" name="Text 13"/>
          <p:cNvSpPr/>
          <p:nvPr/>
        </p:nvSpPr>
        <p:spPr>
          <a:xfrm>
            <a:off x="685800" y="5074920"/>
            <a:ext cx="2286000" cy="411480"/>
          </a:xfrm>
          <a:prstGeom prst="rect">
            <a:avLst/>
          </a:prstGeom>
          <a:noFill/>
          <a:ln/>
        </p:spPr>
        <p:txBody>
          <a:bodyPr wrap="square" lIns="0" tIns="0" rIns="0" bIns="0" rtlCol="0" anchor="t"/>
          <a:lstStyle/>
          <a:p>
            <a:pPr marL="0" indent="0">
              <a:buNone/>
            </a:pPr>
            <a:r>
              <a:rPr lang="en-US" sz="1600" b="1" dirty="0">
                <a:solidFill>
                  <a:srgbClr val="FFFFFF"/>
                </a:solidFill>
                <a:latin typeface="Calibri" pitchFamily="34" charset="0"/>
                <a:ea typeface="Calibri" pitchFamily="34" charset="-122"/>
                <a:cs typeface="Calibri" pitchFamily="34" charset="-120"/>
              </a:rPr>
              <a:t>Minimaal risico</a:t>
            </a:r>
            <a:endParaRPr lang="en-US" sz="1600" b="1" dirty="0">
              <a:solidFill>
                <a:srgbClr val="FFFFFF"/>
              </a:solidFill>
            </a:endParaRPr>
          </a:p>
        </p:txBody>
      </p:sp>
      <p:sp>
        <p:nvSpPr>
          <p:cNvPr id="16" name="Text 14"/>
          <p:cNvSpPr/>
          <p:nvPr/>
        </p:nvSpPr>
        <p:spPr>
          <a:xfrm>
            <a:off x="685800" y="5486400"/>
            <a:ext cx="10972800" cy="594360"/>
          </a:xfrm>
          <a:prstGeom prst="rect">
            <a:avLst/>
          </a:prstGeom>
          <a:noFill/>
          <a:ln/>
        </p:spPr>
        <p:txBody>
          <a:bodyPr wrap="square" lIns="0" tIns="0" rIns="0" bIns="0" rtlCol="0" anchor="t"/>
          <a:lstStyle/>
          <a:p>
            <a:pPr marL="0" indent="0">
              <a:buNone/>
            </a:pPr>
            <a:r>
              <a:rPr lang="en-US" sz="1200" i="1" dirty="0">
                <a:solidFill>
                  <a:srgbClr val="FFFFFF"/>
                </a:solidFill>
                <a:latin typeface="Calibri" pitchFamily="34" charset="0"/>
                <a:ea typeface="Calibri" pitchFamily="34" charset="-122"/>
                <a:cs typeface="Calibri" pitchFamily="34" charset="-120"/>
              </a:rPr>
              <a:t>Geen specifieke verplichtingen onder de AI Act. GDPR en sectorale regels blijven van toepassing.</a:t>
            </a:r>
            <a:endParaRPr lang="en-US" sz="1200" dirty="0">
              <a:solidFill>
                <a:srgbClr val="FFFFFF"/>
              </a:solidFill>
            </a:endParaRPr>
          </a:p>
        </p:txBody>
      </p:sp>
      <p:sp>
        <p:nvSpPr>
          <p:cNvPr id="17" name="Text 15"/>
          <p:cNvSpPr/>
          <p:nvPr/>
        </p:nvSpPr>
        <p:spPr>
          <a:xfrm>
            <a:off x="365760" y="6537960"/>
            <a:ext cx="5486400" cy="228600"/>
          </a:xfrm>
          <a:prstGeom prst="rect">
            <a:avLst/>
          </a:prstGeom>
          <a:noFill/>
          <a:ln/>
        </p:spPr>
        <p:txBody>
          <a:bodyPr wrap="square" lIns="0" tIns="0" rIns="0" bIns="0" rtlCol="0" anchor="ctr"/>
          <a:lstStyle/>
          <a:p>
            <a:pPr marL="0" indent="0">
              <a:buNone/>
            </a:pPr>
            <a:r>
              <a:rPr lang="en-US" sz="900" dirty="0">
                <a:solidFill>
                  <a:srgbClr val="888AA8"/>
                </a:solidFill>
                <a:latin typeface="Calibri" pitchFamily="34" charset="0"/>
                <a:ea typeface="Calibri" pitchFamily="34" charset="-122"/>
                <a:cs typeface="Calibri" pitchFamily="34" charset="-120"/>
              </a:rPr>
              <a:t>© AXVECO 2026. All rights reserved</a:t>
            </a:r>
            <a:endParaRPr lang="en-US" sz="900" dirty="0">
              <a:solidFill>
                <a:srgbClr val="888AA8"/>
              </a:solidFill>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name="Slide 43">
    <p:bg>
      <p:bgPr>
        <a:solidFill>
          <a:srgbClr val="1E244F">
            <a:alpha val="100000"/>
          </a:srgbClr>
        </a:solidFill>
        <a:effectLst/>
      </p:bgPr>
    </p:bg>
    <p:spTree>
      <p:nvGrpSpPr>
        <p:cNvPr id="1" name=""/>
        <p:cNvGrpSpPr/>
        <p:nvPr/>
      </p:nvGrpSpPr>
      <p:grpSpPr>
        <a:xfrm>
          <a:off x="0" y="0"/>
          <a:ext cx="0" cy="0"/>
          <a:chOff x="0" y="0"/>
          <a:chExt cx="0" cy="0"/>
        </a:xfrm>
      </p:grpSpPr>
      <p:sp>
        <p:nvSpPr>
          <p:cNvPr id="2" name="Text 0"/>
          <p:cNvSpPr/>
          <p:nvPr/>
        </p:nvSpPr>
        <p:spPr>
          <a:xfrm>
            <a:off x="457200" y="365760"/>
            <a:ext cx="11247120" cy="594360"/>
          </a:xfrm>
          <a:prstGeom prst="rect">
            <a:avLst/>
          </a:prstGeom>
          <a:noFill/>
          <a:ln/>
        </p:spPr>
        <p:txBody>
          <a:bodyPr wrap="square" lIns="0" tIns="0" rIns="0" bIns="0" rtlCol="0" anchor="ctr"/>
          <a:lstStyle/>
          <a:p>
            <a:pPr marL="0" indent="0">
              <a:buNone/>
            </a:pPr>
            <a:r>
              <a:rPr lang="en-US" sz="2800" b="1" dirty="0">
                <a:solidFill>
                  <a:srgbClr val="FFFFFF"/>
                </a:solidFill>
                <a:latin typeface="Calibri" pitchFamily="34" charset="0"/>
                <a:ea typeface="Calibri" pitchFamily="34" charset="-122"/>
                <a:cs typeface="Calibri" pitchFamily="34" charset="-120"/>
              </a:rPr>
              <a:t>AI-geletterdheid: al verplicht</a:t>
            </a:r>
            <a:endParaRPr lang="en-US" sz="2800" dirty="0">
              <a:solidFill>
                <a:srgbClr val="FFFFFF"/>
              </a:solidFill>
            </a:endParaRPr>
          </a:p>
        </p:txBody>
      </p:sp>
      <p:sp>
        <p:nvSpPr>
          <p:cNvPr id="3" name="Text 1"/>
          <p:cNvSpPr/>
          <p:nvPr/>
        </p:nvSpPr>
        <p:spPr>
          <a:xfrm>
            <a:off x="457200" y="914400"/>
            <a:ext cx="11247120" cy="365760"/>
          </a:xfrm>
          <a:prstGeom prst="rect">
            <a:avLst/>
          </a:prstGeom>
          <a:noFill/>
          <a:ln/>
        </p:spPr>
        <p:txBody>
          <a:bodyPr wrap="square" lIns="0" tIns="0" rIns="0" bIns="0" rtlCol="0" anchor="ctr"/>
          <a:lstStyle/>
          <a:p>
            <a:pPr marL="0" indent="0">
              <a:buNone/>
            </a:pPr>
            <a:r>
              <a:rPr lang="en-US" sz="1400" i="1" dirty="0">
                <a:solidFill>
                  <a:srgbClr val="C9A6FF"/>
                </a:solidFill>
                <a:latin typeface="Calibri" pitchFamily="34" charset="0"/>
                <a:ea typeface="Calibri" pitchFamily="34" charset="-122"/>
                <a:cs typeface="Calibri" pitchFamily="34" charset="-120"/>
              </a:rPr>
              <a:t>Sinds 2 februari 2025 — de eerste concrete verplichting onder de AI Act</a:t>
            </a:r>
            <a:endParaRPr lang="en-US" sz="1400" dirty="0">
              <a:solidFill>
                <a:srgbClr val="C9A6FF"/>
              </a:solidFill>
            </a:endParaRPr>
          </a:p>
        </p:txBody>
      </p:sp>
      <p:sp>
        <p:nvSpPr>
          <p:cNvPr id="4" name="Shape 2"/>
          <p:cNvSpPr/>
          <p:nvPr/>
        </p:nvSpPr>
        <p:spPr>
          <a:xfrm>
            <a:off x="457200" y="1371600"/>
            <a:ext cx="548640" cy="54864"/>
          </a:xfrm>
          <a:prstGeom prst="rect">
            <a:avLst/>
          </a:prstGeom>
          <a:solidFill>
            <a:srgbClr val="C9A6FF"/>
          </a:solidFill>
          <a:ln w="12700">
            <a:noFill/>
            <a:prstDash val="solid"/>
          </a:ln>
        </p:spPr>
        <p:txBody>
          <a:bodyPr/>
          <a:lstStyle/>
          <a:p>
            <a:endParaRPr lang="en-US"/>
          </a:p>
        </p:txBody>
      </p:sp>
      <p:sp>
        <p:nvSpPr>
          <p:cNvPr id="5" name="Shape 3"/>
          <p:cNvSpPr/>
          <p:nvPr/>
        </p:nvSpPr>
        <p:spPr>
          <a:xfrm>
            <a:off x="457200" y="1783080"/>
            <a:ext cx="11247120" cy="1280160"/>
          </a:xfrm>
          <a:prstGeom prst="roundRect">
            <a:avLst>
              <a:gd name="adj" fmla="val 7143"/>
            </a:avLst>
          </a:prstGeom>
          <a:solidFill>
            <a:srgbClr val="3D4690"/>
          </a:solidFill>
          <a:ln w="12700">
            <a:noFill/>
            <a:prstDash val="solid"/>
          </a:ln>
        </p:spPr>
        <p:txBody>
          <a:bodyPr/>
          <a:lstStyle/>
          <a:p>
            <a:endParaRPr lang="en-US"/>
          </a:p>
        </p:txBody>
      </p:sp>
      <p:sp>
        <p:nvSpPr>
          <p:cNvPr id="6" name="Text 4"/>
          <p:cNvSpPr/>
          <p:nvPr/>
        </p:nvSpPr>
        <p:spPr>
          <a:xfrm>
            <a:off x="731520" y="1783080"/>
            <a:ext cx="10698480" cy="1280160"/>
          </a:xfrm>
          <a:prstGeom prst="rect">
            <a:avLst/>
          </a:prstGeom>
          <a:noFill/>
          <a:ln/>
        </p:spPr>
        <p:txBody>
          <a:bodyPr wrap="square" lIns="0" tIns="0" rIns="0" bIns="0" rtlCol="0" anchor="ctr"/>
          <a:lstStyle/>
          <a:p>
            <a:pPr marL="0" indent="0">
              <a:buNone/>
            </a:pPr>
            <a:r>
              <a:rPr lang="en-US" sz="1600" b="1" dirty="0">
                <a:solidFill>
                  <a:srgbClr val="FFFFFF"/>
                </a:solidFill>
                <a:latin typeface="Calibri" pitchFamily="34" charset="0"/>
                <a:ea typeface="Calibri" pitchFamily="34" charset="-122"/>
                <a:cs typeface="Calibri" pitchFamily="34" charset="-120"/>
              </a:rPr>
              <a:t>Artikel 4: </a:t>
            </a:r>
            <a:r>
              <a:rPr lang="en-US" sz="1600" i="1" dirty="0">
                <a:solidFill>
                  <a:srgbClr val="FFFFFF"/>
                </a:solidFill>
                <a:latin typeface="Calibri" pitchFamily="34" charset="0"/>
                <a:ea typeface="Calibri" pitchFamily="34" charset="-122"/>
                <a:cs typeface="Calibri" pitchFamily="34" charset="-120"/>
              </a:rPr>
              <a:t>Aanbieders en gebruikers van AI moeten ervoor zorgen dat hun personeel — en anderen die met de systemen werken — voldoende AI-geletterd zijn voor hun rol.</a:t>
            </a:r>
            <a:endParaRPr lang="en-US" sz="1600" dirty="0">
              <a:solidFill>
                <a:srgbClr val="FFFFFF"/>
              </a:solidFill>
            </a:endParaRPr>
          </a:p>
        </p:txBody>
      </p:sp>
      <p:sp>
        <p:nvSpPr>
          <p:cNvPr id="7" name="Shape 5"/>
          <p:cNvSpPr/>
          <p:nvPr/>
        </p:nvSpPr>
        <p:spPr>
          <a:xfrm>
            <a:off x="457200" y="3474720"/>
            <a:ext cx="3566160" cy="2286000"/>
          </a:xfrm>
          <a:prstGeom prst="rect">
            <a:avLst/>
          </a:prstGeom>
          <a:solidFill>
            <a:srgbClr val="2B3370"/>
          </a:solidFill>
          <a:ln w="9525">
            <a:noFill/>
            <a:prstDash val="solid"/>
          </a:ln>
        </p:spPr>
        <p:txBody>
          <a:bodyPr/>
          <a:lstStyle/>
          <a:p>
            <a:endParaRPr lang="en-US"/>
          </a:p>
        </p:txBody>
      </p:sp>
      <p:sp>
        <p:nvSpPr>
          <p:cNvPr id="8" name="Shape 6"/>
          <p:cNvSpPr/>
          <p:nvPr/>
        </p:nvSpPr>
        <p:spPr>
          <a:xfrm>
            <a:off x="457200" y="3474720"/>
            <a:ext cx="109728" cy="2286000"/>
          </a:xfrm>
          <a:prstGeom prst="rect">
            <a:avLst/>
          </a:prstGeom>
          <a:solidFill>
            <a:srgbClr val="C9A6FF"/>
          </a:solidFill>
          <a:ln w="12700">
            <a:noFill/>
            <a:prstDash val="solid"/>
          </a:ln>
        </p:spPr>
        <p:txBody>
          <a:bodyPr/>
          <a:lstStyle/>
          <a:p>
            <a:endParaRPr lang="en-US"/>
          </a:p>
        </p:txBody>
      </p:sp>
      <p:sp>
        <p:nvSpPr>
          <p:cNvPr id="9" name="Text 7"/>
          <p:cNvSpPr/>
          <p:nvPr/>
        </p:nvSpPr>
        <p:spPr>
          <a:xfrm>
            <a:off x="731520" y="3703320"/>
            <a:ext cx="3108960" cy="640080"/>
          </a:xfrm>
          <a:prstGeom prst="rect">
            <a:avLst/>
          </a:prstGeom>
          <a:noFill/>
          <a:ln/>
        </p:spPr>
        <p:txBody>
          <a:bodyPr wrap="square" lIns="0" tIns="0" rIns="0" bIns="0" rtlCol="0" anchor="t"/>
          <a:lstStyle/>
          <a:p>
            <a:pPr marL="0" indent="0">
              <a:buNone/>
            </a:pPr>
            <a:r>
              <a:rPr lang="en-US" sz="1400" b="1" dirty="0">
                <a:solidFill>
                  <a:srgbClr val="FFFFFF"/>
                </a:solidFill>
                <a:latin typeface="Calibri" pitchFamily="34" charset="0"/>
                <a:ea typeface="Calibri" pitchFamily="34" charset="-122"/>
                <a:cs typeface="Calibri" pitchFamily="34" charset="-120"/>
              </a:rPr>
              <a:t>Voor aanbieders en gebruikers</a:t>
            </a:r>
            <a:endParaRPr lang="en-US" sz="1400" b="1" dirty="0">
              <a:solidFill>
                <a:srgbClr val="FFFFFF"/>
              </a:solidFill>
            </a:endParaRPr>
          </a:p>
        </p:txBody>
      </p:sp>
      <p:sp>
        <p:nvSpPr>
          <p:cNvPr id="10" name="Text 8"/>
          <p:cNvSpPr/>
          <p:nvPr/>
        </p:nvSpPr>
        <p:spPr>
          <a:xfrm>
            <a:off x="731520" y="4389120"/>
            <a:ext cx="3108960" cy="1325880"/>
          </a:xfrm>
          <a:prstGeom prst="rect">
            <a:avLst/>
          </a:prstGeom>
          <a:noFill/>
          <a:ln/>
        </p:spPr>
        <p:txBody>
          <a:bodyPr wrap="square" lIns="0" tIns="0" rIns="0" bIns="0" rtlCol="0" anchor="t"/>
          <a:lstStyle/>
          <a:p>
            <a:pPr marL="0" indent="0">
              <a:buNone/>
            </a:pPr>
            <a:r>
              <a:rPr lang="en-US" sz="1200" dirty="0">
                <a:solidFill>
                  <a:srgbClr val="FFFFFF"/>
                </a:solidFill>
                <a:latin typeface="Calibri" pitchFamily="34" charset="0"/>
                <a:ea typeface="Calibri" pitchFamily="34" charset="-122"/>
                <a:cs typeface="Calibri" pitchFamily="34" charset="-120"/>
              </a:rPr>
              <a:t>Stel concrete maatregelen vast: trainingen, leerpaden, beleid. Documenteer wie wat heeft gevolgd.</a:t>
            </a:r>
            <a:endParaRPr lang="en-US" sz="1200" dirty="0">
              <a:solidFill>
                <a:srgbClr val="FFFFFF"/>
              </a:solidFill>
            </a:endParaRPr>
          </a:p>
        </p:txBody>
      </p:sp>
      <p:sp>
        <p:nvSpPr>
          <p:cNvPr id="11" name="Shape 9"/>
          <p:cNvSpPr/>
          <p:nvPr/>
        </p:nvSpPr>
        <p:spPr>
          <a:xfrm>
            <a:off x="4297680" y="3474720"/>
            <a:ext cx="3566160" cy="2286000"/>
          </a:xfrm>
          <a:prstGeom prst="rect">
            <a:avLst/>
          </a:prstGeom>
          <a:solidFill>
            <a:srgbClr val="2B3370"/>
          </a:solidFill>
          <a:ln w="9525">
            <a:noFill/>
            <a:prstDash val="solid"/>
          </a:ln>
        </p:spPr>
        <p:txBody>
          <a:bodyPr/>
          <a:lstStyle/>
          <a:p>
            <a:endParaRPr lang="en-US"/>
          </a:p>
        </p:txBody>
      </p:sp>
      <p:sp>
        <p:nvSpPr>
          <p:cNvPr id="12" name="Shape 10"/>
          <p:cNvSpPr/>
          <p:nvPr/>
        </p:nvSpPr>
        <p:spPr>
          <a:xfrm>
            <a:off x="4297680" y="3474720"/>
            <a:ext cx="109728" cy="2286000"/>
          </a:xfrm>
          <a:prstGeom prst="rect">
            <a:avLst/>
          </a:prstGeom>
          <a:solidFill>
            <a:srgbClr val="C9A6FF"/>
          </a:solidFill>
          <a:ln w="12700">
            <a:noFill/>
            <a:prstDash val="solid"/>
          </a:ln>
        </p:spPr>
        <p:txBody>
          <a:bodyPr/>
          <a:lstStyle/>
          <a:p>
            <a:endParaRPr lang="en-US"/>
          </a:p>
        </p:txBody>
      </p:sp>
      <p:sp>
        <p:nvSpPr>
          <p:cNvPr id="13" name="Text 11"/>
          <p:cNvSpPr/>
          <p:nvPr/>
        </p:nvSpPr>
        <p:spPr>
          <a:xfrm>
            <a:off x="4572000" y="3703320"/>
            <a:ext cx="3108960" cy="640080"/>
          </a:xfrm>
          <a:prstGeom prst="rect">
            <a:avLst/>
          </a:prstGeom>
          <a:noFill/>
          <a:ln/>
        </p:spPr>
        <p:txBody>
          <a:bodyPr wrap="square" lIns="0" tIns="0" rIns="0" bIns="0" rtlCol="0" anchor="t"/>
          <a:lstStyle/>
          <a:p>
            <a:pPr marL="0" indent="0">
              <a:buNone/>
            </a:pPr>
            <a:r>
              <a:rPr lang="en-US" sz="1400" b="1" dirty="0">
                <a:solidFill>
                  <a:srgbClr val="FFFFFF"/>
                </a:solidFill>
                <a:latin typeface="Calibri" pitchFamily="34" charset="0"/>
                <a:ea typeface="Calibri" pitchFamily="34" charset="-122"/>
                <a:cs typeface="Calibri" pitchFamily="34" charset="-120"/>
              </a:rPr>
              <a:t>Voor betroffenen</a:t>
            </a:r>
            <a:endParaRPr lang="en-US" sz="1400" b="1" dirty="0">
              <a:solidFill>
                <a:srgbClr val="FFFFFF"/>
              </a:solidFill>
            </a:endParaRPr>
          </a:p>
        </p:txBody>
      </p:sp>
      <p:sp>
        <p:nvSpPr>
          <p:cNvPr id="14" name="Text 12"/>
          <p:cNvSpPr/>
          <p:nvPr/>
        </p:nvSpPr>
        <p:spPr>
          <a:xfrm>
            <a:off x="4572000" y="4389120"/>
            <a:ext cx="3108960" cy="1325880"/>
          </a:xfrm>
          <a:prstGeom prst="rect">
            <a:avLst/>
          </a:prstGeom>
          <a:noFill/>
          <a:ln/>
        </p:spPr>
        <p:txBody>
          <a:bodyPr wrap="square" lIns="0" tIns="0" rIns="0" bIns="0" rtlCol="0" anchor="t"/>
          <a:lstStyle/>
          <a:p>
            <a:pPr marL="0" indent="0">
              <a:buNone/>
            </a:pPr>
            <a:r>
              <a:rPr lang="en-US" sz="1200" dirty="0">
                <a:solidFill>
                  <a:srgbClr val="FFFFFF"/>
                </a:solidFill>
                <a:latin typeface="Calibri" pitchFamily="34" charset="0"/>
                <a:ea typeface="Calibri" pitchFamily="34" charset="-122"/>
                <a:cs typeface="Calibri" pitchFamily="34" charset="-120"/>
              </a:rPr>
              <a:t>Mensen die door AI worden geraakt moeten begrijpen hóe AI hun besluit beïnvloedt.</a:t>
            </a:r>
            <a:endParaRPr lang="en-US" sz="1200" dirty="0">
              <a:solidFill>
                <a:srgbClr val="FFFFFF"/>
              </a:solidFill>
            </a:endParaRPr>
          </a:p>
        </p:txBody>
      </p:sp>
      <p:sp>
        <p:nvSpPr>
          <p:cNvPr id="15" name="Shape 13"/>
          <p:cNvSpPr/>
          <p:nvPr/>
        </p:nvSpPr>
        <p:spPr>
          <a:xfrm>
            <a:off x="8138160" y="3474720"/>
            <a:ext cx="3566160" cy="2286000"/>
          </a:xfrm>
          <a:prstGeom prst="rect">
            <a:avLst/>
          </a:prstGeom>
          <a:solidFill>
            <a:srgbClr val="2B3370"/>
          </a:solidFill>
          <a:ln w="9525">
            <a:noFill/>
            <a:prstDash val="solid"/>
          </a:ln>
        </p:spPr>
        <p:txBody>
          <a:bodyPr/>
          <a:lstStyle/>
          <a:p>
            <a:endParaRPr lang="en-US"/>
          </a:p>
        </p:txBody>
      </p:sp>
      <p:sp>
        <p:nvSpPr>
          <p:cNvPr id="16" name="Shape 14"/>
          <p:cNvSpPr/>
          <p:nvPr/>
        </p:nvSpPr>
        <p:spPr>
          <a:xfrm>
            <a:off x="8138160" y="3474720"/>
            <a:ext cx="109728" cy="2286000"/>
          </a:xfrm>
          <a:prstGeom prst="rect">
            <a:avLst/>
          </a:prstGeom>
          <a:solidFill>
            <a:srgbClr val="C9A6FF"/>
          </a:solidFill>
          <a:ln w="12700">
            <a:noFill/>
            <a:prstDash val="solid"/>
          </a:ln>
        </p:spPr>
        <p:txBody>
          <a:bodyPr/>
          <a:lstStyle/>
          <a:p>
            <a:endParaRPr lang="en-US"/>
          </a:p>
        </p:txBody>
      </p:sp>
      <p:sp>
        <p:nvSpPr>
          <p:cNvPr id="17" name="Text 15"/>
          <p:cNvSpPr/>
          <p:nvPr/>
        </p:nvSpPr>
        <p:spPr>
          <a:xfrm>
            <a:off x="8412480" y="3703320"/>
            <a:ext cx="3108960" cy="640080"/>
          </a:xfrm>
          <a:prstGeom prst="rect">
            <a:avLst/>
          </a:prstGeom>
          <a:noFill/>
          <a:ln/>
        </p:spPr>
        <p:txBody>
          <a:bodyPr wrap="square" lIns="0" tIns="0" rIns="0" bIns="0" rtlCol="0" anchor="t"/>
          <a:lstStyle/>
          <a:p>
            <a:pPr marL="0" indent="0">
              <a:buNone/>
            </a:pPr>
            <a:r>
              <a:rPr lang="en-US" sz="1400" b="1" dirty="0">
                <a:solidFill>
                  <a:srgbClr val="FFFFFF"/>
                </a:solidFill>
                <a:latin typeface="Calibri" pitchFamily="34" charset="0"/>
                <a:ea typeface="Calibri" pitchFamily="34" charset="-122"/>
                <a:cs typeface="Calibri" pitchFamily="34" charset="-120"/>
              </a:rPr>
              <a:t>Voor de bredere markt</a:t>
            </a:r>
            <a:endParaRPr lang="en-US" sz="1400" b="1" dirty="0">
              <a:solidFill>
                <a:srgbClr val="FFFFFF"/>
              </a:solidFill>
            </a:endParaRPr>
          </a:p>
        </p:txBody>
      </p:sp>
      <p:sp>
        <p:nvSpPr>
          <p:cNvPr id="18" name="Text 16"/>
          <p:cNvSpPr/>
          <p:nvPr/>
        </p:nvSpPr>
        <p:spPr>
          <a:xfrm>
            <a:off x="8412480" y="4389120"/>
            <a:ext cx="3108960" cy="1325880"/>
          </a:xfrm>
          <a:prstGeom prst="rect">
            <a:avLst/>
          </a:prstGeom>
          <a:noFill/>
          <a:ln/>
        </p:spPr>
        <p:txBody>
          <a:bodyPr wrap="square" lIns="0" tIns="0" rIns="0" bIns="0" rtlCol="0" anchor="t"/>
          <a:lstStyle/>
          <a:p>
            <a:pPr marL="0" indent="0">
              <a:buNone/>
            </a:pPr>
            <a:r>
              <a:rPr lang="en-US" sz="1200" dirty="0">
                <a:solidFill>
                  <a:srgbClr val="FFFFFF"/>
                </a:solidFill>
                <a:latin typeface="Calibri" pitchFamily="34" charset="0"/>
                <a:ea typeface="Calibri" pitchFamily="34" charset="-122"/>
                <a:cs typeface="Calibri" pitchFamily="34" charset="-120"/>
              </a:rPr>
              <a:t>EU AI Office en lidstaten ondersteunen met tools, codes en publieke bewustwording.</a:t>
            </a:r>
            <a:endParaRPr lang="en-US" sz="1200" dirty="0">
              <a:solidFill>
                <a:srgbClr val="FFFFFF"/>
              </a:solidFill>
            </a:endParaRPr>
          </a:p>
        </p:txBody>
      </p:sp>
      <p:sp>
        <p:nvSpPr>
          <p:cNvPr id="19" name="Text 17"/>
          <p:cNvSpPr/>
          <p:nvPr/>
        </p:nvSpPr>
        <p:spPr>
          <a:xfrm>
            <a:off x="457200" y="5989320"/>
            <a:ext cx="11247120" cy="365760"/>
          </a:xfrm>
          <a:prstGeom prst="rect">
            <a:avLst/>
          </a:prstGeom>
          <a:noFill/>
          <a:ln/>
        </p:spPr>
        <p:txBody>
          <a:bodyPr wrap="square" lIns="0" tIns="0" rIns="0" bIns="0" rtlCol="0" anchor="ctr"/>
          <a:lstStyle/>
          <a:p>
            <a:pPr marL="0" indent="0" algn="ctr">
              <a:buNone/>
            </a:pPr>
            <a:r>
              <a:rPr lang="en-US" sz="1100" i="1" dirty="0">
                <a:solidFill>
                  <a:srgbClr val="E8E6F2"/>
                </a:solidFill>
                <a:latin typeface="Calibri" pitchFamily="34" charset="0"/>
                <a:ea typeface="Calibri" pitchFamily="34" charset="-122"/>
                <a:cs typeface="Calibri" pitchFamily="34" charset="-120"/>
              </a:rPr>
              <a:t>Onder de Digital Omnibus (mei 2026) verschuift de verantwoordelijkheid voor invulling van bedrijven naar lidstaten — maar de eis blijft.</a:t>
            </a:r>
            <a:endParaRPr lang="en-US" sz="1100" dirty="0">
              <a:solidFill>
                <a:srgbClr val="E8E6F2"/>
              </a:solidFill>
            </a:endParaRPr>
          </a:p>
        </p:txBody>
      </p:sp>
      <p:sp>
        <p:nvSpPr>
          <p:cNvPr id="20" name="Text 18"/>
          <p:cNvSpPr/>
          <p:nvPr/>
        </p:nvSpPr>
        <p:spPr>
          <a:xfrm>
            <a:off x="365760" y="6537960"/>
            <a:ext cx="5486400" cy="228600"/>
          </a:xfrm>
          <a:prstGeom prst="rect">
            <a:avLst/>
          </a:prstGeom>
          <a:noFill/>
          <a:ln/>
        </p:spPr>
        <p:txBody>
          <a:bodyPr wrap="square" lIns="0" tIns="0" rIns="0" bIns="0" rtlCol="0" anchor="ctr"/>
          <a:lstStyle/>
          <a:p>
            <a:pPr marL="0" indent="0">
              <a:buNone/>
            </a:pPr>
            <a:r>
              <a:rPr lang="en-US" sz="900" dirty="0">
                <a:solidFill>
                  <a:srgbClr val="888AA8"/>
                </a:solidFill>
                <a:latin typeface="Calibri" pitchFamily="34" charset="0"/>
                <a:ea typeface="Calibri" pitchFamily="34" charset="-122"/>
                <a:cs typeface="Calibri" pitchFamily="34" charset="-120"/>
              </a:rPr>
              <a:t>© AXVECO 2026. All rights reserved</a:t>
            </a:r>
            <a:endParaRPr lang="en-US" sz="900" dirty="0">
              <a:solidFill>
                <a:srgbClr val="888AA8"/>
              </a:solidFill>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name="Slide 33">
    <p:bg>
      <p:bgPr>
        <a:solidFill>
          <a:srgbClr val="1E244F">
            <a:alpha val="100000"/>
          </a:srgbClr>
        </a:solidFill>
        <a:effectLst/>
      </p:bgPr>
    </p:bg>
    <p:spTree>
      <p:nvGrpSpPr>
        <p:cNvPr id="1" name=""/>
        <p:cNvGrpSpPr/>
        <p:nvPr/>
      </p:nvGrpSpPr>
      <p:grpSpPr>
        <a:xfrm>
          <a:off x="0" y="0"/>
          <a:ext cx="0" cy="0"/>
          <a:chOff x="0" y="0"/>
          <a:chExt cx="0" cy="0"/>
        </a:xfrm>
      </p:grpSpPr>
      <p:sp>
        <p:nvSpPr>
          <p:cNvPr id="2" name="Text 0"/>
          <p:cNvSpPr/>
          <p:nvPr/>
        </p:nvSpPr>
        <p:spPr>
          <a:xfrm>
            <a:off x="457200" y="365760"/>
            <a:ext cx="11247120" cy="594360"/>
          </a:xfrm>
          <a:prstGeom prst="rect">
            <a:avLst/>
          </a:prstGeom>
          <a:noFill/>
          <a:ln/>
        </p:spPr>
        <p:txBody>
          <a:bodyPr wrap="square" lIns="0" tIns="0" rIns="0" bIns="0" rtlCol="0" anchor="ctr"/>
          <a:lstStyle/>
          <a:p>
            <a:pPr marL="0" indent="0">
              <a:buNone/>
            </a:pPr>
            <a:r>
              <a:rPr lang="en-US" sz="2800" b="1" dirty="0">
                <a:solidFill>
                  <a:srgbClr val="FFFFFF"/>
                </a:solidFill>
                <a:latin typeface="Calibri" pitchFamily="34" charset="0"/>
                <a:ea typeface="Calibri" pitchFamily="34" charset="-122"/>
                <a:cs typeface="Calibri" pitchFamily="34" charset="-120"/>
              </a:rPr>
              <a:t>Bij twijfel — wie kun je contacteren?</a:t>
            </a:r>
            <a:endParaRPr lang="en-US" sz="2800" dirty="0">
              <a:solidFill>
                <a:srgbClr val="FFFFFF"/>
              </a:solidFill>
            </a:endParaRPr>
          </a:p>
        </p:txBody>
      </p:sp>
      <p:sp>
        <p:nvSpPr>
          <p:cNvPr id="3" name="Text 1"/>
          <p:cNvSpPr/>
          <p:nvPr/>
        </p:nvSpPr>
        <p:spPr>
          <a:xfrm>
            <a:off x="457200" y="914400"/>
            <a:ext cx="11247120" cy="365760"/>
          </a:xfrm>
          <a:prstGeom prst="rect">
            <a:avLst/>
          </a:prstGeom>
          <a:noFill/>
          <a:ln/>
        </p:spPr>
        <p:txBody>
          <a:bodyPr wrap="square" lIns="0" tIns="0" rIns="0" bIns="0" rtlCol="0" anchor="ctr"/>
          <a:lstStyle/>
          <a:p>
            <a:pPr marL="0" indent="0">
              <a:buNone/>
            </a:pPr>
            <a:r>
              <a:rPr lang="en-US" sz="1400" i="1" dirty="0">
                <a:solidFill>
                  <a:srgbClr val="C9A6FF"/>
                </a:solidFill>
                <a:latin typeface="Calibri" pitchFamily="34" charset="0"/>
                <a:ea typeface="Calibri" pitchFamily="34" charset="-122"/>
                <a:cs typeface="Calibri" pitchFamily="34" charset="-120"/>
              </a:rPr>
              <a:t>Vier richtingen voor advies wanneer je vastloopt op AI-vragen</a:t>
            </a:r>
            <a:endParaRPr lang="en-US" sz="1400" dirty="0">
              <a:solidFill>
                <a:srgbClr val="C9A6FF"/>
              </a:solidFill>
            </a:endParaRPr>
          </a:p>
        </p:txBody>
      </p:sp>
      <p:sp>
        <p:nvSpPr>
          <p:cNvPr id="4" name="Shape 2"/>
          <p:cNvSpPr/>
          <p:nvPr/>
        </p:nvSpPr>
        <p:spPr>
          <a:xfrm>
            <a:off x="457200" y="1371600"/>
            <a:ext cx="548640" cy="54864"/>
          </a:xfrm>
          <a:prstGeom prst="rect">
            <a:avLst/>
          </a:prstGeom>
          <a:solidFill>
            <a:srgbClr val="C9A6FF"/>
          </a:solidFill>
          <a:ln w="12700">
            <a:noFill/>
            <a:prstDash val="solid"/>
          </a:ln>
        </p:spPr>
        <p:txBody>
          <a:bodyPr/>
          <a:lstStyle/>
          <a:p>
            <a:endParaRPr lang="en-US"/>
          </a:p>
        </p:txBody>
      </p:sp>
      <p:sp>
        <p:nvSpPr>
          <p:cNvPr id="5" name="Shape 3"/>
          <p:cNvSpPr/>
          <p:nvPr/>
        </p:nvSpPr>
        <p:spPr>
          <a:xfrm>
            <a:off x="457200" y="1783080"/>
            <a:ext cx="5486400" cy="2011680"/>
          </a:xfrm>
          <a:prstGeom prst="rect">
            <a:avLst/>
          </a:prstGeom>
          <a:solidFill>
            <a:srgbClr val="2B3370"/>
          </a:solidFill>
          <a:ln w="9525">
            <a:noFill/>
            <a:prstDash val="solid"/>
          </a:ln>
        </p:spPr>
        <p:txBody>
          <a:bodyPr/>
          <a:lstStyle/>
          <a:p>
            <a:endParaRPr lang="en-US"/>
          </a:p>
        </p:txBody>
      </p:sp>
      <p:sp>
        <p:nvSpPr>
          <p:cNvPr id="6" name="Shape 4"/>
          <p:cNvSpPr/>
          <p:nvPr/>
        </p:nvSpPr>
        <p:spPr>
          <a:xfrm>
            <a:off x="731520" y="2103120"/>
            <a:ext cx="640080" cy="640080"/>
          </a:xfrm>
          <a:prstGeom prst="ellipse">
            <a:avLst/>
          </a:prstGeom>
          <a:solidFill>
            <a:srgbClr val="C9A6FF"/>
          </a:solidFill>
          <a:ln w="12700">
            <a:noFill/>
            <a:prstDash val="solid"/>
          </a:ln>
        </p:spPr>
        <p:txBody>
          <a:bodyPr/>
          <a:lstStyle/>
          <a:p>
            <a:endParaRPr lang="en-US"/>
          </a:p>
        </p:txBody>
      </p:sp>
      <p:sp>
        <p:nvSpPr>
          <p:cNvPr id="7" name="Text 5"/>
          <p:cNvSpPr/>
          <p:nvPr/>
        </p:nvSpPr>
        <p:spPr>
          <a:xfrm>
            <a:off x="731520" y="2103120"/>
            <a:ext cx="640080" cy="640080"/>
          </a:xfrm>
          <a:prstGeom prst="rect">
            <a:avLst/>
          </a:prstGeom>
          <a:noFill/>
          <a:ln/>
        </p:spPr>
        <p:txBody>
          <a:bodyPr wrap="square" lIns="0" tIns="0" rIns="0" bIns="0" rtlCol="0" anchor="ctr"/>
          <a:lstStyle/>
          <a:p>
            <a:pPr marL="0" indent="0" algn="ctr">
              <a:buNone/>
            </a:pPr>
            <a:r>
              <a:rPr lang="en-US" sz="2400" b="1" dirty="0">
                <a:solidFill>
                  <a:srgbClr val="1E244F"/>
                </a:solidFill>
                <a:latin typeface="Calibri" pitchFamily="34" charset="0"/>
                <a:ea typeface="Calibri" pitchFamily="34" charset="-122"/>
                <a:cs typeface="Calibri" pitchFamily="34" charset="-120"/>
              </a:rPr>
              <a:t>1</a:t>
            </a:r>
            <a:endParaRPr lang="en-US" sz="2400" b="1" dirty="0">
              <a:solidFill>
                <a:srgbClr val="1E244F"/>
              </a:solidFill>
            </a:endParaRPr>
          </a:p>
        </p:txBody>
      </p:sp>
      <p:sp>
        <p:nvSpPr>
          <p:cNvPr id="8" name="Text 6"/>
          <p:cNvSpPr/>
          <p:nvPr/>
        </p:nvSpPr>
        <p:spPr>
          <a:xfrm>
            <a:off x="1463040" y="2103120"/>
            <a:ext cx="4297680" cy="594360"/>
          </a:xfrm>
          <a:prstGeom prst="rect">
            <a:avLst/>
          </a:prstGeom>
          <a:noFill/>
          <a:ln/>
        </p:spPr>
        <p:txBody>
          <a:bodyPr wrap="square" lIns="0" tIns="0" rIns="0" bIns="0" rtlCol="0" anchor="t"/>
          <a:lstStyle/>
          <a:p>
            <a:pPr marL="0" indent="0">
              <a:buNone/>
            </a:pPr>
            <a:r>
              <a:rPr lang="en-US" sz="1500" b="1" dirty="0">
                <a:solidFill>
                  <a:srgbClr val="FFFFFF"/>
                </a:solidFill>
                <a:latin typeface="Calibri" pitchFamily="34" charset="0"/>
                <a:ea typeface="Calibri" pitchFamily="34" charset="-122"/>
                <a:cs typeface="Calibri" pitchFamily="34" charset="-120"/>
              </a:rPr>
              <a:t>Autoriteit Persoonsgegevens</a:t>
            </a:r>
            <a:endParaRPr lang="en-US" sz="1500" b="1" dirty="0">
              <a:solidFill>
                <a:srgbClr val="FFFFFF"/>
              </a:solidFill>
            </a:endParaRPr>
          </a:p>
        </p:txBody>
      </p:sp>
      <p:sp>
        <p:nvSpPr>
          <p:cNvPr id="9" name="Text 7"/>
          <p:cNvSpPr/>
          <p:nvPr/>
        </p:nvSpPr>
        <p:spPr>
          <a:xfrm>
            <a:off x="731520" y="2834640"/>
            <a:ext cx="4937760" cy="914400"/>
          </a:xfrm>
          <a:prstGeom prst="rect">
            <a:avLst/>
          </a:prstGeom>
          <a:noFill/>
          <a:ln/>
        </p:spPr>
        <p:txBody>
          <a:bodyPr wrap="square" lIns="0" tIns="0" rIns="0" bIns="0" rtlCol="0" anchor="t"/>
          <a:lstStyle/>
          <a:p>
            <a:pPr marL="0" indent="0">
              <a:buNone/>
            </a:pPr>
            <a:r>
              <a:rPr lang="en-US" sz="1200" dirty="0">
                <a:solidFill>
                  <a:srgbClr val="FFFFFF"/>
                </a:solidFill>
                <a:latin typeface="Calibri" pitchFamily="34" charset="0"/>
                <a:ea typeface="Calibri" pitchFamily="34" charset="-122"/>
                <a:cs typeface="Calibri" pitchFamily="34" charset="-120"/>
              </a:rPr>
              <a:t>De AP heeft via de  (DCA) een coördinerende rol voor de AI Act in Nederland. Eerste aanspreekpunt voor algemene AI- en AVG-vragen. autoriteitpersoonsgegevens.nl</a:t>
            </a:r>
            <a:endParaRPr lang="en-US" sz="1200" dirty="0">
              <a:solidFill>
                <a:srgbClr val="FFFFFF"/>
              </a:solidFill>
            </a:endParaRPr>
          </a:p>
        </p:txBody>
      </p:sp>
      <p:sp>
        <p:nvSpPr>
          <p:cNvPr id="10" name="Shape 8"/>
          <p:cNvSpPr/>
          <p:nvPr/>
        </p:nvSpPr>
        <p:spPr>
          <a:xfrm>
            <a:off x="6217920" y="1783080"/>
            <a:ext cx="5486400" cy="2011680"/>
          </a:xfrm>
          <a:prstGeom prst="rect">
            <a:avLst/>
          </a:prstGeom>
          <a:solidFill>
            <a:srgbClr val="2B3370"/>
          </a:solidFill>
          <a:ln w="9525">
            <a:noFill/>
            <a:prstDash val="solid"/>
          </a:ln>
        </p:spPr>
        <p:txBody>
          <a:bodyPr/>
          <a:lstStyle/>
          <a:p>
            <a:endParaRPr lang="en-US"/>
          </a:p>
        </p:txBody>
      </p:sp>
      <p:sp>
        <p:nvSpPr>
          <p:cNvPr id="11" name="Shape 9"/>
          <p:cNvSpPr/>
          <p:nvPr/>
        </p:nvSpPr>
        <p:spPr>
          <a:xfrm>
            <a:off x="6492240" y="2103120"/>
            <a:ext cx="640080" cy="640080"/>
          </a:xfrm>
          <a:prstGeom prst="ellipse">
            <a:avLst/>
          </a:prstGeom>
          <a:solidFill>
            <a:srgbClr val="C9A6FF"/>
          </a:solidFill>
          <a:ln w="12700">
            <a:noFill/>
            <a:prstDash val="solid"/>
          </a:ln>
        </p:spPr>
        <p:txBody>
          <a:bodyPr/>
          <a:lstStyle/>
          <a:p>
            <a:endParaRPr lang="en-US"/>
          </a:p>
        </p:txBody>
      </p:sp>
      <p:sp>
        <p:nvSpPr>
          <p:cNvPr id="12" name="Text 10"/>
          <p:cNvSpPr/>
          <p:nvPr/>
        </p:nvSpPr>
        <p:spPr>
          <a:xfrm>
            <a:off x="6492240" y="2103120"/>
            <a:ext cx="640080" cy="640080"/>
          </a:xfrm>
          <a:prstGeom prst="rect">
            <a:avLst/>
          </a:prstGeom>
          <a:noFill/>
          <a:ln/>
        </p:spPr>
        <p:txBody>
          <a:bodyPr wrap="square" lIns="0" tIns="0" rIns="0" bIns="0" rtlCol="0" anchor="ctr"/>
          <a:lstStyle/>
          <a:p>
            <a:pPr marL="0" indent="0" algn="ctr">
              <a:buNone/>
            </a:pPr>
            <a:r>
              <a:rPr lang="en-US" sz="2400" b="1" dirty="0">
                <a:solidFill>
                  <a:srgbClr val="1E244F"/>
                </a:solidFill>
                <a:latin typeface="Calibri" pitchFamily="34" charset="0"/>
                <a:ea typeface="Calibri" pitchFamily="34" charset="-122"/>
                <a:cs typeface="Calibri" pitchFamily="34" charset="-120"/>
              </a:rPr>
              <a:t>2</a:t>
            </a:r>
            <a:endParaRPr lang="en-US" sz="2400" b="1" dirty="0">
              <a:solidFill>
                <a:srgbClr val="1E244F"/>
              </a:solidFill>
            </a:endParaRPr>
          </a:p>
        </p:txBody>
      </p:sp>
      <p:sp>
        <p:nvSpPr>
          <p:cNvPr id="13" name="Text 11"/>
          <p:cNvSpPr/>
          <p:nvPr/>
        </p:nvSpPr>
        <p:spPr>
          <a:xfrm>
            <a:off x="7223760" y="2103120"/>
            <a:ext cx="4297680" cy="594360"/>
          </a:xfrm>
          <a:prstGeom prst="rect">
            <a:avLst/>
          </a:prstGeom>
          <a:noFill/>
          <a:ln/>
        </p:spPr>
        <p:txBody>
          <a:bodyPr wrap="square" lIns="0" tIns="0" rIns="0" bIns="0" rtlCol="0" anchor="t"/>
          <a:lstStyle/>
          <a:p>
            <a:pPr marL="0" indent="0">
              <a:buNone/>
            </a:pPr>
            <a:r>
              <a:rPr lang="en-US" sz="1500" b="1" dirty="0">
                <a:solidFill>
                  <a:srgbClr val="FFFFFF"/>
                </a:solidFill>
                <a:latin typeface="Calibri" pitchFamily="34" charset="0"/>
                <a:ea typeface="Calibri" pitchFamily="34" charset="-122"/>
                <a:cs typeface="Calibri" pitchFamily="34" charset="-120"/>
              </a:rPr>
              <a:t>Sectorale toezichthouder</a:t>
            </a:r>
            <a:endParaRPr lang="en-US" sz="1500" b="1" dirty="0">
              <a:solidFill>
                <a:srgbClr val="FFFFFF"/>
              </a:solidFill>
            </a:endParaRPr>
          </a:p>
        </p:txBody>
      </p:sp>
      <p:sp>
        <p:nvSpPr>
          <p:cNvPr id="14" name="Text 12"/>
          <p:cNvSpPr/>
          <p:nvPr/>
        </p:nvSpPr>
        <p:spPr>
          <a:xfrm>
            <a:off x="6492240" y="2834640"/>
            <a:ext cx="4937760" cy="914400"/>
          </a:xfrm>
          <a:prstGeom prst="rect">
            <a:avLst/>
          </a:prstGeom>
          <a:noFill/>
          <a:ln/>
        </p:spPr>
        <p:txBody>
          <a:bodyPr wrap="square" lIns="0" tIns="0" rIns="0" bIns="0" rtlCol="0" anchor="t"/>
          <a:lstStyle/>
          <a:p>
            <a:pPr marL="0" indent="0">
              <a:buNone/>
            </a:pPr>
            <a:r>
              <a:rPr lang="en-US" sz="1200" dirty="0">
                <a:solidFill>
                  <a:srgbClr val="FFFFFF"/>
                </a:solidFill>
                <a:latin typeface="Calibri" pitchFamily="34" charset="0"/>
                <a:ea typeface="Calibri" pitchFamily="34" charset="-122"/>
                <a:cs typeface="Calibri" pitchFamily="34" charset="-120"/>
              </a:rPr>
              <a:t> voor financiële sector.  voor zorg.  voor markt en consumentenzaken. Begin bij je sectortoezichthouder als je vraag specifiek raakt aan jouw branche.</a:t>
            </a:r>
            <a:endParaRPr lang="en-US" sz="1200" dirty="0">
              <a:solidFill>
                <a:srgbClr val="FFFFFF"/>
              </a:solidFill>
            </a:endParaRPr>
          </a:p>
        </p:txBody>
      </p:sp>
      <p:sp>
        <p:nvSpPr>
          <p:cNvPr id="15" name="Shape 13"/>
          <p:cNvSpPr/>
          <p:nvPr/>
        </p:nvSpPr>
        <p:spPr>
          <a:xfrm>
            <a:off x="457200" y="4023360"/>
            <a:ext cx="5486400" cy="2011680"/>
          </a:xfrm>
          <a:prstGeom prst="rect">
            <a:avLst/>
          </a:prstGeom>
          <a:solidFill>
            <a:srgbClr val="2B3370"/>
          </a:solidFill>
          <a:ln w="9525">
            <a:noFill/>
            <a:prstDash val="solid"/>
          </a:ln>
        </p:spPr>
        <p:txBody>
          <a:bodyPr/>
          <a:lstStyle/>
          <a:p>
            <a:endParaRPr lang="en-US"/>
          </a:p>
        </p:txBody>
      </p:sp>
      <p:sp>
        <p:nvSpPr>
          <p:cNvPr id="16" name="Shape 14"/>
          <p:cNvSpPr/>
          <p:nvPr/>
        </p:nvSpPr>
        <p:spPr>
          <a:xfrm>
            <a:off x="731520" y="4343400"/>
            <a:ext cx="640080" cy="640080"/>
          </a:xfrm>
          <a:prstGeom prst="ellipse">
            <a:avLst/>
          </a:prstGeom>
          <a:solidFill>
            <a:srgbClr val="C9A6FF"/>
          </a:solidFill>
          <a:ln w="12700">
            <a:noFill/>
            <a:prstDash val="solid"/>
          </a:ln>
        </p:spPr>
        <p:txBody>
          <a:bodyPr/>
          <a:lstStyle/>
          <a:p>
            <a:endParaRPr lang="en-US"/>
          </a:p>
        </p:txBody>
      </p:sp>
      <p:sp>
        <p:nvSpPr>
          <p:cNvPr id="17" name="Text 15"/>
          <p:cNvSpPr/>
          <p:nvPr/>
        </p:nvSpPr>
        <p:spPr>
          <a:xfrm>
            <a:off x="731520" y="4343400"/>
            <a:ext cx="640080" cy="640080"/>
          </a:xfrm>
          <a:prstGeom prst="rect">
            <a:avLst/>
          </a:prstGeom>
          <a:noFill/>
          <a:ln/>
        </p:spPr>
        <p:txBody>
          <a:bodyPr wrap="square" lIns="0" tIns="0" rIns="0" bIns="0" rtlCol="0" anchor="ctr"/>
          <a:lstStyle/>
          <a:p>
            <a:pPr marL="0" indent="0" algn="ctr">
              <a:buNone/>
            </a:pPr>
            <a:r>
              <a:rPr lang="en-US" sz="2400" b="1" dirty="0">
                <a:solidFill>
                  <a:srgbClr val="1E244F"/>
                </a:solidFill>
                <a:latin typeface="Calibri" pitchFamily="34" charset="0"/>
                <a:ea typeface="Calibri" pitchFamily="34" charset="-122"/>
                <a:cs typeface="Calibri" pitchFamily="34" charset="-120"/>
              </a:rPr>
              <a:t>3</a:t>
            </a:r>
            <a:endParaRPr lang="en-US" sz="2400" b="1" dirty="0">
              <a:solidFill>
                <a:srgbClr val="1E244F"/>
              </a:solidFill>
            </a:endParaRPr>
          </a:p>
        </p:txBody>
      </p:sp>
      <p:sp>
        <p:nvSpPr>
          <p:cNvPr id="18" name="Text 16"/>
          <p:cNvSpPr/>
          <p:nvPr/>
        </p:nvSpPr>
        <p:spPr>
          <a:xfrm>
            <a:off x="1463040" y="4343400"/>
            <a:ext cx="4297680" cy="594360"/>
          </a:xfrm>
          <a:prstGeom prst="rect">
            <a:avLst/>
          </a:prstGeom>
          <a:noFill/>
          <a:ln/>
        </p:spPr>
        <p:txBody>
          <a:bodyPr wrap="square" lIns="0" tIns="0" rIns="0" bIns="0" rtlCol="0" anchor="t"/>
          <a:lstStyle/>
          <a:p>
            <a:pPr marL="0" indent="0">
              <a:buNone/>
            </a:pPr>
            <a:r>
              <a:rPr lang="en-US" sz="1500" b="1" dirty="0">
                <a:solidFill>
                  <a:srgbClr val="FFFFFF"/>
                </a:solidFill>
                <a:latin typeface="Calibri" pitchFamily="34" charset="0"/>
                <a:ea typeface="Calibri" pitchFamily="34" charset="-122"/>
                <a:cs typeface="Calibri" pitchFamily="34" charset="-120"/>
              </a:rPr>
              <a:t>EU AI Office</a:t>
            </a:r>
            <a:endParaRPr lang="en-US" sz="1500" b="1" dirty="0">
              <a:solidFill>
                <a:srgbClr val="FFFFFF"/>
              </a:solidFill>
            </a:endParaRPr>
          </a:p>
        </p:txBody>
      </p:sp>
      <p:sp>
        <p:nvSpPr>
          <p:cNvPr id="19" name="Text 17"/>
          <p:cNvSpPr/>
          <p:nvPr/>
        </p:nvSpPr>
        <p:spPr>
          <a:xfrm>
            <a:off x="731520" y="5074920"/>
            <a:ext cx="4937760" cy="914400"/>
          </a:xfrm>
          <a:prstGeom prst="rect">
            <a:avLst/>
          </a:prstGeom>
          <a:noFill/>
          <a:ln/>
        </p:spPr>
        <p:txBody>
          <a:bodyPr wrap="square" lIns="0" tIns="0" rIns="0" bIns="0" rtlCol="0" anchor="t"/>
          <a:lstStyle/>
          <a:p>
            <a:pPr marL="0" indent="0">
              <a:buNone/>
            </a:pPr>
            <a:r>
              <a:rPr lang="en-US" sz="1200" dirty="0">
                <a:solidFill>
                  <a:srgbClr val="FFFFFF"/>
                </a:solidFill>
                <a:latin typeface="Calibri" pitchFamily="34" charset="0"/>
                <a:ea typeface="Calibri" pitchFamily="34" charset="-122"/>
                <a:cs typeface="Calibri" pitchFamily="34" charset="-120"/>
              </a:rPr>
              <a:t>Voor vragen over GPAI-modellen en EU-brede interpretatie. Publiceert codes of practice en richtlijnen op digital-strategy.ec.europa.eu/en/policies/ai-office.</a:t>
            </a:r>
            <a:endParaRPr lang="en-US" sz="1200" dirty="0">
              <a:solidFill>
                <a:srgbClr val="FFFFFF"/>
              </a:solidFill>
            </a:endParaRPr>
          </a:p>
        </p:txBody>
      </p:sp>
      <p:sp>
        <p:nvSpPr>
          <p:cNvPr id="20" name="Shape 18"/>
          <p:cNvSpPr/>
          <p:nvPr/>
        </p:nvSpPr>
        <p:spPr>
          <a:xfrm>
            <a:off x="6217920" y="4023360"/>
            <a:ext cx="5486400" cy="2011680"/>
          </a:xfrm>
          <a:prstGeom prst="rect">
            <a:avLst/>
          </a:prstGeom>
          <a:solidFill>
            <a:srgbClr val="2B3370"/>
          </a:solidFill>
          <a:ln w="9525">
            <a:noFill/>
            <a:prstDash val="solid"/>
          </a:ln>
        </p:spPr>
        <p:txBody>
          <a:bodyPr/>
          <a:lstStyle/>
          <a:p>
            <a:endParaRPr lang="en-US"/>
          </a:p>
        </p:txBody>
      </p:sp>
      <p:sp>
        <p:nvSpPr>
          <p:cNvPr id="21" name="Shape 19"/>
          <p:cNvSpPr/>
          <p:nvPr/>
        </p:nvSpPr>
        <p:spPr>
          <a:xfrm>
            <a:off x="6492240" y="4343400"/>
            <a:ext cx="640080" cy="640080"/>
          </a:xfrm>
          <a:prstGeom prst="ellipse">
            <a:avLst/>
          </a:prstGeom>
          <a:solidFill>
            <a:srgbClr val="C9A6FF"/>
          </a:solidFill>
          <a:ln w="12700">
            <a:noFill/>
            <a:prstDash val="solid"/>
          </a:ln>
        </p:spPr>
        <p:txBody>
          <a:bodyPr/>
          <a:lstStyle/>
          <a:p>
            <a:endParaRPr lang="en-US"/>
          </a:p>
        </p:txBody>
      </p:sp>
      <p:sp>
        <p:nvSpPr>
          <p:cNvPr id="22" name="Text 20"/>
          <p:cNvSpPr/>
          <p:nvPr/>
        </p:nvSpPr>
        <p:spPr>
          <a:xfrm>
            <a:off x="6492240" y="4343400"/>
            <a:ext cx="640080" cy="640080"/>
          </a:xfrm>
          <a:prstGeom prst="rect">
            <a:avLst/>
          </a:prstGeom>
          <a:noFill/>
          <a:ln/>
        </p:spPr>
        <p:txBody>
          <a:bodyPr wrap="square" lIns="0" tIns="0" rIns="0" bIns="0" rtlCol="0" anchor="ctr"/>
          <a:lstStyle/>
          <a:p>
            <a:pPr marL="0" indent="0" algn="ctr">
              <a:buNone/>
            </a:pPr>
            <a:r>
              <a:rPr lang="en-US" sz="2400" b="1" dirty="0">
                <a:solidFill>
                  <a:srgbClr val="1E244F"/>
                </a:solidFill>
                <a:latin typeface="Calibri" pitchFamily="34" charset="0"/>
                <a:ea typeface="Calibri" pitchFamily="34" charset="-122"/>
                <a:cs typeface="Calibri" pitchFamily="34" charset="-120"/>
              </a:rPr>
              <a:t>4</a:t>
            </a:r>
            <a:endParaRPr lang="en-US" sz="2400" b="1" dirty="0">
              <a:solidFill>
                <a:srgbClr val="1E244F"/>
              </a:solidFill>
            </a:endParaRPr>
          </a:p>
        </p:txBody>
      </p:sp>
      <p:sp>
        <p:nvSpPr>
          <p:cNvPr id="23" name="Text 21"/>
          <p:cNvSpPr/>
          <p:nvPr/>
        </p:nvSpPr>
        <p:spPr>
          <a:xfrm>
            <a:off x="7223760" y="4343400"/>
            <a:ext cx="4297680" cy="594360"/>
          </a:xfrm>
          <a:prstGeom prst="rect">
            <a:avLst/>
          </a:prstGeom>
          <a:noFill/>
          <a:ln/>
        </p:spPr>
        <p:txBody>
          <a:bodyPr wrap="square" lIns="0" tIns="0" rIns="0" bIns="0" rtlCol="0" anchor="t"/>
          <a:lstStyle/>
          <a:p>
            <a:pPr marL="0" indent="0">
              <a:buNone/>
            </a:pPr>
            <a:r>
              <a:rPr lang="en-US" sz="1500" b="1" dirty="0">
                <a:solidFill>
                  <a:srgbClr val="FFFFFF"/>
                </a:solidFill>
                <a:latin typeface="Calibri" pitchFamily="34" charset="0"/>
                <a:ea typeface="Calibri" pitchFamily="34" charset="-122"/>
                <a:cs typeface="Calibri" pitchFamily="34" charset="-120"/>
              </a:rPr>
              <a:t>Intern eerst</a:t>
            </a:r>
            <a:endParaRPr lang="en-US" sz="1500" b="1" dirty="0">
              <a:solidFill>
                <a:srgbClr val="FFFFFF"/>
              </a:solidFill>
            </a:endParaRPr>
          </a:p>
        </p:txBody>
      </p:sp>
      <p:sp>
        <p:nvSpPr>
          <p:cNvPr id="24" name="Text 22"/>
          <p:cNvSpPr/>
          <p:nvPr/>
        </p:nvSpPr>
        <p:spPr>
          <a:xfrm>
            <a:off x="6492240" y="5074920"/>
            <a:ext cx="4937760" cy="914400"/>
          </a:xfrm>
          <a:prstGeom prst="rect">
            <a:avLst/>
          </a:prstGeom>
          <a:noFill/>
          <a:ln/>
        </p:spPr>
        <p:txBody>
          <a:bodyPr wrap="square" lIns="0" tIns="0" rIns="0" bIns="0" rtlCol="0" anchor="t"/>
          <a:lstStyle/>
          <a:p>
            <a:pPr marL="0" indent="0">
              <a:buNone/>
            </a:pPr>
            <a:r>
              <a:rPr lang="en-US" sz="1200" dirty="0">
                <a:solidFill>
                  <a:srgbClr val="FFFFFF"/>
                </a:solidFill>
                <a:latin typeface="Calibri" pitchFamily="34" charset="0"/>
                <a:ea typeface="Calibri" pitchFamily="34" charset="-122"/>
                <a:cs typeface="Calibri" pitchFamily="34" charset="-120"/>
              </a:rPr>
              <a:t>Compliance officer, DPO, jurist of risk &amp; compliance team — vaak hebben zij al een raamwerk. Plus AXVECO en peers in je vakgebied voor sparring. nikki@axveco.com</a:t>
            </a:r>
            <a:endParaRPr lang="en-US" sz="1200" dirty="0">
              <a:solidFill>
                <a:srgbClr val="FFFFFF"/>
              </a:solidFill>
            </a:endParaRPr>
          </a:p>
        </p:txBody>
      </p:sp>
      <p:sp>
        <p:nvSpPr>
          <p:cNvPr id="25" name="Text 23"/>
          <p:cNvSpPr/>
          <p:nvPr/>
        </p:nvSpPr>
        <p:spPr>
          <a:xfrm>
            <a:off x="365760" y="6537960"/>
            <a:ext cx="5486400" cy="228600"/>
          </a:xfrm>
          <a:prstGeom prst="rect">
            <a:avLst/>
          </a:prstGeom>
          <a:noFill/>
          <a:ln/>
        </p:spPr>
        <p:txBody>
          <a:bodyPr wrap="square" lIns="0" tIns="0" rIns="0" bIns="0" rtlCol="0" anchor="ctr"/>
          <a:lstStyle/>
          <a:p>
            <a:pPr marL="0" indent="0">
              <a:buNone/>
            </a:pPr>
            <a:r>
              <a:rPr lang="en-US" sz="900" dirty="0">
                <a:solidFill>
                  <a:srgbClr val="888AA8"/>
                </a:solidFill>
                <a:latin typeface="Calibri" pitchFamily="34" charset="0"/>
                <a:ea typeface="Calibri" pitchFamily="34" charset="-122"/>
                <a:cs typeface="Calibri" pitchFamily="34" charset="-120"/>
              </a:rPr>
              <a:t>© AXVECO 2026. All rights reserved</a:t>
            </a:r>
            <a:endParaRPr lang="en-US" sz="900" dirty="0">
              <a:solidFill>
                <a:srgbClr val="888AA8"/>
              </a:solidFill>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name="Slide 11">
    <p:bg>
      <p:bgPr>
        <a:solidFill>
          <a:srgbClr val="1D244F"/>
        </a:solidFill>
        <a:effectLst/>
      </p:bgPr>
    </p:bg>
    <p:spTree>
      <p:nvGrpSpPr>
        <p:cNvPr id="1" name=""/>
        <p:cNvGrpSpPr/>
        <p:nvPr/>
      </p:nvGrpSpPr>
      <p:grpSpPr>
        <a:xfrm>
          <a:off x="0" y="0"/>
          <a:ext cx="0" cy="0"/>
          <a:chOff x="0" y="0"/>
          <a:chExt cx="0" cy="0"/>
        </a:xfrm>
      </p:grpSpPr>
      <p:sp>
        <p:nvSpPr>
          <p:cNvPr id="5" name="Shape 3"/>
          <p:cNvSpPr/>
          <p:nvPr/>
        </p:nvSpPr>
        <p:spPr>
          <a:xfrm>
            <a:off x="457200" y="1737360"/>
            <a:ext cx="3566160" cy="4572000"/>
          </a:xfrm>
          <a:prstGeom prst="rect">
            <a:avLst/>
          </a:prstGeom>
          <a:solidFill>
            <a:srgbClr val="2B3370"/>
          </a:solidFill>
          <a:ln w="9525">
            <a:solidFill>
              <a:srgbClr val="D7E3E0"/>
            </a:solidFill>
            <a:prstDash val="solid"/>
          </a:ln>
        </p:spPr>
        <p:txBody>
          <a:bodyPr/>
          <a:lstStyle/>
          <a:p>
            <a:endParaRPr lang="en-US"/>
          </a:p>
        </p:txBody>
      </p:sp>
      <p:sp>
        <p:nvSpPr>
          <p:cNvPr id="2" name="Text 0"/>
          <p:cNvSpPr/>
          <p:nvPr/>
        </p:nvSpPr>
        <p:spPr>
          <a:xfrm>
            <a:off x="457200" y="365760"/>
            <a:ext cx="11247120" cy="594360"/>
          </a:xfrm>
          <a:prstGeom prst="rect">
            <a:avLst/>
          </a:prstGeom>
          <a:noFill/>
          <a:ln/>
        </p:spPr>
        <p:txBody>
          <a:bodyPr wrap="square" lIns="0" tIns="0" rIns="0" bIns="0" rtlCol="0" anchor="ctr"/>
          <a:lstStyle/>
          <a:p>
            <a:pPr marL="0" indent="0">
              <a:buNone/>
            </a:pPr>
            <a:r>
              <a:rPr lang="en-US" sz="2800" b="1" dirty="0">
                <a:solidFill>
                  <a:schemeClr val="bg1"/>
                </a:solidFill>
                <a:latin typeface="Calibri" pitchFamily="34" charset="0"/>
                <a:ea typeface="Calibri" pitchFamily="34" charset="-122"/>
                <a:cs typeface="Calibri" pitchFamily="34" charset="-120"/>
              </a:rPr>
              <a:t>UMC onder de EU AI Act — deel 1</a:t>
            </a:r>
            <a:endParaRPr lang="en-US" sz="2800" dirty="0">
              <a:solidFill>
                <a:schemeClr val="bg1"/>
              </a:solidFill>
            </a:endParaRPr>
          </a:p>
        </p:txBody>
      </p:sp>
      <p:sp>
        <p:nvSpPr>
          <p:cNvPr id="3" name="Text 1"/>
          <p:cNvSpPr/>
          <p:nvPr/>
        </p:nvSpPr>
        <p:spPr>
          <a:xfrm>
            <a:off x="457200" y="914400"/>
            <a:ext cx="11247120" cy="365760"/>
          </a:xfrm>
          <a:prstGeom prst="rect">
            <a:avLst/>
          </a:prstGeom>
          <a:noFill/>
          <a:ln/>
        </p:spPr>
        <p:txBody>
          <a:bodyPr wrap="square" lIns="0" tIns="0" rIns="0" bIns="0" rtlCol="0" anchor="ctr"/>
          <a:lstStyle/>
          <a:p>
            <a:pPr marL="0" indent="0">
              <a:buNone/>
            </a:pPr>
            <a:r>
              <a:rPr lang="en-US" sz="1400" i="1" dirty="0">
                <a:solidFill>
                  <a:srgbClr val="5C6B70"/>
                </a:solidFill>
                <a:latin typeface="Calibri" pitchFamily="34" charset="0"/>
                <a:ea typeface="Calibri" pitchFamily="34" charset="-122"/>
                <a:cs typeface="Calibri" pitchFamily="34" charset="-120"/>
              </a:rPr>
              <a:t>Welke rol, welke risicocategorie en welke concrete verplichtingen?</a:t>
            </a:r>
            <a:endParaRPr lang="en-US" sz="1400" dirty="0"/>
          </a:p>
        </p:txBody>
      </p:sp>
      <p:sp>
        <p:nvSpPr>
          <p:cNvPr id="4" name="Shape 2"/>
          <p:cNvSpPr/>
          <p:nvPr/>
        </p:nvSpPr>
        <p:spPr>
          <a:xfrm>
            <a:off x="457200" y="1371600"/>
            <a:ext cx="548640" cy="54864"/>
          </a:xfrm>
          <a:prstGeom prst="rect">
            <a:avLst/>
          </a:prstGeom>
          <a:solidFill>
            <a:srgbClr val="2E75B6"/>
          </a:solidFill>
          <a:ln w="12700">
            <a:solidFill>
              <a:srgbClr val="2E75B6"/>
            </a:solidFill>
            <a:prstDash val="solid"/>
          </a:ln>
        </p:spPr>
        <p:txBody>
          <a:bodyPr/>
          <a:lstStyle/>
          <a:p>
            <a:endParaRPr lang="en-US"/>
          </a:p>
        </p:txBody>
      </p:sp>
      <p:sp>
        <p:nvSpPr>
          <p:cNvPr id="6" name="Shape 4"/>
          <p:cNvSpPr/>
          <p:nvPr/>
        </p:nvSpPr>
        <p:spPr>
          <a:xfrm>
            <a:off x="457200" y="1737360"/>
            <a:ext cx="109728" cy="4572000"/>
          </a:xfrm>
          <a:prstGeom prst="rect">
            <a:avLst/>
          </a:prstGeom>
          <a:solidFill>
            <a:srgbClr val="7030A0"/>
          </a:solidFill>
          <a:ln w="12700">
            <a:solidFill>
              <a:srgbClr val="1F3864"/>
            </a:solidFill>
            <a:prstDash val="solid"/>
          </a:ln>
        </p:spPr>
        <p:txBody>
          <a:bodyPr/>
          <a:lstStyle/>
          <a:p>
            <a:endParaRPr lang="en-US"/>
          </a:p>
        </p:txBody>
      </p:sp>
      <p:sp>
        <p:nvSpPr>
          <p:cNvPr id="7" name="Text 5"/>
          <p:cNvSpPr/>
          <p:nvPr/>
        </p:nvSpPr>
        <p:spPr>
          <a:xfrm>
            <a:off x="731520" y="1874520"/>
            <a:ext cx="1371600" cy="365760"/>
          </a:xfrm>
          <a:prstGeom prst="rect">
            <a:avLst/>
          </a:prstGeom>
          <a:noFill/>
          <a:ln/>
        </p:spPr>
        <p:txBody>
          <a:bodyPr wrap="square" lIns="0" tIns="0" rIns="0" bIns="0" rtlCol="0" anchor="t"/>
          <a:lstStyle/>
          <a:p>
            <a:pPr marL="0" indent="0">
              <a:buNone/>
            </a:pPr>
            <a:r>
              <a:rPr lang="en-US" sz="1600" b="1" kern="0" spc="400" dirty="0">
                <a:solidFill>
                  <a:srgbClr val="1F3864"/>
                </a:solidFill>
                <a:latin typeface="Calibri" pitchFamily="34" charset="0"/>
                <a:ea typeface="Calibri" pitchFamily="34" charset="-122"/>
                <a:cs typeface="Calibri" pitchFamily="34" charset="-120"/>
              </a:rPr>
              <a:t>1</a:t>
            </a:r>
            <a:endParaRPr lang="en-US" sz="1600" dirty="0"/>
          </a:p>
        </p:txBody>
      </p:sp>
      <p:sp>
        <p:nvSpPr>
          <p:cNvPr id="8" name="Text 6"/>
          <p:cNvSpPr/>
          <p:nvPr/>
        </p:nvSpPr>
        <p:spPr>
          <a:xfrm>
            <a:off x="731520" y="2240280"/>
            <a:ext cx="3200400" cy="457200"/>
          </a:xfrm>
          <a:prstGeom prst="rect">
            <a:avLst/>
          </a:prstGeom>
          <a:noFill/>
          <a:ln/>
        </p:spPr>
        <p:txBody>
          <a:bodyPr wrap="square" lIns="0" tIns="0" rIns="0" bIns="0" rtlCol="0" anchor="t"/>
          <a:lstStyle/>
          <a:p>
            <a:pPr marL="0" indent="0">
              <a:buNone/>
            </a:pPr>
            <a:r>
              <a:rPr lang="en-US" sz="2000" b="1" dirty="0">
                <a:solidFill>
                  <a:schemeClr val="bg1"/>
                </a:solidFill>
                <a:latin typeface="Calibri" pitchFamily="34" charset="0"/>
                <a:ea typeface="Calibri" pitchFamily="34" charset="-122"/>
                <a:cs typeface="Calibri" pitchFamily="34" charset="-120"/>
              </a:rPr>
              <a:t>Welke rol heeft UMC?</a:t>
            </a:r>
            <a:endParaRPr lang="en-US" sz="2000" dirty="0">
              <a:solidFill>
                <a:schemeClr val="bg1"/>
              </a:solidFill>
            </a:endParaRPr>
          </a:p>
        </p:txBody>
      </p:sp>
      <p:sp>
        <p:nvSpPr>
          <p:cNvPr id="9" name="Text 7"/>
          <p:cNvSpPr/>
          <p:nvPr/>
        </p:nvSpPr>
        <p:spPr>
          <a:xfrm>
            <a:off x="731520" y="2697480"/>
            <a:ext cx="3200400" cy="365760"/>
          </a:xfrm>
          <a:prstGeom prst="rect">
            <a:avLst/>
          </a:prstGeom>
          <a:noFill/>
          <a:ln/>
        </p:spPr>
        <p:txBody>
          <a:bodyPr wrap="square" lIns="0" tIns="0" rIns="0" bIns="0" rtlCol="0" anchor="t"/>
          <a:lstStyle/>
          <a:p>
            <a:pPr marL="0" indent="0">
              <a:buNone/>
            </a:pPr>
            <a:r>
              <a:rPr lang="en-US" sz="1200" i="1" dirty="0">
                <a:solidFill>
                  <a:srgbClr val="5C6B70"/>
                </a:solidFill>
                <a:latin typeface="Calibri" pitchFamily="34" charset="0"/>
                <a:ea typeface="Calibri" pitchFamily="34" charset="-122"/>
                <a:cs typeface="Calibri" pitchFamily="34" charset="-120"/>
              </a:rPr>
              <a:t>Aanbieder of gebruiker?</a:t>
            </a:r>
            <a:endParaRPr lang="en-US" sz="1200" dirty="0"/>
          </a:p>
        </p:txBody>
      </p:sp>
      <p:sp>
        <p:nvSpPr>
          <p:cNvPr id="10" name="Text 8"/>
          <p:cNvSpPr/>
          <p:nvPr/>
        </p:nvSpPr>
        <p:spPr>
          <a:xfrm>
            <a:off x="731520" y="3154680"/>
            <a:ext cx="3200400" cy="1097280"/>
          </a:xfrm>
          <a:prstGeom prst="rect">
            <a:avLst/>
          </a:prstGeom>
          <a:noFill/>
          <a:ln/>
        </p:spPr>
        <p:txBody>
          <a:bodyPr wrap="square" lIns="0" tIns="0" rIns="0" bIns="0" rtlCol="0" anchor="t"/>
          <a:lstStyle/>
          <a:p>
            <a:pPr marL="0" indent="0">
              <a:buNone/>
            </a:pPr>
            <a:r>
              <a:rPr lang="en-US" sz="1200" dirty="0">
                <a:solidFill>
                  <a:schemeClr val="bg1"/>
                </a:solidFill>
                <a:latin typeface="Calibri" pitchFamily="34" charset="0"/>
                <a:ea typeface="Calibri" pitchFamily="34" charset="-122"/>
                <a:cs typeface="Calibri" pitchFamily="34" charset="-120"/>
              </a:rPr>
              <a:t>UMC is allebei: deployer (gebruikt het systeem intern voor eigen artsen) én aanbieder (publiceert open source op GitHub — anderen kunnen het inzetten).</a:t>
            </a:r>
            <a:endParaRPr lang="en-US" sz="1200" dirty="0">
              <a:solidFill>
                <a:schemeClr val="bg1"/>
              </a:solidFill>
            </a:endParaRPr>
          </a:p>
        </p:txBody>
      </p:sp>
      <p:sp>
        <p:nvSpPr>
          <p:cNvPr id="11" name="Text 9"/>
          <p:cNvSpPr/>
          <p:nvPr/>
        </p:nvSpPr>
        <p:spPr>
          <a:xfrm>
            <a:off x="731520" y="4343400"/>
            <a:ext cx="3200400" cy="274320"/>
          </a:xfrm>
          <a:prstGeom prst="rect">
            <a:avLst/>
          </a:prstGeom>
          <a:noFill/>
          <a:ln/>
        </p:spPr>
        <p:txBody>
          <a:bodyPr wrap="square" lIns="0" tIns="0" rIns="0" bIns="0" rtlCol="0" anchor="t"/>
          <a:lstStyle/>
          <a:p>
            <a:pPr marL="0" indent="0">
              <a:buNone/>
            </a:pPr>
            <a:r>
              <a:rPr lang="en-US" sz="1100" b="1" dirty="0">
                <a:solidFill>
                  <a:schemeClr val="bg1"/>
                </a:solidFill>
                <a:latin typeface="Calibri" pitchFamily="34" charset="0"/>
                <a:ea typeface="Calibri" pitchFamily="34" charset="-122"/>
                <a:cs typeface="Calibri" pitchFamily="34" charset="-120"/>
              </a:rPr>
              <a:t>Gevolg</a:t>
            </a:r>
            <a:r>
              <a:rPr lang="en-US" sz="1100" b="1" dirty="0">
                <a:solidFill>
                  <a:srgbClr val="1F3864"/>
                </a:solidFill>
                <a:latin typeface="Calibri" pitchFamily="34" charset="0"/>
                <a:ea typeface="Calibri" pitchFamily="34" charset="-122"/>
                <a:cs typeface="Calibri" pitchFamily="34" charset="-120"/>
              </a:rPr>
              <a:t>:</a:t>
            </a:r>
            <a:endParaRPr lang="en-US" sz="1100" dirty="0"/>
          </a:p>
        </p:txBody>
      </p:sp>
      <p:sp>
        <p:nvSpPr>
          <p:cNvPr id="12" name="Text 10"/>
          <p:cNvSpPr/>
          <p:nvPr/>
        </p:nvSpPr>
        <p:spPr>
          <a:xfrm>
            <a:off x="731520" y="4617720"/>
            <a:ext cx="3200400" cy="1005840"/>
          </a:xfrm>
          <a:prstGeom prst="rect">
            <a:avLst/>
          </a:prstGeom>
          <a:noFill/>
          <a:ln/>
        </p:spPr>
        <p:txBody>
          <a:bodyPr wrap="square" lIns="0" tIns="0" rIns="0" bIns="0" rtlCol="0" anchor="t"/>
          <a:lstStyle/>
          <a:p>
            <a:pPr marL="0" indent="0">
              <a:buNone/>
            </a:pPr>
            <a:r>
              <a:rPr lang="en-US" sz="1100" i="1" dirty="0">
                <a:solidFill>
                  <a:schemeClr val="bg1"/>
                </a:solidFill>
                <a:latin typeface="Calibri" pitchFamily="34" charset="0"/>
                <a:ea typeface="Calibri" pitchFamily="34" charset="-122"/>
                <a:cs typeface="Calibri" pitchFamily="34" charset="-120"/>
              </a:rPr>
              <a:t>Voor deployer-rol: monitoring + menselijk toezicht. Voor aanbieder-rol: óók technische documentatie en EU-registratie verplicht.</a:t>
            </a:r>
            <a:endParaRPr lang="en-US" sz="1100" dirty="0">
              <a:solidFill>
                <a:schemeClr val="bg1"/>
              </a:solidFill>
            </a:endParaRPr>
          </a:p>
        </p:txBody>
      </p:sp>
      <p:sp>
        <p:nvSpPr>
          <p:cNvPr id="13" name="Shape 11"/>
          <p:cNvSpPr/>
          <p:nvPr/>
        </p:nvSpPr>
        <p:spPr>
          <a:xfrm>
            <a:off x="731520" y="5440680"/>
            <a:ext cx="3017520" cy="731520"/>
          </a:xfrm>
          <a:prstGeom prst="roundRect">
            <a:avLst>
              <a:gd name="adj" fmla="val 6250"/>
            </a:avLst>
          </a:prstGeom>
          <a:solidFill>
            <a:srgbClr val="7030A0"/>
          </a:solidFill>
          <a:ln w="12700">
            <a:solidFill>
              <a:srgbClr val="1F3864"/>
            </a:solidFill>
            <a:prstDash val="solid"/>
          </a:ln>
        </p:spPr>
        <p:txBody>
          <a:bodyPr/>
          <a:lstStyle/>
          <a:p>
            <a:endParaRPr lang="en-US"/>
          </a:p>
        </p:txBody>
      </p:sp>
      <p:sp>
        <p:nvSpPr>
          <p:cNvPr id="14" name="Text 12"/>
          <p:cNvSpPr/>
          <p:nvPr/>
        </p:nvSpPr>
        <p:spPr>
          <a:xfrm>
            <a:off x="868680" y="5440680"/>
            <a:ext cx="2743200" cy="731520"/>
          </a:xfrm>
          <a:prstGeom prst="rect">
            <a:avLst/>
          </a:prstGeom>
          <a:noFill/>
          <a:ln/>
        </p:spPr>
        <p:txBody>
          <a:bodyPr wrap="square" lIns="0" tIns="0" rIns="0" bIns="0" rtlCol="0" anchor="ctr"/>
          <a:lstStyle/>
          <a:p>
            <a:pPr marL="0" indent="0">
              <a:buNone/>
            </a:pPr>
            <a:r>
              <a:rPr lang="en-US" sz="1100" b="1" dirty="0">
                <a:solidFill>
                  <a:srgbClr val="FFFFFF"/>
                </a:solidFill>
                <a:latin typeface="Calibri" pitchFamily="34" charset="0"/>
                <a:ea typeface="Calibri" pitchFamily="34" charset="-122"/>
                <a:cs typeface="Calibri" pitchFamily="34" charset="-120"/>
              </a:rPr>
              <a:t>Tip: </a:t>
            </a:r>
            <a:r>
              <a:rPr lang="en-US" sz="1100" i="1" dirty="0">
                <a:solidFill>
                  <a:srgbClr val="FFFFFF"/>
                </a:solidFill>
                <a:latin typeface="Calibri" pitchFamily="34" charset="0"/>
                <a:ea typeface="Calibri" pitchFamily="34" charset="-122"/>
                <a:cs typeface="Calibri" pitchFamily="34" charset="-120"/>
              </a:rPr>
              <a:t>Veel organisaties zijn alleen deployer. Wees expliciet over welke rol je hebt — verplichtingen verschillen sterk.</a:t>
            </a:r>
            <a:endParaRPr lang="en-US" sz="1100" dirty="0"/>
          </a:p>
        </p:txBody>
      </p:sp>
      <p:sp>
        <p:nvSpPr>
          <p:cNvPr id="15" name="Shape 13"/>
          <p:cNvSpPr/>
          <p:nvPr/>
        </p:nvSpPr>
        <p:spPr>
          <a:xfrm>
            <a:off x="4297680" y="1737360"/>
            <a:ext cx="3566160" cy="4572000"/>
          </a:xfrm>
          <a:prstGeom prst="rect">
            <a:avLst/>
          </a:prstGeom>
          <a:solidFill>
            <a:srgbClr val="2B3370"/>
          </a:solidFill>
          <a:ln w="9525">
            <a:solidFill>
              <a:srgbClr val="D7E3E0"/>
            </a:solidFill>
            <a:prstDash val="solid"/>
          </a:ln>
        </p:spPr>
        <p:txBody>
          <a:bodyPr/>
          <a:lstStyle/>
          <a:p>
            <a:endParaRPr lang="en-US"/>
          </a:p>
        </p:txBody>
      </p:sp>
      <p:sp>
        <p:nvSpPr>
          <p:cNvPr id="16" name="Shape 14"/>
          <p:cNvSpPr/>
          <p:nvPr/>
        </p:nvSpPr>
        <p:spPr>
          <a:xfrm>
            <a:off x="4297680" y="1737360"/>
            <a:ext cx="109728" cy="4572000"/>
          </a:xfrm>
          <a:prstGeom prst="rect">
            <a:avLst/>
          </a:prstGeom>
          <a:solidFill>
            <a:srgbClr val="7030A0"/>
          </a:solidFill>
          <a:ln w="12700">
            <a:solidFill>
              <a:srgbClr val="2E75B6"/>
            </a:solidFill>
            <a:prstDash val="solid"/>
          </a:ln>
        </p:spPr>
        <p:txBody>
          <a:bodyPr/>
          <a:lstStyle/>
          <a:p>
            <a:endParaRPr lang="en-US"/>
          </a:p>
        </p:txBody>
      </p:sp>
      <p:sp>
        <p:nvSpPr>
          <p:cNvPr id="17" name="Text 15"/>
          <p:cNvSpPr/>
          <p:nvPr/>
        </p:nvSpPr>
        <p:spPr>
          <a:xfrm>
            <a:off x="4572000" y="1874520"/>
            <a:ext cx="1371600" cy="365760"/>
          </a:xfrm>
          <a:prstGeom prst="rect">
            <a:avLst/>
          </a:prstGeom>
          <a:noFill/>
          <a:ln/>
        </p:spPr>
        <p:txBody>
          <a:bodyPr wrap="square" lIns="0" tIns="0" rIns="0" bIns="0" rtlCol="0" anchor="t"/>
          <a:lstStyle/>
          <a:p>
            <a:pPr marL="0" indent="0">
              <a:buNone/>
            </a:pPr>
            <a:r>
              <a:rPr lang="en-US" sz="1600" b="1" kern="0" spc="400" dirty="0">
                <a:solidFill>
                  <a:srgbClr val="2E75B6"/>
                </a:solidFill>
                <a:latin typeface="Calibri" pitchFamily="34" charset="0"/>
                <a:ea typeface="Calibri" pitchFamily="34" charset="-122"/>
                <a:cs typeface="Calibri" pitchFamily="34" charset="-120"/>
              </a:rPr>
              <a:t>2</a:t>
            </a:r>
            <a:endParaRPr lang="en-US" sz="1600" dirty="0"/>
          </a:p>
        </p:txBody>
      </p:sp>
      <p:sp>
        <p:nvSpPr>
          <p:cNvPr id="18" name="Text 16"/>
          <p:cNvSpPr/>
          <p:nvPr/>
        </p:nvSpPr>
        <p:spPr>
          <a:xfrm>
            <a:off x="4572000" y="2240280"/>
            <a:ext cx="3200400" cy="457200"/>
          </a:xfrm>
          <a:prstGeom prst="rect">
            <a:avLst/>
          </a:prstGeom>
          <a:noFill/>
          <a:ln/>
        </p:spPr>
        <p:txBody>
          <a:bodyPr wrap="square" lIns="0" tIns="0" rIns="0" bIns="0" rtlCol="0" anchor="t"/>
          <a:lstStyle/>
          <a:p>
            <a:pPr marL="0" indent="0">
              <a:buNone/>
            </a:pPr>
            <a:r>
              <a:rPr lang="en-US" sz="2000" b="1" dirty="0">
                <a:solidFill>
                  <a:schemeClr val="bg1"/>
                </a:solidFill>
                <a:latin typeface="Calibri" pitchFamily="34" charset="0"/>
                <a:ea typeface="Calibri" pitchFamily="34" charset="-122"/>
                <a:cs typeface="Calibri" pitchFamily="34" charset="-120"/>
              </a:rPr>
              <a:t>Welke risicocategorie?</a:t>
            </a:r>
            <a:endParaRPr lang="en-US" sz="2000" dirty="0">
              <a:solidFill>
                <a:schemeClr val="bg1"/>
              </a:solidFill>
            </a:endParaRPr>
          </a:p>
        </p:txBody>
      </p:sp>
      <p:sp>
        <p:nvSpPr>
          <p:cNvPr id="19" name="Text 17"/>
          <p:cNvSpPr/>
          <p:nvPr/>
        </p:nvSpPr>
        <p:spPr>
          <a:xfrm>
            <a:off x="4572000" y="2697480"/>
            <a:ext cx="3200400" cy="365760"/>
          </a:xfrm>
          <a:prstGeom prst="rect">
            <a:avLst/>
          </a:prstGeom>
          <a:noFill/>
          <a:ln/>
        </p:spPr>
        <p:txBody>
          <a:bodyPr wrap="square" lIns="0" tIns="0" rIns="0" bIns="0" rtlCol="0" anchor="t"/>
          <a:lstStyle/>
          <a:p>
            <a:pPr marL="0" indent="0">
              <a:buNone/>
            </a:pPr>
            <a:r>
              <a:rPr lang="en-US" sz="1200" i="1" dirty="0">
                <a:solidFill>
                  <a:srgbClr val="5C6B70"/>
                </a:solidFill>
                <a:latin typeface="Calibri" pitchFamily="34" charset="0"/>
                <a:ea typeface="Calibri" pitchFamily="34" charset="-122"/>
                <a:cs typeface="Calibri" pitchFamily="34" charset="-120"/>
              </a:rPr>
              <a:t>Hoog-risico (waarschijnlijk)</a:t>
            </a:r>
            <a:endParaRPr lang="en-US" sz="1200" dirty="0"/>
          </a:p>
        </p:txBody>
      </p:sp>
      <p:sp>
        <p:nvSpPr>
          <p:cNvPr id="20" name="Text 18"/>
          <p:cNvSpPr/>
          <p:nvPr/>
        </p:nvSpPr>
        <p:spPr>
          <a:xfrm>
            <a:off x="4572000" y="3154680"/>
            <a:ext cx="3200400" cy="1097280"/>
          </a:xfrm>
          <a:prstGeom prst="rect">
            <a:avLst/>
          </a:prstGeom>
          <a:noFill/>
          <a:ln/>
        </p:spPr>
        <p:txBody>
          <a:bodyPr wrap="square" lIns="0" tIns="0" rIns="0" bIns="0" rtlCol="0" anchor="t"/>
          <a:lstStyle/>
          <a:p>
            <a:pPr marL="0" indent="0">
              <a:buNone/>
            </a:pPr>
            <a:r>
              <a:rPr lang="en-US" sz="1200" dirty="0">
                <a:solidFill>
                  <a:schemeClr val="bg1"/>
                </a:solidFill>
                <a:latin typeface="Calibri" pitchFamily="34" charset="0"/>
                <a:ea typeface="Calibri" pitchFamily="34" charset="-122"/>
                <a:cs typeface="Calibri" pitchFamily="34" charset="-120"/>
              </a:rPr>
              <a:t>Annex III noemt ‘gezondheid’ expliciet als hoog-risico domein. AI die medische besluitvorming of patiëntcommunicatie ondersteunt valt daar normaal gesproken onder.</a:t>
            </a:r>
            <a:endParaRPr lang="en-US" sz="1200" dirty="0">
              <a:solidFill>
                <a:schemeClr val="bg1"/>
              </a:solidFill>
            </a:endParaRPr>
          </a:p>
        </p:txBody>
      </p:sp>
      <p:sp>
        <p:nvSpPr>
          <p:cNvPr id="21" name="Text 19"/>
          <p:cNvSpPr/>
          <p:nvPr/>
        </p:nvSpPr>
        <p:spPr>
          <a:xfrm>
            <a:off x="4572000" y="4343400"/>
            <a:ext cx="3200400" cy="274320"/>
          </a:xfrm>
          <a:prstGeom prst="rect">
            <a:avLst/>
          </a:prstGeom>
          <a:noFill/>
          <a:ln/>
        </p:spPr>
        <p:txBody>
          <a:bodyPr wrap="square" lIns="0" tIns="0" rIns="0" bIns="0" rtlCol="0" anchor="t"/>
          <a:lstStyle/>
          <a:p>
            <a:pPr marL="0" indent="0">
              <a:buNone/>
            </a:pPr>
            <a:r>
              <a:rPr lang="en-US" sz="1100" b="1" dirty="0">
                <a:solidFill>
                  <a:schemeClr val="bg1"/>
                </a:solidFill>
                <a:latin typeface="Calibri" pitchFamily="34" charset="0"/>
                <a:ea typeface="Calibri" pitchFamily="34" charset="-122"/>
                <a:cs typeface="Calibri" pitchFamily="34" charset="-120"/>
              </a:rPr>
              <a:t>Nuance:</a:t>
            </a:r>
            <a:endParaRPr lang="en-US" sz="1100" dirty="0">
              <a:solidFill>
                <a:schemeClr val="bg1"/>
              </a:solidFill>
            </a:endParaRPr>
          </a:p>
        </p:txBody>
      </p:sp>
      <p:sp>
        <p:nvSpPr>
          <p:cNvPr id="22" name="Text 20"/>
          <p:cNvSpPr/>
          <p:nvPr/>
        </p:nvSpPr>
        <p:spPr>
          <a:xfrm>
            <a:off x="4572000" y="4617720"/>
            <a:ext cx="3200400" cy="1005840"/>
          </a:xfrm>
          <a:prstGeom prst="rect">
            <a:avLst/>
          </a:prstGeom>
          <a:noFill/>
          <a:ln/>
        </p:spPr>
        <p:txBody>
          <a:bodyPr wrap="square" lIns="0" tIns="0" rIns="0" bIns="0" rtlCol="0" anchor="t"/>
          <a:lstStyle/>
          <a:p>
            <a:pPr marL="0" indent="0">
              <a:buNone/>
            </a:pPr>
            <a:r>
              <a:rPr lang="en-US" sz="1100" i="1" dirty="0">
                <a:solidFill>
                  <a:schemeClr val="bg1"/>
                </a:solidFill>
                <a:latin typeface="Calibri" pitchFamily="34" charset="0"/>
                <a:ea typeface="Calibri" pitchFamily="34" charset="-122"/>
                <a:cs typeface="Calibri" pitchFamily="34" charset="-120"/>
              </a:rPr>
              <a:t>De finale brief gaat pas weg na akkoord van arts én supervisor — dat kan een mitigerende factor zijn, maar ontslaat niet van hoog-risico-eisen.</a:t>
            </a:r>
            <a:endParaRPr lang="en-US" sz="1100" dirty="0">
              <a:solidFill>
                <a:schemeClr val="bg1"/>
              </a:solidFill>
            </a:endParaRPr>
          </a:p>
        </p:txBody>
      </p:sp>
      <p:sp>
        <p:nvSpPr>
          <p:cNvPr id="23" name="Shape 21"/>
          <p:cNvSpPr/>
          <p:nvPr/>
        </p:nvSpPr>
        <p:spPr>
          <a:xfrm>
            <a:off x="4572000" y="5440680"/>
            <a:ext cx="3017520" cy="731520"/>
          </a:xfrm>
          <a:prstGeom prst="roundRect">
            <a:avLst>
              <a:gd name="adj" fmla="val 6250"/>
            </a:avLst>
          </a:prstGeom>
          <a:solidFill>
            <a:srgbClr val="7030A0"/>
          </a:solidFill>
          <a:ln w="12700">
            <a:solidFill>
              <a:srgbClr val="2E75B6"/>
            </a:solidFill>
            <a:prstDash val="solid"/>
          </a:ln>
        </p:spPr>
        <p:txBody>
          <a:bodyPr/>
          <a:lstStyle/>
          <a:p>
            <a:endParaRPr lang="en-US"/>
          </a:p>
        </p:txBody>
      </p:sp>
      <p:sp>
        <p:nvSpPr>
          <p:cNvPr id="24" name="Text 22"/>
          <p:cNvSpPr/>
          <p:nvPr/>
        </p:nvSpPr>
        <p:spPr>
          <a:xfrm>
            <a:off x="4709160" y="5440680"/>
            <a:ext cx="2743200" cy="731520"/>
          </a:xfrm>
          <a:prstGeom prst="rect">
            <a:avLst/>
          </a:prstGeom>
          <a:noFill/>
          <a:ln/>
        </p:spPr>
        <p:txBody>
          <a:bodyPr wrap="square" lIns="0" tIns="0" rIns="0" bIns="0" rtlCol="0" anchor="ctr"/>
          <a:lstStyle/>
          <a:p>
            <a:pPr marL="0" indent="0">
              <a:buNone/>
            </a:pPr>
            <a:r>
              <a:rPr lang="en-US" sz="1100" b="1" dirty="0">
                <a:solidFill>
                  <a:srgbClr val="FFFFFF"/>
                </a:solidFill>
                <a:latin typeface="Calibri" pitchFamily="34" charset="0"/>
                <a:ea typeface="Calibri" pitchFamily="34" charset="-122"/>
                <a:cs typeface="Calibri" pitchFamily="34" charset="-120"/>
              </a:rPr>
              <a:t>Let op: </a:t>
            </a:r>
            <a:r>
              <a:rPr lang="en-US" sz="1100" i="1" dirty="0">
                <a:solidFill>
                  <a:srgbClr val="FFFFFF"/>
                </a:solidFill>
                <a:latin typeface="Calibri" pitchFamily="34" charset="0"/>
                <a:ea typeface="Calibri" pitchFamily="34" charset="-122"/>
                <a:cs typeface="Calibri" pitchFamily="34" charset="-120"/>
              </a:rPr>
              <a:t>Bij twijfel: doe een formele assessment of vraag advies bij de AP.</a:t>
            </a:r>
            <a:endParaRPr lang="en-US" sz="1100" dirty="0"/>
          </a:p>
        </p:txBody>
      </p:sp>
      <p:sp>
        <p:nvSpPr>
          <p:cNvPr id="25" name="Shape 23"/>
          <p:cNvSpPr/>
          <p:nvPr/>
        </p:nvSpPr>
        <p:spPr>
          <a:xfrm>
            <a:off x="8138160" y="1737360"/>
            <a:ext cx="3566160" cy="4572000"/>
          </a:xfrm>
          <a:prstGeom prst="rect">
            <a:avLst/>
          </a:prstGeom>
          <a:solidFill>
            <a:srgbClr val="2B3370"/>
          </a:solidFill>
          <a:ln w="9525">
            <a:solidFill>
              <a:srgbClr val="D7E3E0"/>
            </a:solidFill>
            <a:prstDash val="solid"/>
          </a:ln>
        </p:spPr>
        <p:txBody>
          <a:bodyPr/>
          <a:lstStyle/>
          <a:p>
            <a:endParaRPr lang="en-US"/>
          </a:p>
        </p:txBody>
      </p:sp>
      <p:sp>
        <p:nvSpPr>
          <p:cNvPr id="26" name="Shape 24"/>
          <p:cNvSpPr/>
          <p:nvPr/>
        </p:nvSpPr>
        <p:spPr>
          <a:xfrm>
            <a:off x="8138160" y="1737360"/>
            <a:ext cx="109728" cy="4572000"/>
          </a:xfrm>
          <a:prstGeom prst="rect">
            <a:avLst/>
          </a:prstGeom>
          <a:solidFill>
            <a:srgbClr val="7030A0"/>
          </a:solidFill>
          <a:ln w="12700">
            <a:solidFill>
              <a:srgbClr val="00A896"/>
            </a:solidFill>
            <a:prstDash val="solid"/>
          </a:ln>
        </p:spPr>
        <p:txBody>
          <a:bodyPr/>
          <a:lstStyle/>
          <a:p>
            <a:endParaRPr lang="en-US"/>
          </a:p>
        </p:txBody>
      </p:sp>
      <p:sp>
        <p:nvSpPr>
          <p:cNvPr id="27" name="Text 25"/>
          <p:cNvSpPr/>
          <p:nvPr/>
        </p:nvSpPr>
        <p:spPr>
          <a:xfrm>
            <a:off x="8412480" y="1874520"/>
            <a:ext cx="1371600" cy="365760"/>
          </a:xfrm>
          <a:prstGeom prst="rect">
            <a:avLst/>
          </a:prstGeom>
          <a:noFill/>
          <a:ln/>
        </p:spPr>
        <p:txBody>
          <a:bodyPr wrap="square" lIns="0" tIns="0" rIns="0" bIns="0" rtlCol="0" anchor="t"/>
          <a:lstStyle/>
          <a:p>
            <a:pPr marL="0" indent="0">
              <a:buNone/>
            </a:pPr>
            <a:r>
              <a:rPr lang="en-US" sz="1600" b="1" kern="0" spc="400" dirty="0">
                <a:solidFill>
                  <a:srgbClr val="00A896"/>
                </a:solidFill>
                <a:latin typeface="Calibri" pitchFamily="34" charset="0"/>
                <a:ea typeface="Calibri" pitchFamily="34" charset="-122"/>
                <a:cs typeface="Calibri" pitchFamily="34" charset="-120"/>
              </a:rPr>
              <a:t>3</a:t>
            </a:r>
            <a:endParaRPr lang="en-US" sz="1600" dirty="0"/>
          </a:p>
        </p:txBody>
      </p:sp>
      <p:sp>
        <p:nvSpPr>
          <p:cNvPr id="28" name="Text 26"/>
          <p:cNvSpPr/>
          <p:nvPr/>
        </p:nvSpPr>
        <p:spPr>
          <a:xfrm>
            <a:off x="8412480" y="2240280"/>
            <a:ext cx="3200400" cy="457200"/>
          </a:xfrm>
          <a:prstGeom prst="rect">
            <a:avLst/>
          </a:prstGeom>
          <a:noFill/>
          <a:ln/>
        </p:spPr>
        <p:txBody>
          <a:bodyPr wrap="square" lIns="0" tIns="0" rIns="0" bIns="0" rtlCol="0" anchor="t"/>
          <a:lstStyle/>
          <a:p>
            <a:pPr marL="0" indent="0">
              <a:buNone/>
            </a:pPr>
            <a:r>
              <a:rPr lang="en-US" sz="2000" b="1" dirty="0">
                <a:solidFill>
                  <a:schemeClr val="bg1"/>
                </a:solidFill>
                <a:latin typeface="Calibri" pitchFamily="34" charset="0"/>
                <a:ea typeface="Calibri" pitchFamily="34" charset="-122"/>
                <a:cs typeface="Calibri" pitchFamily="34" charset="-120"/>
              </a:rPr>
              <a:t>Concrete verplichtingen</a:t>
            </a:r>
            <a:endParaRPr lang="en-US" sz="2000" dirty="0">
              <a:solidFill>
                <a:schemeClr val="bg1"/>
              </a:solidFill>
            </a:endParaRPr>
          </a:p>
        </p:txBody>
      </p:sp>
      <p:sp>
        <p:nvSpPr>
          <p:cNvPr id="29" name="Text 27"/>
          <p:cNvSpPr/>
          <p:nvPr/>
        </p:nvSpPr>
        <p:spPr>
          <a:xfrm>
            <a:off x="8412480" y="2697480"/>
            <a:ext cx="3200400" cy="365760"/>
          </a:xfrm>
          <a:prstGeom prst="rect">
            <a:avLst/>
          </a:prstGeom>
          <a:noFill/>
          <a:ln/>
        </p:spPr>
        <p:txBody>
          <a:bodyPr wrap="square" lIns="0" tIns="0" rIns="0" bIns="0" rtlCol="0" anchor="t"/>
          <a:lstStyle/>
          <a:p>
            <a:pPr marL="0" indent="0">
              <a:buNone/>
            </a:pPr>
            <a:r>
              <a:rPr lang="en-US" sz="1200" i="1" dirty="0">
                <a:solidFill>
                  <a:srgbClr val="5C6B70"/>
                </a:solidFill>
                <a:latin typeface="Calibri" pitchFamily="34" charset="0"/>
                <a:ea typeface="Calibri" pitchFamily="34" charset="-122"/>
                <a:cs typeface="Calibri" pitchFamily="34" charset="-120"/>
              </a:rPr>
              <a:t>Hoe ziet dat eruit?</a:t>
            </a:r>
            <a:endParaRPr lang="en-US" sz="1200" dirty="0"/>
          </a:p>
        </p:txBody>
      </p:sp>
      <p:sp>
        <p:nvSpPr>
          <p:cNvPr id="30" name="Text 28"/>
          <p:cNvSpPr/>
          <p:nvPr/>
        </p:nvSpPr>
        <p:spPr>
          <a:xfrm>
            <a:off x="8412480" y="3154680"/>
            <a:ext cx="3200400" cy="1097280"/>
          </a:xfrm>
          <a:prstGeom prst="rect">
            <a:avLst/>
          </a:prstGeom>
          <a:noFill/>
          <a:ln/>
        </p:spPr>
        <p:txBody>
          <a:bodyPr wrap="square" lIns="0" tIns="0" rIns="0" bIns="0" rtlCol="0" anchor="t"/>
          <a:lstStyle/>
          <a:p>
            <a:pPr marL="0" indent="0">
              <a:buNone/>
            </a:pPr>
            <a:r>
              <a:rPr lang="en-US" sz="1200" dirty="0">
                <a:solidFill>
                  <a:schemeClr val="bg1"/>
                </a:solidFill>
                <a:latin typeface="Calibri" pitchFamily="34" charset="0"/>
                <a:ea typeface="Calibri" pitchFamily="34" charset="-122"/>
                <a:cs typeface="Calibri" pitchFamily="34" charset="-120"/>
              </a:rPr>
              <a:t>Menselijk toezicht: arts en supervisor reviewen elke brief vóór verzending — UMC doet dit al. Technische documentatie: model card, training-data, evaluatie-resultaten (Annex IV).</a:t>
            </a:r>
            <a:endParaRPr lang="en-US" sz="1200" dirty="0">
              <a:solidFill>
                <a:schemeClr val="bg1"/>
              </a:solidFill>
            </a:endParaRPr>
          </a:p>
        </p:txBody>
      </p:sp>
      <p:sp>
        <p:nvSpPr>
          <p:cNvPr id="31" name="Text 29"/>
          <p:cNvSpPr/>
          <p:nvPr/>
        </p:nvSpPr>
        <p:spPr>
          <a:xfrm>
            <a:off x="8412480" y="4343400"/>
            <a:ext cx="3200400" cy="274320"/>
          </a:xfrm>
          <a:prstGeom prst="rect">
            <a:avLst/>
          </a:prstGeom>
          <a:noFill/>
          <a:ln/>
        </p:spPr>
        <p:txBody>
          <a:bodyPr wrap="square" lIns="0" tIns="0" rIns="0" bIns="0" rtlCol="0" anchor="t"/>
          <a:lstStyle/>
          <a:p>
            <a:pPr marL="0" indent="0">
              <a:buNone/>
            </a:pPr>
            <a:r>
              <a:rPr lang="en-US" sz="1100" b="1" dirty="0">
                <a:solidFill>
                  <a:schemeClr val="bg1"/>
                </a:solidFill>
                <a:latin typeface="Calibri" pitchFamily="34" charset="0"/>
                <a:ea typeface="Calibri" pitchFamily="34" charset="-122"/>
                <a:cs typeface="Calibri" pitchFamily="34" charset="-120"/>
              </a:rPr>
              <a:t>EU-database:</a:t>
            </a:r>
            <a:endParaRPr lang="en-US" sz="1100" dirty="0">
              <a:solidFill>
                <a:schemeClr val="bg1"/>
              </a:solidFill>
            </a:endParaRPr>
          </a:p>
        </p:txBody>
      </p:sp>
      <p:sp>
        <p:nvSpPr>
          <p:cNvPr id="32" name="Text 30"/>
          <p:cNvSpPr/>
          <p:nvPr/>
        </p:nvSpPr>
        <p:spPr>
          <a:xfrm>
            <a:off x="8412480" y="4617720"/>
            <a:ext cx="3200400" cy="1005840"/>
          </a:xfrm>
          <a:prstGeom prst="rect">
            <a:avLst/>
          </a:prstGeom>
          <a:noFill/>
          <a:ln/>
        </p:spPr>
        <p:txBody>
          <a:bodyPr wrap="square" lIns="0" tIns="0" rIns="0" bIns="0" rtlCol="0" anchor="t"/>
          <a:lstStyle/>
          <a:p>
            <a:pPr marL="0" indent="0">
              <a:buNone/>
            </a:pPr>
            <a:r>
              <a:rPr lang="en-US" sz="1100" i="1" dirty="0">
                <a:solidFill>
                  <a:schemeClr val="bg1"/>
                </a:solidFill>
                <a:latin typeface="Calibri" pitchFamily="34" charset="0"/>
                <a:ea typeface="Calibri" pitchFamily="34" charset="-122"/>
                <a:cs typeface="Calibri" pitchFamily="34" charset="-120"/>
              </a:rPr>
              <a:t>Aanbieders van Annex III-systemen registreren zich vóór livegang in de EU-database (beheerd door de Europese Commissie). Registratie loopt via de markttoezichthouder.</a:t>
            </a:r>
            <a:endParaRPr lang="en-US" sz="1100" dirty="0">
              <a:solidFill>
                <a:schemeClr val="bg1"/>
              </a:solidFill>
            </a:endParaRPr>
          </a:p>
        </p:txBody>
      </p:sp>
      <p:sp>
        <p:nvSpPr>
          <p:cNvPr id="33" name="Shape 31"/>
          <p:cNvSpPr/>
          <p:nvPr/>
        </p:nvSpPr>
        <p:spPr>
          <a:xfrm>
            <a:off x="8412480" y="5440680"/>
            <a:ext cx="3017520" cy="731520"/>
          </a:xfrm>
          <a:prstGeom prst="roundRect">
            <a:avLst>
              <a:gd name="adj" fmla="val 6250"/>
            </a:avLst>
          </a:prstGeom>
          <a:solidFill>
            <a:srgbClr val="7030A0"/>
          </a:solidFill>
          <a:ln w="12700">
            <a:solidFill>
              <a:srgbClr val="00A896"/>
            </a:solidFill>
            <a:prstDash val="solid"/>
          </a:ln>
        </p:spPr>
        <p:txBody>
          <a:bodyPr/>
          <a:lstStyle/>
          <a:p>
            <a:endParaRPr lang="en-US"/>
          </a:p>
        </p:txBody>
      </p:sp>
      <p:sp>
        <p:nvSpPr>
          <p:cNvPr id="34" name="Text 32"/>
          <p:cNvSpPr/>
          <p:nvPr/>
        </p:nvSpPr>
        <p:spPr>
          <a:xfrm>
            <a:off x="8549640" y="5440680"/>
            <a:ext cx="2743200" cy="731520"/>
          </a:xfrm>
          <a:prstGeom prst="rect">
            <a:avLst/>
          </a:prstGeom>
          <a:noFill/>
          <a:ln/>
        </p:spPr>
        <p:txBody>
          <a:bodyPr wrap="square" lIns="0" tIns="0" rIns="0" bIns="0" rtlCol="0" anchor="ctr"/>
          <a:lstStyle/>
          <a:p>
            <a:pPr marL="0" indent="0">
              <a:buNone/>
            </a:pPr>
            <a:r>
              <a:rPr lang="en-US" sz="1100" b="1" dirty="0">
                <a:solidFill>
                  <a:srgbClr val="FFFFFF"/>
                </a:solidFill>
                <a:latin typeface="Calibri" pitchFamily="34" charset="0"/>
                <a:ea typeface="Calibri" pitchFamily="34" charset="-122"/>
                <a:cs typeface="Calibri" pitchFamily="34" charset="-120"/>
              </a:rPr>
              <a:t>Let op: </a:t>
            </a:r>
            <a:r>
              <a:rPr lang="en-US" sz="1100" i="1" dirty="0">
                <a:solidFill>
                  <a:srgbClr val="FFFFFF"/>
                </a:solidFill>
                <a:latin typeface="Calibri" pitchFamily="34" charset="0"/>
                <a:ea typeface="Calibri" pitchFamily="34" charset="-122"/>
                <a:cs typeface="Calibri" pitchFamily="34" charset="-120"/>
              </a:rPr>
              <a:t>Plus: risicomanagementsysteem (art. 9), logging (art. 12), accuracy/robuustheid (art. 15), post-market monitoring (art. 72).</a:t>
            </a:r>
            <a:endParaRPr lang="en-US" sz="1100" dirty="0"/>
          </a:p>
        </p:txBody>
      </p:sp>
      <p:sp>
        <p:nvSpPr>
          <p:cNvPr id="35" name="Text 33"/>
          <p:cNvSpPr/>
          <p:nvPr/>
        </p:nvSpPr>
        <p:spPr>
          <a:xfrm>
            <a:off x="365760" y="6537960"/>
            <a:ext cx="5486400" cy="228600"/>
          </a:xfrm>
          <a:prstGeom prst="rect">
            <a:avLst/>
          </a:prstGeom>
          <a:noFill/>
          <a:ln/>
        </p:spPr>
        <p:txBody>
          <a:bodyPr wrap="square" lIns="0" tIns="0" rIns="0" bIns="0" rtlCol="0" anchor="ctr"/>
          <a:lstStyle/>
          <a:p>
            <a:pPr marL="0" indent="0">
              <a:buNone/>
            </a:pPr>
            <a:r>
              <a:rPr lang="en-US" sz="900" dirty="0">
                <a:solidFill>
                  <a:srgbClr val="5C6B70"/>
                </a:solidFill>
                <a:latin typeface="Calibri" pitchFamily="34" charset="0"/>
                <a:ea typeface="Calibri" pitchFamily="34" charset="-122"/>
                <a:cs typeface="Calibri" pitchFamily="34" charset="-120"/>
              </a:rPr>
              <a:t>© AXVECO 2026. All rights reserved</a:t>
            </a:r>
            <a:endParaRPr lang="en-US" sz="900" dirty="0"/>
          </a:p>
        </p:txBody>
      </p:sp>
      <p:pic>
        <p:nvPicPr>
          <p:cNvPr id="36" name="Image 0" descr="/sessions/dreamy-practical-mccarthy/mnt/outputs/build/axveco_logo.png"/>
          <p:cNvPicPr>
            <a:picLocks noChangeAspect="1"/>
          </p:cNvPicPr>
          <p:nvPr/>
        </p:nvPicPr>
        <p:blipFill>
          <a:blip r:embed="rId3"/>
          <a:stretch>
            <a:fillRect/>
          </a:stretch>
        </p:blipFill>
        <p:spPr>
          <a:xfrm>
            <a:off x="10972800" y="6446520"/>
            <a:ext cx="822960" cy="237744"/>
          </a:xfrm>
          <a:prstGeom prst="rect">
            <a:avLst/>
          </a:prstGeom>
        </p:spPr>
      </p:pic>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name="Slide 11">
    <p:bg>
      <p:bgPr>
        <a:solidFill>
          <a:srgbClr val="1D244F"/>
        </a:solidFill>
        <a:effectLst/>
      </p:bgPr>
    </p:bg>
    <p:spTree>
      <p:nvGrpSpPr>
        <p:cNvPr id="1" name=""/>
        <p:cNvGrpSpPr/>
        <p:nvPr/>
      </p:nvGrpSpPr>
      <p:grpSpPr>
        <a:xfrm>
          <a:off x="0" y="0"/>
          <a:ext cx="0" cy="0"/>
          <a:chOff x="0" y="0"/>
          <a:chExt cx="0" cy="0"/>
        </a:xfrm>
      </p:grpSpPr>
      <p:sp>
        <p:nvSpPr>
          <p:cNvPr id="2" name="Text 0"/>
          <p:cNvSpPr/>
          <p:nvPr/>
        </p:nvSpPr>
        <p:spPr>
          <a:xfrm>
            <a:off x="457200" y="365760"/>
            <a:ext cx="11247120" cy="594360"/>
          </a:xfrm>
          <a:prstGeom prst="rect">
            <a:avLst/>
          </a:prstGeom>
          <a:noFill/>
          <a:ln/>
        </p:spPr>
        <p:txBody>
          <a:bodyPr wrap="square" lIns="0" tIns="0" rIns="0" bIns="0" rtlCol="0" anchor="ctr"/>
          <a:lstStyle/>
          <a:p>
            <a:pPr marL="0" indent="0">
              <a:buNone/>
            </a:pPr>
            <a:r>
              <a:rPr lang="en-US" sz="2800" b="1" dirty="0">
                <a:solidFill>
                  <a:schemeClr val="bg1"/>
                </a:solidFill>
                <a:latin typeface="Calibri" pitchFamily="34" charset="0"/>
                <a:ea typeface="Calibri" pitchFamily="34" charset="-122"/>
                <a:cs typeface="Calibri" pitchFamily="34" charset="-120"/>
              </a:rPr>
              <a:t>UMC onder de EU AI Act — deel 2</a:t>
            </a:r>
            <a:endParaRPr lang="en-US" sz="2800" dirty="0">
              <a:solidFill>
                <a:schemeClr val="bg1"/>
              </a:solidFill>
            </a:endParaRPr>
          </a:p>
        </p:txBody>
      </p:sp>
      <p:sp>
        <p:nvSpPr>
          <p:cNvPr id="3" name="Text 1"/>
          <p:cNvSpPr/>
          <p:nvPr/>
        </p:nvSpPr>
        <p:spPr>
          <a:xfrm>
            <a:off x="457200" y="914400"/>
            <a:ext cx="11247120" cy="365760"/>
          </a:xfrm>
          <a:prstGeom prst="rect">
            <a:avLst/>
          </a:prstGeom>
          <a:noFill/>
          <a:ln/>
        </p:spPr>
        <p:txBody>
          <a:bodyPr wrap="square" lIns="0" tIns="0" rIns="0" bIns="0" rtlCol="0" anchor="ctr"/>
          <a:lstStyle/>
          <a:p>
            <a:pPr marL="0" indent="0">
              <a:buNone/>
            </a:pPr>
            <a:r>
              <a:rPr lang="en-US" sz="1400" i="1" dirty="0">
                <a:solidFill>
                  <a:srgbClr val="5C6B70"/>
                </a:solidFill>
                <a:latin typeface="Calibri" pitchFamily="34" charset="0"/>
                <a:ea typeface="Calibri" pitchFamily="34" charset="-122"/>
                <a:cs typeface="Calibri" pitchFamily="34" charset="-120"/>
              </a:rPr>
              <a:t>Transparantie, AI-geletterdheid en de prijs van niet voldoen</a:t>
            </a:r>
            <a:endParaRPr lang="en-US" sz="1400" dirty="0"/>
          </a:p>
        </p:txBody>
      </p:sp>
      <p:sp>
        <p:nvSpPr>
          <p:cNvPr id="4" name="Shape 2"/>
          <p:cNvSpPr/>
          <p:nvPr/>
        </p:nvSpPr>
        <p:spPr>
          <a:xfrm>
            <a:off x="457200" y="1371600"/>
            <a:ext cx="548640" cy="54864"/>
          </a:xfrm>
          <a:prstGeom prst="rect">
            <a:avLst/>
          </a:prstGeom>
          <a:solidFill>
            <a:srgbClr val="2E75B6"/>
          </a:solidFill>
          <a:ln w="12700">
            <a:solidFill>
              <a:srgbClr val="2E75B6"/>
            </a:solidFill>
            <a:prstDash val="solid"/>
          </a:ln>
        </p:spPr>
        <p:txBody>
          <a:bodyPr/>
          <a:lstStyle/>
          <a:p>
            <a:endParaRPr lang="en-US"/>
          </a:p>
        </p:txBody>
      </p:sp>
      <p:sp>
        <p:nvSpPr>
          <p:cNvPr id="5" name="Shape 3"/>
          <p:cNvSpPr/>
          <p:nvPr/>
        </p:nvSpPr>
        <p:spPr>
          <a:xfrm>
            <a:off x="457200" y="1737360"/>
            <a:ext cx="3566160" cy="4572000"/>
          </a:xfrm>
          <a:prstGeom prst="rect">
            <a:avLst/>
          </a:prstGeom>
          <a:solidFill>
            <a:srgbClr val="2B3370"/>
          </a:solidFill>
          <a:ln w="9525">
            <a:solidFill>
              <a:srgbClr val="D7E3E0"/>
            </a:solidFill>
            <a:prstDash val="solid"/>
          </a:ln>
        </p:spPr>
        <p:txBody>
          <a:bodyPr/>
          <a:lstStyle/>
          <a:p>
            <a:endParaRPr lang="en-US">
              <a:solidFill>
                <a:schemeClr val="bg1"/>
              </a:solidFill>
            </a:endParaRPr>
          </a:p>
        </p:txBody>
      </p:sp>
      <p:sp>
        <p:nvSpPr>
          <p:cNvPr id="6" name="Shape 4"/>
          <p:cNvSpPr/>
          <p:nvPr/>
        </p:nvSpPr>
        <p:spPr>
          <a:xfrm>
            <a:off x="457200" y="1737360"/>
            <a:ext cx="109728" cy="4572000"/>
          </a:xfrm>
          <a:prstGeom prst="rect">
            <a:avLst/>
          </a:prstGeom>
          <a:solidFill>
            <a:srgbClr val="D5A0FF"/>
          </a:solidFill>
          <a:ln w="12700">
            <a:solidFill>
              <a:srgbClr val="1F3864"/>
            </a:solidFill>
            <a:prstDash val="solid"/>
          </a:ln>
        </p:spPr>
        <p:txBody>
          <a:bodyPr/>
          <a:lstStyle/>
          <a:p>
            <a:endParaRPr lang="en-US"/>
          </a:p>
        </p:txBody>
      </p:sp>
      <p:sp>
        <p:nvSpPr>
          <p:cNvPr id="7" name="Text 5"/>
          <p:cNvSpPr/>
          <p:nvPr/>
        </p:nvSpPr>
        <p:spPr>
          <a:xfrm>
            <a:off x="731520" y="1874520"/>
            <a:ext cx="1371600" cy="365760"/>
          </a:xfrm>
          <a:prstGeom prst="rect">
            <a:avLst/>
          </a:prstGeom>
          <a:noFill/>
          <a:ln/>
        </p:spPr>
        <p:txBody>
          <a:bodyPr wrap="square" lIns="0" tIns="0" rIns="0" bIns="0" rtlCol="0" anchor="t"/>
          <a:lstStyle/>
          <a:p>
            <a:pPr marL="0" indent="0">
              <a:buNone/>
            </a:pPr>
            <a:r>
              <a:rPr lang="en-US" sz="1600" b="1" kern="0" spc="400" dirty="0">
                <a:solidFill>
                  <a:srgbClr val="1F3864"/>
                </a:solidFill>
                <a:latin typeface="Calibri" pitchFamily="34" charset="0"/>
                <a:ea typeface="Calibri" pitchFamily="34" charset="-122"/>
                <a:cs typeface="Calibri" pitchFamily="34" charset="-120"/>
              </a:rPr>
              <a:t>1</a:t>
            </a:r>
            <a:endParaRPr lang="en-US" sz="1600" dirty="0"/>
          </a:p>
        </p:txBody>
      </p:sp>
      <p:sp>
        <p:nvSpPr>
          <p:cNvPr id="8" name="Text 6"/>
          <p:cNvSpPr/>
          <p:nvPr/>
        </p:nvSpPr>
        <p:spPr>
          <a:xfrm>
            <a:off x="731520" y="2240280"/>
            <a:ext cx="3200400" cy="457200"/>
          </a:xfrm>
          <a:prstGeom prst="rect">
            <a:avLst/>
          </a:prstGeom>
          <a:noFill/>
          <a:ln/>
        </p:spPr>
        <p:txBody>
          <a:bodyPr wrap="square" lIns="0" tIns="0" rIns="0" bIns="0" rtlCol="0" anchor="t"/>
          <a:lstStyle/>
          <a:p>
            <a:pPr marL="0" indent="0">
              <a:buNone/>
            </a:pPr>
            <a:r>
              <a:rPr lang="en-US" sz="2000" b="1" dirty="0">
                <a:solidFill>
                  <a:schemeClr val="bg1"/>
                </a:solidFill>
                <a:latin typeface="Calibri" pitchFamily="34" charset="0"/>
                <a:ea typeface="Calibri" pitchFamily="34" charset="-122"/>
                <a:cs typeface="Calibri" pitchFamily="34" charset="-120"/>
              </a:rPr>
              <a:t>Transparantie</a:t>
            </a:r>
            <a:endParaRPr lang="en-US" sz="2000" dirty="0">
              <a:solidFill>
                <a:schemeClr val="bg1"/>
              </a:solidFill>
            </a:endParaRPr>
          </a:p>
        </p:txBody>
      </p:sp>
      <p:sp>
        <p:nvSpPr>
          <p:cNvPr id="9" name="Text 7"/>
          <p:cNvSpPr/>
          <p:nvPr/>
        </p:nvSpPr>
        <p:spPr>
          <a:xfrm>
            <a:off x="731520" y="2697480"/>
            <a:ext cx="3200400" cy="365760"/>
          </a:xfrm>
          <a:prstGeom prst="rect">
            <a:avLst/>
          </a:prstGeom>
          <a:noFill/>
          <a:ln/>
        </p:spPr>
        <p:txBody>
          <a:bodyPr wrap="square" lIns="0" tIns="0" rIns="0" bIns="0" rtlCol="0" anchor="t"/>
          <a:lstStyle/>
          <a:p>
            <a:pPr marL="0" indent="0">
              <a:buNone/>
            </a:pPr>
            <a:r>
              <a:rPr lang="en-US" sz="1200" i="1" dirty="0">
                <a:solidFill>
                  <a:srgbClr val="5C6B70"/>
                </a:solidFill>
                <a:latin typeface="Calibri" pitchFamily="34" charset="0"/>
                <a:ea typeface="Calibri" pitchFamily="34" charset="-122"/>
                <a:cs typeface="Calibri" pitchFamily="34" charset="-120"/>
              </a:rPr>
              <a:t>Wie informeer je waarover?</a:t>
            </a:r>
            <a:endParaRPr lang="en-US" sz="1200" dirty="0"/>
          </a:p>
        </p:txBody>
      </p:sp>
      <p:sp>
        <p:nvSpPr>
          <p:cNvPr id="10" name="Text 8"/>
          <p:cNvSpPr/>
          <p:nvPr/>
        </p:nvSpPr>
        <p:spPr>
          <a:xfrm>
            <a:off x="731520" y="3154680"/>
            <a:ext cx="3200400" cy="1097280"/>
          </a:xfrm>
          <a:prstGeom prst="rect">
            <a:avLst/>
          </a:prstGeom>
          <a:noFill/>
          <a:ln/>
        </p:spPr>
        <p:txBody>
          <a:bodyPr wrap="square" lIns="0" tIns="0" rIns="0" bIns="0" rtlCol="0" anchor="t"/>
          <a:lstStyle/>
          <a:p>
            <a:pPr marL="0" indent="0">
              <a:buNone/>
            </a:pPr>
            <a:r>
              <a:rPr lang="en-US" sz="1200" dirty="0">
                <a:solidFill>
                  <a:schemeClr val="bg1"/>
                </a:solidFill>
                <a:latin typeface="Calibri" pitchFamily="34" charset="0"/>
                <a:ea typeface="Calibri" pitchFamily="34" charset="-122"/>
                <a:cs typeface="Calibri" pitchFamily="34" charset="-120"/>
              </a:rPr>
              <a:t>Naar deployers (artsen): heldere gebruiksaanwijzing — wat doet het model wel en niet, welke beperkingen. Naar patiënten: niet hard geëist door de Act, wel ethisch sterk aanbevolen.</a:t>
            </a:r>
            <a:endParaRPr lang="en-US" sz="1200" dirty="0">
              <a:solidFill>
                <a:schemeClr val="bg1"/>
              </a:solidFill>
            </a:endParaRPr>
          </a:p>
        </p:txBody>
      </p:sp>
      <p:sp>
        <p:nvSpPr>
          <p:cNvPr id="11" name="Text 9"/>
          <p:cNvSpPr/>
          <p:nvPr/>
        </p:nvSpPr>
        <p:spPr>
          <a:xfrm>
            <a:off x="731520" y="4343400"/>
            <a:ext cx="3200400" cy="274320"/>
          </a:xfrm>
          <a:prstGeom prst="rect">
            <a:avLst/>
          </a:prstGeom>
          <a:noFill/>
          <a:ln/>
        </p:spPr>
        <p:txBody>
          <a:bodyPr wrap="square" lIns="0" tIns="0" rIns="0" bIns="0" rtlCol="0" anchor="t"/>
          <a:lstStyle/>
          <a:p>
            <a:pPr marL="0" indent="0">
              <a:buNone/>
            </a:pPr>
            <a:r>
              <a:rPr lang="en-US" sz="1100" b="1" dirty="0">
                <a:solidFill>
                  <a:srgbClr val="1F3864"/>
                </a:solidFill>
                <a:latin typeface="Calibri" pitchFamily="34" charset="0"/>
                <a:ea typeface="Calibri" pitchFamily="34" charset="-122"/>
                <a:cs typeface="Calibri" pitchFamily="34" charset="-120"/>
              </a:rPr>
              <a:t>Praktisch:</a:t>
            </a:r>
            <a:endParaRPr lang="en-US" sz="1100" dirty="0"/>
          </a:p>
        </p:txBody>
      </p:sp>
      <p:sp>
        <p:nvSpPr>
          <p:cNvPr id="12" name="Text 10"/>
          <p:cNvSpPr/>
          <p:nvPr/>
        </p:nvSpPr>
        <p:spPr>
          <a:xfrm>
            <a:off x="731520" y="4617720"/>
            <a:ext cx="3200400" cy="1005840"/>
          </a:xfrm>
          <a:prstGeom prst="rect">
            <a:avLst/>
          </a:prstGeom>
          <a:noFill/>
          <a:ln/>
        </p:spPr>
        <p:txBody>
          <a:bodyPr wrap="square" lIns="0" tIns="0" rIns="0" bIns="0" rtlCol="0" anchor="t"/>
          <a:lstStyle/>
          <a:p>
            <a:pPr marL="0" indent="0">
              <a:buNone/>
            </a:pPr>
            <a:r>
              <a:rPr lang="en-US" sz="1100" i="1" dirty="0">
                <a:solidFill>
                  <a:schemeClr val="bg1"/>
                </a:solidFill>
                <a:latin typeface="Calibri" pitchFamily="34" charset="0"/>
                <a:ea typeface="Calibri" pitchFamily="34" charset="-122"/>
                <a:cs typeface="Calibri" pitchFamily="34" charset="-120"/>
              </a:rPr>
              <a:t>Optie: korte vermelding onderin de brief — ‘deze brief is opgesteld met AI-ondersteuning en gecontroleerd door uw arts.’</a:t>
            </a:r>
            <a:endParaRPr lang="en-US" sz="1100" dirty="0">
              <a:solidFill>
                <a:schemeClr val="bg1"/>
              </a:solidFill>
            </a:endParaRPr>
          </a:p>
        </p:txBody>
      </p:sp>
      <p:sp>
        <p:nvSpPr>
          <p:cNvPr id="13" name="Shape 11"/>
          <p:cNvSpPr/>
          <p:nvPr/>
        </p:nvSpPr>
        <p:spPr>
          <a:xfrm>
            <a:off x="731520" y="5440680"/>
            <a:ext cx="3017520" cy="731520"/>
          </a:xfrm>
          <a:prstGeom prst="roundRect">
            <a:avLst>
              <a:gd name="adj" fmla="val 6250"/>
            </a:avLst>
          </a:prstGeom>
          <a:solidFill>
            <a:srgbClr val="7030A0"/>
          </a:solidFill>
          <a:ln w="12700">
            <a:solidFill>
              <a:srgbClr val="1F3864"/>
            </a:solidFill>
            <a:prstDash val="solid"/>
          </a:ln>
        </p:spPr>
        <p:txBody>
          <a:bodyPr/>
          <a:lstStyle/>
          <a:p>
            <a:endParaRPr lang="en-US"/>
          </a:p>
        </p:txBody>
      </p:sp>
      <p:sp>
        <p:nvSpPr>
          <p:cNvPr id="14" name="Text 12"/>
          <p:cNvSpPr/>
          <p:nvPr/>
        </p:nvSpPr>
        <p:spPr>
          <a:xfrm>
            <a:off x="868680" y="5440680"/>
            <a:ext cx="2743200" cy="731520"/>
          </a:xfrm>
          <a:prstGeom prst="rect">
            <a:avLst/>
          </a:prstGeom>
          <a:noFill/>
          <a:ln/>
        </p:spPr>
        <p:txBody>
          <a:bodyPr wrap="square" lIns="0" tIns="0" rIns="0" bIns="0" rtlCol="0" anchor="ctr"/>
          <a:lstStyle/>
          <a:p>
            <a:pPr marL="0" indent="0">
              <a:buNone/>
            </a:pPr>
            <a:r>
              <a:rPr lang="en-US" sz="1100" b="1" dirty="0">
                <a:solidFill>
                  <a:srgbClr val="FFFFFF"/>
                </a:solidFill>
                <a:latin typeface="Calibri" pitchFamily="34" charset="0"/>
                <a:ea typeface="Calibri" pitchFamily="34" charset="-122"/>
                <a:cs typeface="Calibri" pitchFamily="34" charset="-120"/>
              </a:rPr>
              <a:t>Tip: </a:t>
            </a:r>
            <a:r>
              <a:rPr lang="en-US" sz="1100" i="1" dirty="0">
                <a:solidFill>
                  <a:srgbClr val="FFFFFF"/>
                </a:solidFill>
                <a:latin typeface="Calibri" pitchFamily="34" charset="0"/>
                <a:ea typeface="Calibri" pitchFamily="34" charset="-122"/>
                <a:cs typeface="Calibri" pitchFamily="34" charset="-120"/>
              </a:rPr>
              <a:t>Goede toets: zou de patiënt het willen weten? Zo ja — communiceer het dan.</a:t>
            </a:r>
            <a:endParaRPr lang="en-US" sz="1100" dirty="0"/>
          </a:p>
        </p:txBody>
      </p:sp>
      <p:sp>
        <p:nvSpPr>
          <p:cNvPr id="15" name="Shape 13"/>
          <p:cNvSpPr/>
          <p:nvPr/>
        </p:nvSpPr>
        <p:spPr>
          <a:xfrm>
            <a:off x="4297680" y="1737360"/>
            <a:ext cx="3566160" cy="4572000"/>
          </a:xfrm>
          <a:prstGeom prst="rect">
            <a:avLst/>
          </a:prstGeom>
          <a:solidFill>
            <a:srgbClr val="2B3370"/>
          </a:solidFill>
          <a:ln w="9525">
            <a:solidFill>
              <a:srgbClr val="D7E3E0"/>
            </a:solidFill>
            <a:prstDash val="solid"/>
          </a:ln>
        </p:spPr>
        <p:txBody>
          <a:bodyPr/>
          <a:lstStyle/>
          <a:p>
            <a:endParaRPr lang="en-US"/>
          </a:p>
        </p:txBody>
      </p:sp>
      <p:sp>
        <p:nvSpPr>
          <p:cNvPr id="16" name="Shape 14"/>
          <p:cNvSpPr/>
          <p:nvPr/>
        </p:nvSpPr>
        <p:spPr>
          <a:xfrm>
            <a:off x="4297680" y="1737360"/>
            <a:ext cx="109728" cy="4572000"/>
          </a:xfrm>
          <a:prstGeom prst="rect">
            <a:avLst/>
          </a:prstGeom>
          <a:solidFill>
            <a:srgbClr val="D5A0FF"/>
          </a:solidFill>
          <a:ln w="12700">
            <a:solidFill>
              <a:srgbClr val="2E75B6"/>
            </a:solidFill>
            <a:prstDash val="solid"/>
          </a:ln>
        </p:spPr>
        <p:txBody>
          <a:bodyPr/>
          <a:lstStyle/>
          <a:p>
            <a:endParaRPr lang="en-US"/>
          </a:p>
        </p:txBody>
      </p:sp>
      <p:sp>
        <p:nvSpPr>
          <p:cNvPr id="17" name="Text 15"/>
          <p:cNvSpPr/>
          <p:nvPr/>
        </p:nvSpPr>
        <p:spPr>
          <a:xfrm>
            <a:off x="4572000" y="1874520"/>
            <a:ext cx="1371600" cy="365760"/>
          </a:xfrm>
          <a:prstGeom prst="rect">
            <a:avLst/>
          </a:prstGeom>
          <a:noFill/>
          <a:ln/>
        </p:spPr>
        <p:txBody>
          <a:bodyPr wrap="square" lIns="0" tIns="0" rIns="0" bIns="0" rtlCol="0" anchor="t"/>
          <a:lstStyle/>
          <a:p>
            <a:pPr marL="0" indent="0">
              <a:buNone/>
            </a:pPr>
            <a:r>
              <a:rPr lang="en-US" sz="1600" b="1" kern="0" spc="400" dirty="0">
                <a:solidFill>
                  <a:srgbClr val="2E75B6"/>
                </a:solidFill>
                <a:latin typeface="Calibri" pitchFamily="34" charset="0"/>
                <a:ea typeface="Calibri" pitchFamily="34" charset="-122"/>
                <a:cs typeface="Calibri" pitchFamily="34" charset="-120"/>
              </a:rPr>
              <a:t>2</a:t>
            </a:r>
            <a:endParaRPr lang="en-US" sz="1600" dirty="0"/>
          </a:p>
        </p:txBody>
      </p:sp>
      <p:sp>
        <p:nvSpPr>
          <p:cNvPr id="18" name="Text 16"/>
          <p:cNvSpPr/>
          <p:nvPr/>
        </p:nvSpPr>
        <p:spPr>
          <a:xfrm>
            <a:off x="4572000" y="2240280"/>
            <a:ext cx="3200400" cy="457200"/>
          </a:xfrm>
          <a:prstGeom prst="rect">
            <a:avLst/>
          </a:prstGeom>
          <a:noFill/>
          <a:ln/>
        </p:spPr>
        <p:txBody>
          <a:bodyPr wrap="square" lIns="0" tIns="0" rIns="0" bIns="0" rtlCol="0" anchor="t"/>
          <a:lstStyle/>
          <a:p>
            <a:pPr marL="0" indent="0">
              <a:buNone/>
            </a:pPr>
            <a:r>
              <a:rPr lang="en-US" sz="2000" b="1" dirty="0">
                <a:solidFill>
                  <a:schemeClr val="bg1"/>
                </a:solidFill>
                <a:latin typeface="Calibri" pitchFamily="34" charset="0"/>
                <a:ea typeface="Calibri" pitchFamily="34" charset="-122"/>
                <a:cs typeface="Calibri" pitchFamily="34" charset="-120"/>
              </a:rPr>
              <a:t>AI-geletterdheid</a:t>
            </a:r>
            <a:endParaRPr lang="en-US" sz="2000" dirty="0">
              <a:solidFill>
                <a:schemeClr val="bg1"/>
              </a:solidFill>
            </a:endParaRPr>
          </a:p>
        </p:txBody>
      </p:sp>
      <p:sp>
        <p:nvSpPr>
          <p:cNvPr id="19" name="Text 17"/>
          <p:cNvSpPr/>
          <p:nvPr/>
        </p:nvSpPr>
        <p:spPr>
          <a:xfrm>
            <a:off x="4572000" y="2697480"/>
            <a:ext cx="3200400" cy="365760"/>
          </a:xfrm>
          <a:prstGeom prst="rect">
            <a:avLst/>
          </a:prstGeom>
          <a:noFill/>
          <a:ln/>
        </p:spPr>
        <p:txBody>
          <a:bodyPr wrap="square" lIns="0" tIns="0" rIns="0" bIns="0" rtlCol="0" anchor="t"/>
          <a:lstStyle/>
          <a:p>
            <a:pPr marL="0" indent="0">
              <a:buNone/>
            </a:pPr>
            <a:r>
              <a:rPr lang="en-US" sz="1200" i="1" dirty="0">
                <a:solidFill>
                  <a:srgbClr val="5C6B70"/>
                </a:solidFill>
                <a:latin typeface="Calibri" pitchFamily="34" charset="0"/>
                <a:ea typeface="Calibri" pitchFamily="34" charset="-122"/>
                <a:cs typeface="Calibri" pitchFamily="34" charset="-120"/>
              </a:rPr>
              <a:t>Wie moet wat leren?</a:t>
            </a:r>
            <a:endParaRPr lang="en-US" sz="1200" dirty="0"/>
          </a:p>
        </p:txBody>
      </p:sp>
      <p:sp>
        <p:nvSpPr>
          <p:cNvPr id="20" name="Text 18"/>
          <p:cNvSpPr/>
          <p:nvPr/>
        </p:nvSpPr>
        <p:spPr>
          <a:xfrm>
            <a:off x="4572000" y="3154680"/>
            <a:ext cx="3200400" cy="1097280"/>
          </a:xfrm>
          <a:prstGeom prst="rect">
            <a:avLst/>
          </a:prstGeom>
          <a:noFill/>
          <a:ln/>
        </p:spPr>
        <p:txBody>
          <a:bodyPr wrap="square" lIns="0" tIns="0" rIns="0" bIns="0" rtlCol="0" anchor="t"/>
          <a:lstStyle/>
          <a:p>
            <a:pPr marL="0" indent="0">
              <a:buNone/>
            </a:pPr>
            <a:r>
              <a:rPr lang="en-US" sz="1200" dirty="0">
                <a:solidFill>
                  <a:schemeClr val="bg1"/>
                </a:solidFill>
                <a:latin typeface="Calibri" pitchFamily="34" charset="0"/>
                <a:ea typeface="Calibri" pitchFamily="34" charset="-122"/>
                <a:cs typeface="Calibri" pitchFamily="34" charset="-120"/>
              </a:rPr>
              <a:t>Artikel 4: elke werknemer die met AI werkt moet voldoende AI-geletterd zijn voor zijn rol. Bij UMC: artsen die concepten reviewen, supervisors, IT-team dat het systeem onderhoudt.</a:t>
            </a:r>
            <a:endParaRPr lang="en-US" sz="1200" dirty="0">
              <a:solidFill>
                <a:schemeClr val="bg1"/>
              </a:solidFill>
            </a:endParaRPr>
          </a:p>
        </p:txBody>
      </p:sp>
      <p:sp>
        <p:nvSpPr>
          <p:cNvPr id="21" name="Text 19"/>
          <p:cNvSpPr/>
          <p:nvPr/>
        </p:nvSpPr>
        <p:spPr>
          <a:xfrm>
            <a:off x="4572000" y="4343400"/>
            <a:ext cx="3200400" cy="274320"/>
          </a:xfrm>
          <a:prstGeom prst="rect">
            <a:avLst/>
          </a:prstGeom>
          <a:noFill/>
          <a:ln/>
        </p:spPr>
        <p:txBody>
          <a:bodyPr wrap="square" lIns="0" tIns="0" rIns="0" bIns="0" rtlCol="0" anchor="t"/>
          <a:lstStyle/>
          <a:p>
            <a:pPr marL="0" indent="0">
              <a:buNone/>
            </a:pPr>
            <a:r>
              <a:rPr lang="en-US" sz="1100" b="1" dirty="0">
                <a:solidFill>
                  <a:srgbClr val="1F3864"/>
                </a:solidFill>
                <a:latin typeface="Calibri" pitchFamily="34" charset="0"/>
                <a:ea typeface="Calibri" pitchFamily="34" charset="-122"/>
                <a:cs typeface="Calibri" pitchFamily="34" charset="-120"/>
              </a:rPr>
              <a:t>Concreet:</a:t>
            </a:r>
            <a:endParaRPr lang="en-US" sz="1100" dirty="0"/>
          </a:p>
        </p:txBody>
      </p:sp>
      <p:sp>
        <p:nvSpPr>
          <p:cNvPr id="22" name="Text 20"/>
          <p:cNvSpPr/>
          <p:nvPr/>
        </p:nvSpPr>
        <p:spPr>
          <a:xfrm>
            <a:off x="4572000" y="4617720"/>
            <a:ext cx="3200400" cy="1005840"/>
          </a:xfrm>
          <a:prstGeom prst="rect">
            <a:avLst/>
          </a:prstGeom>
          <a:noFill/>
          <a:ln/>
        </p:spPr>
        <p:txBody>
          <a:bodyPr wrap="square" lIns="0" tIns="0" rIns="0" bIns="0" rtlCol="0" anchor="t"/>
          <a:lstStyle/>
          <a:p>
            <a:pPr marL="0" indent="0">
              <a:buNone/>
            </a:pPr>
            <a:r>
              <a:rPr lang="en-US" sz="1100" i="1" dirty="0">
                <a:solidFill>
                  <a:schemeClr val="bg1"/>
                </a:solidFill>
                <a:latin typeface="Calibri" pitchFamily="34" charset="0"/>
                <a:ea typeface="Calibri" pitchFamily="34" charset="-122"/>
                <a:cs typeface="Calibri" pitchFamily="34" charset="-120"/>
              </a:rPr>
              <a:t>Trainingsmodule over: hoe LLMs werken, hallucinatierisico, automatiseringsbias, escalatieroute bij fouten. Documenteer wie wat heeft gevolgd.</a:t>
            </a:r>
            <a:endParaRPr lang="en-US" sz="1100" dirty="0">
              <a:solidFill>
                <a:schemeClr val="bg1"/>
              </a:solidFill>
            </a:endParaRPr>
          </a:p>
        </p:txBody>
      </p:sp>
      <p:sp>
        <p:nvSpPr>
          <p:cNvPr id="23" name="Shape 21"/>
          <p:cNvSpPr/>
          <p:nvPr/>
        </p:nvSpPr>
        <p:spPr>
          <a:xfrm>
            <a:off x="4572000" y="5440680"/>
            <a:ext cx="3017520" cy="731520"/>
          </a:xfrm>
          <a:prstGeom prst="roundRect">
            <a:avLst>
              <a:gd name="adj" fmla="val 6250"/>
            </a:avLst>
          </a:prstGeom>
          <a:solidFill>
            <a:srgbClr val="7030A0"/>
          </a:solidFill>
          <a:ln w="12700">
            <a:solidFill>
              <a:srgbClr val="2E75B6"/>
            </a:solidFill>
            <a:prstDash val="solid"/>
          </a:ln>
        </p:spPr>
        <p:txBody>
          <a:bodyPr/>
          <a:lstStyle/>
          <a:p>
            <a:endParaRPr lang="en-US"/>
          </a:p>
        </p:txBody>
      </p:sp>
      <p:sp>
        <p:nvSpPr>
          <p:cNvPr id="24" name="Text 22"/>
          <p:cNvSpPr/>
          <p:nvPr/>
        </p:nvSpPr>
        <p:spPr>
          <a:xfrm>
            <a:off x="4709160" y="5440680"/>
            <a:ext cx="2743200" cy="731520"/>
          </a:xfrm>
          <a:prstGeom prst="rect">
            <a:avLst/>
          </a:prstGeom>
          <a:noFill/>
          <a:ln/>
        </p:spPr>
        <p:txBody>
          <a:bodyPr wrap="square" lIns="0" tIns="0" rIns="0" bIns="0" rtlCol="0" anchor="ctr"/>
          <a:lstStyle/>
          <a:p>
            <a:pPr marL="0" indent="0">
              <a:buNone/>
            </a:pPr>
            <a:r>
              <a:rPr lang="en-US" sz="1100" b="1" dirty="0">
                <a:solidFill>
                  <a:srgbClr val="FFFFFF"/>
                </a:solidFill>
                <a:latin typeface="Calibri" pitchFamily="34" charset="0"/>
                <a:ea typeface="Calibri" pitchFamily="34" charset="-122"/>
                <a:cs typeface="Calibri" pitchFamily="34" charset="-120"/>
              </a:rPr>
              <a:t>Let op: </a:t>
            </a:r>
            <a:r>
              <a:rPr lang="en-US" sz="1100" i="1" dirty="0">
                <a:solidFill>
                  <a:srgbClr val="FFFFFF"/>
                </a:solidFill>
                <a:latin typeface="Calibri" pitchFamily="34" charset="0"/>
                <a:ea typeface="Calibri" pitchFamily="34" charset="-122"/>
                <a:cs typeface="Calibri" pitchFamily="34" charset="-120"/>
              </a:rPr>
              <a:t>Geletterdheid is al verplicht sinds februari 2025 — niet wachten op meer richtlijnen.</a:t>
            </a:r>
            <a:endParaRPr lang="en-US" sz="1100" dirty="0"/>
          </a:p>
        </p:txBody>
      </p:sp>
      <p:sp>
        <p:nvSpPr>
          <p:cNvPr id="25" name="Shape 23"/>
          <p:cNvSpPr/>
          <p:nvPr/>
        </p:nvSpPr>
        <p:spPr>
          <a:xfrm>
            <a:off x="8138160" y="1737360"/>
            <a:ext cx="3566160" cy="4572000"/>
          </a:xfrm>
          <a:prstGeom prst="rect">
            <a:avLst/>
          </a:prstGeom>
          <a:solidFill>
            <a:srgbClr val="2B3370"/>
          </a:solidFill>
          <a:ln w="9525">
            <a:solidFill>
              <a:srgbClr val="D7E3E0"/>
            </a:solidFill>
            <a:prstDash val="solid"/>
          </a:ln>
        </p:spPr>
        <p:txBody>
          <a:bodyPr/>
          <a:lstStyle/>
          <a:p>
            <a:endParaRPr lang="en-US"/>
          </a:p>
        </p:txBody>
      </p:sp>
      <p:sp>
        <p:nvSpPr>
          <p:cNvPr id="26" name="Shape 24"/>
          <p:cNvSpPr/>
          <p:nvPr/>
        </p:nvSpPr>
        <p:spPr>
          <a:xfrm>
            <a:off x="8138160" y="1737360"/>
            <a:ext cx="109728" cy="4572000"/>
          </a:xfrm>
          <a:prstGeom prst="rect">
            <a:avLst/>
          </a:prstGeom>
          <a:solidFill>
            <a:srgbClr val="D5A0FF"/>
          </a:solidFill>
          <a:ln w="12700">
            <a:solidFill>
              <a:srgbClr val="00A896"/>
            </a:solidFill>
            <a:prstDash val="solid"/>
          </a:ln>
        </p:spPr>
        <p:txBody>
          <a:bodyPr/>
          <a:lstStyle/>
          <a:p>
            <a:endParaRPr lang="en-US"/>
          </a:p>
        </p:txBody>
      </p:sp>
      <p:sp>
        <p:nvSpPr>
          <p:cNvPr id="27" name="Text 25"/>
          <p:cNvSpPr/>
          <p:nvPr/>
        </p:nvSpPr>
        <p:spPr>
          <a:xfrm>
            <a:off x="8412480" y="1874520"/>
            <a:ext cx="1371600" cy="365760"/>
          </a:xfrm>
          <a:prstGeom prst="rect">
            <a:avLst/>
          </a:prstGeom>
          <a:noFill/>
          <a:ln/>
        </p:spPr>
        <p:txBody>
          <a:bodyPr wrap="square" lIns="0" tIns="0" rIns="0" bIns="0" rtlCol="0" anchor="t"/>
          <a:lstStyle/>
          <a:p>
            <a:pPr marL="0" indent="0">
              <a:buNone/>
            </a:pPr>
            <a:r>
              <a:rPr lang="en-US" sz="1600" b="1" kern="0" spc="400" dirty="0">
                <a:solidFill>
                  <a:srgbClr val="00A896"/>
                </a:solidFill>
                <a:latin typeface="Calibri" pitchFamily="34" charset="0"/>
                <a:ea typeface="Calibri" pitchFamily="34" charset="-122"/>
                <a:cs typeface="Calibri" pitchFamily="34" charset="-120"/>
              </a:rPr>
              <a:t>3</a:t>
            </a:r>
            <a:endParaRPr lang="en-US" sz="1600" dirty="0"/>
          </a:p>
        </p:txBody>
      </p:sp>
      <p:sp>
        <p:nvSpPr>
          <p:cNvPr id="28" name="Text 26"/>
          <p:cNvSpPr/>
          <p:nvPr/>
        </p:nvSpPr>
        <p:spPr>
          <a:xfrm>
            <a:off x="8412480" y="2240280"/>
            <a:ext cx="3200400" cy="457200"/>
          </a:xfrm>
          <a:prstGeom prst="rect">
            <a:avLst/>
          </a:prstGeom>
          <a:noFill/>
          <a:ln/>
        </p:spPr>
        <p:txBody>
          <a:bodyPr wrap="square" lIns="0" tIns="0" rIns="0" bIns="0" rtlCol="0" anchor="t"/>
          <a:lstStyle/>
          <a:p>
            <a:pPr marL="0" indent="0">
              <a:buNone/>
            </a:pPr>
            <a:r>
              <a:rPr lang="en-US" sz="2000" b="1" dirty="0">
                <a:solidFill>
                  <a:schemeClr val="bg1"/>
                </a:solidFill>
                <a:latin typeface="Calibri" pitchFamily="34" charset="0"/>
                <a:ea typeface="Calibri" pitchFamily="34" charset="-122"/>
                <a:cs typeface="Calibri" pitchFamily="34" charset="-120"/>
              </a:rPr>
              <a:t>En als je niets doet?</a:t>
            </a:r>
            <a:endParaRPr lang="en-US" sz="2000" dirty="0">
              <a:solidFill>
                <a:schemeClr val="bg1"/>
              </a:solidFill>
            </a:endParaRPr>
          </a:p>
        </p:txBody>
      </p:sp>
      <p:sp>
        <p:nvSpPr>
          <p:cNvPr id="29" name="Text 27"/>
          <p:cNvSpPr/>
          <p:nvPr/>
        </p:nvSpPr>
        <p:spPr>
          <a:xfrm>
            <a:off x="8412480" y="2697480"/>
            <a:ext cx="3200400" cy="365760"/>
          </a:xfrm>
          <a:prstGeom prst="rect">
            <a:avLst/>
          </a:prstGeom>
          <a:noFill/>
          <a:ln/>
        </p:spPr>
        <p:txBody>
          <a:bodyPr wrap="square" lIns="0" tIns="0" rIns="0" bIns="0" rtlCol="0" anchor="t"/>
          <a:lstStyle/>
          <a:p>
            <a:pPr marL="0" indent="0">
              <a:buNone/>
            </a:pPr>
            <a:r>
              <a:rPr lang="en-US" sz="1200" i="1" dirty="0">
                <a:solidFill>
                  <a:srgbClr val="5C6B70"/>
                </a:solidFill>
                <a:latin typeface="Calibri" pitchFamily="34" charset="0"/>
                <a:ea typeface="Calibri" pitchFamily="34" charset="-122"/>
                <a:cs typeface="Calibri" pitchFamily="34" charset="-120"/>
              </a:rPr>
              <a:t>Sancties en risico’s</a:t>
            </a:r>
            <a:endParaRPr lang="en-US" sz="1200" dirty="0"/>
          </a:p>
        </p:txBody>
      </p:sp>
      <p:sp>
        <p:nvSpPr>
          <p:cNvPr id="30" name="Text 28"/>
          <p:cNvSpPr/>
          <p:nvPr/>
        </p:nvSpPr>
        <p:spPr>
          <a:xfrm>
            <a:off x="8412480" y="3154680"/>
            <a:ext cx="3200400" cy="1097280"/>
          </a:xfrm>
          <a:prstGeom prst="rect">
            <a:avLst/>
          </a:prstGeom>
          <a:noFill/>
          <a:ln/>
        </p:spPr>
        <p:txBody>
          <a:bodyPr wrap="square" lIns="0" tIns="0" rIns="0" bIns="0" rtlCol="0" anchor="t"/>
          <a:lstStyle/>
          <a:p>
            <a:pPr marL="0" indent="0">
              <a:buNone/>
            </a:pPr>
            <a:r>
              <a:rPr lang="en-US" sz="1200" dirty="0">
                <a:solidFill>
                  <a:schemeClr val="bg1"/>
                </a:solidFill>
                <a:latin typeface="Calibri" pitchFamily="34" charset="0"/>
                <a:ea typeface="Calibri" pitchFamily="34" charset="-122"/>
                <a:cs typeface="Calibri" pitchFamily="34" charset="-120"/>
              </a:rPr>
              <a:t>Boetes: tot € 35M of 7% wereldwijde omzet bij overtredingen. Voor MKB lagere maxima onder de Digital Omnibus (mei 2026).</a:t>
            </a:r>
            <a:endParaRPr lang="en-US" sz="1200" dirty="0">
              <a:solidFill>
                <a:schemeClr val="bg1"/>
              </a:solidFill>
            </a:endParaRPr>
          </a:p>
        </p:txBody>
      </p:sp>
      <p:sp>
        <p:nvSpPr>
          <p:cNvPr id="31" name="Text 29"/>
          <p:cNvSpPr/>
          <p:nvPr/>
        </p:nvSpPr>
        <p:spPr>
          <a:xfrm>
            <a:off x="8412480" y="4343400"/>
            <a:ext cx="3200400" cy="274320"/>
          </a:xfrm>
          <a:prstGeom prst="rect">
            <a:avLst/>
          </a:prstGeom>
          <a:noFill/>
          <a:ln/>
        </p:spPr>
        <p:txBody>
          <a:bodyPr wrap="square" lIns="0" tIns="0" rIns="0" bIns="0" rtlCol="0" anchor="t"/>
          <a:lstStyle/>
          <a:p>
            <a:pPr marL="0" indent="0">
              <a:buNone/>
            </a:pPr>
            <a:r>
              <a:rPr lang="en-US" sz="1100" b="1" dirty="0">
                <a:solidFill>
                  <a:srgbClr val="1F3864"/>
                </a:solidFill>
                <a:latin typeface="Calibri" pitchFamily="34" charset="0"/>
                <a:ea typeface="Calibri" pitchFamily="34" charset="-122"/>
                <a:cs typeface="Calibri" pitchFamily="34" charset="-120"/>
              </a:rPr>
              <a:t>Maar belangrijker:</a:t>
            </a:r>
            <a:endParaRPr lang="en-US" sz="1100" dirty="0"/>
          </a:p>
        </p:txBody>
      </p:sp>
      <p:sp>
        <p:nvSpPr>
          <p:cNvPr id="32" name="Text 30"/>
          <p:cNvSpPr/>
          <p:nvPr/>
        </p:nvSpPr>
        <p:spPr>
          <a:xfrm>
            <a:off x="8412480" y="4617720"/>
            <a:ext cx="3200400" cy="1005840"/>
          </a:xfrm>
          <a:prstGeom prst="rect">
            <a:avLst/>
          </a:prstGeom>
          <a:noFill/>
          <a:ln/>
        </p:spPr>
        <p:txBody>
          <a:bodyPr wrap="square" lIns="0" tIns="0" rIns="0" bIns="0" rtlCol="0" anchor="t"/>
          <a:lstStyle/>
          <a:p>
            <a:pPr marL="0" indent="0">
              <a:buNone/>
            </a:pPr>
            <a:r>
              <a:rPr lang="en-US" sz="1100" i="1" dirty="0">
                <a:solidFill>
                  <a:schemeClr val="bg1"/>
                </a:solidFill>
                <a:latin typeface="Calibri" pitchFamily="34" charset="0"/>
                <a:ea typeface="Calibri" pitchFamily="34" charset="-122"/>
                <a:cs typeface="Calibri" pitchFamily="34" charset="-120"/>
              </a:rPr>
              <a:t>Reputatieschade en patiëntvertrouwen. Bij een incident is er bewijslast nodig — zonder documentatie sta je nergens.</a:t>
            </a:r>
            <a:endParaRPr lang="en-US" sz="1100" dirty="0">
              <a:solidFill>
                <a:schemeClr val="bg1"/>
              </a:solidFill>
            </a:endParaRPr>
          </a:p>
        </p:txBody>
      </p:sp>
      <p:sp>
        <p:nvSpPr>
          <p:cNvPr id="33" name="Shape 31"/>
          <p:cNvSpPr/>
          <p:nvPr/>
        </p:nvSpPr>
        <p:spPr>
          <a:xfrm>
            <a:off x="8412480" y="5440680"/>
            <a:ext cx="3017520" cy="731520"/>
          </a:xfrm>
          <a:prstGeom prst="roundRect">
            <a:avLst>
              <a:gd name="adj" fmla="val 6250"/>
            </a:avLst>
          </a:prstGeom>
          <a:solidFill>
            <a:srgbClr val="7030A0"/>
          </a:solidFill>
          <a:ln w="12700">
            <a:solidFill>
              <a:srgbClr val="00A896"/>
            </a:solidFill>
            <a:prstDash val="solid"/>
          </a:ln>
        </p:spPr>
        <p:txBody>
          <a:bodyPr/>
          <a:lstStyle/>
          <a:p>
            <a:endParaRPr lang="en-US"/>
          </a:p>
        </p:txBody>
      </p:sp>
      <p:sp>
        <p:nvSpPr>
          <p:cNvPr id="34" name="Text 32"/>
          <p:cNvSpPr/>
          <p:nvPr/>
        </p:nvSpPr>
        <p:spPr>
          <a:xfrm>
            <a:off x="8549640" y="5440680"/>
            <a:ext cx="2743200" cy="731520"/>
          </a:xfrm>
          <a:prstGeom prst="rect">
            <a:avLst/>
          </a:prstGeom>
          <a:noFill/>
          <a:ln/>
        </p:spPr>
        <p:txBody>
          <a:bodyPr wrap="square" lIns="0" tIns="0" rIns="0" bIns="0" rtlCol="0" anchor="ctr"/>
          <a:lstStyle/>
          <a:p>
            <a:pPr marL="0" indent="0">
              <a:buNone/>
            </a:pPr>
            <a:r>
              <a:rPr lang="en-US" sz="1100" b="1" dirty="0">
                <a:solidFill>
                  <a:srgbClr val="FFFFFF"/>
                </a:solidFill>
                <a:latin typeface="Calibri" pitchFamily="34" charset="0"/>
                <a:ea typeface="Calibri" pitchFamily="34" charset="-122"/>
                <a:cs typeface="Calibri" pitchFamily="34" charset="-120"/>
              </a:rPr>
              <a:t>Let op: </a:t>
            </a:r>
            <a:r>
              <a:rPr lang="en-US" sz="1100" i="1" dirty="0">
                <a:solidFill>
                  <a:srgbClr val="FFFFFF"/>
                </a:solidFill>
                <a:latin typeface="Calibri" pitchFamily="34" charset="0"/>
                <a:ea typeface="Calibri" pitchFamily="34" charset="-122"/>
                <a:cs typeface="Calibri" pitchFamily="34" charset="-120"/>
              </a:rPr>
              <a:t>Compliance is geen kostenpost — het is een investering in vertrouwen én continuïteit van het systeem.</a:t>
            </a:r>
            <a:endParaRPr lang="en-US" sz="1100" dirty="0"/>
          </a:p>
        </p:txBody>
      </p:sp>
      <p:sp>
        <p:nvSpPr>
          <p:cNvPr id="35" name="Text 33"/>
          <p:cNvSpPr/>
          <p:nvPr/>
        </p:nvSpPr>
        <p:spPr>
          <a:xfrm>
            <a:off x="365760" y="6537960"/>
            <a:ext cx="5486400" cy="228600"/>
          </a:xfrm>
          <a:prstGeom prst="rect">
            <a:avLst/>
          </a:prstGeom>
          <a:noFill/>
          <a:ln/>
        </p:spPr>
        <p:txBody>
          <a:bodyPr wrap="square" lIns="0" tIns="0" rIns="0" bIns="0" rtlCol="0" anchor="ctr"/>
          <a:lstStyle/>
          <a:p>
            <a:pPr marL="0" indent="0">
              <a:buNone/>
            </a:pPr>
            <a:r>
              <a:rPr lang="en-US" sz="900" dirty="0">
                <a:solidFill>
                  <a:srgbClr val="5C6B70"/>
                </a:solidFill>
                <a:latin typeface="Calibri" pitchFamily="34" charset="0"/>
                <a:ea typeface="Calibri" pitchFamily="34" charset="-122"/>
                <a:cs typeface="Calibri" pitchFamily="34" charset="-120"/>
              </a:rPr>
              <a:t>© AXVECO 2026. All rights reserved</a:t>
            </a:r>
            <a:endParaRPr lang="en-US" sz="900" dirty="0"/>
          </a:p>
        </p:txBody>
      </p:sp>
      <p:pic>
        <p:nvPicPr>
          <p:cNvPr id="36" name="Image 0" descr="/sessions/dreamy-practical-mccarthy/mnt/outputs/build/axveco_logo.png"/>
          <p:cNvPicPr>
            <a:picLocks noChangeAspect="1"/>
          </p:cNvPicPr>
          <p:nvPr/>
        </p:nvPicPr>
        <p:blipFill>
          <a:blip r:embed="rId2"/>
          <a:stretch>
            <a:fillRect/>
          </a:stretch>
        </p:blipFill>
        <p:spPr>
          <a:xfrm>
            <a:off x="10972800" y="6446520"/>
            <a:ext cx="822960" cy="237744"/>
          </a:xfrm>
          <a:prstGeom prst="rect">
            <a:avLst/>
          </a:prstGeo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1E244F"/>
        </a:solidFill>
        <a:effectLst/>
      </p:bgPr>
    </p:bg>
    <p:spTree>
      <p:nvGrpSpPr>
        <p:cNvPr id="1" name=""/>
        <p:cNvGrpSpPr/>
        <p:nvPr/>
      </p:nvGrpSpPr>
      <p:grpSpPr>
        <a:xfrm>
          <a:off x="0" y="0"/>
          <a:ext cx="0" cy="0"/>
          <a:chOff x="0" y="0"/>
          <a:chExt cx="0" cy="0"/>
        </a:xfrm>
      </p:grpSpPr>
      <p:sp>
        <p:nvSpPr>
          <p:cNvPr id="2" name="Freeform 2"/>
          <p:cNvSpPr/>
          <p:nvPr/>
        </p:nvSpPr>
        <p:spPr>
          <a:xfrm>
            <a:off x="2321564" y="0"/>
            <a:ext cx="7075061" cy="3138755"/>
          </a:xfrm>
          <a:custGeom>
            <a:avLst/>
            <a:gdLst/>
            <a:ahLst/>
            <a:cxnLst/>
            <a:rect l="l" t="t" r="r" b="b"/>
            <a:pathLst>
              <a:path w="10612592" h="4708132">
                <a:moveTo>
                  <a:pt x="0" y="0"/>
                </a:moveTo>
                <a:lnTo>
                  <a:pt x="10612592" y="0"/>
                </a:lnTo>
                <a:lnTo>
                  <a:pt x="10612592" y="4708132"/>
                </a:lnTo>
                <a:lnTo>
                  <a:pt x="0" y="4708132"/>
                </a:lnTo>
                <a:lnTo>
                  <a:pt x="0" y="0"/>
                </a:lnTo>
                <a:close/>
              </a:path>
            </a:pathLst>
          </a:custGeom>
          <a:blipFill>
            <a:blip>
              <a:extLst>
                <a:ext uri="{96DAC541-7B7A-43D3-8B79-37D633B846F1}">
                  <asvg:svgBlip xmlns:asvg="http://schemas.microsoft.com/office/drawing/2016/SVG/main" r:embed="rId2"/>
                </a:ext>
              </a:extLst>
            </a:blip>
            <a:stretch>
              <a:fillRect/>
            </a:stretch>
          </a:blipFill>
        </p:spPr>
        <p:txBody>
          <a:bodyPr/>
          <a:lstStyle/>
          <a:p>
            <a:endParaRPr lang="en-US"/>
          </a:p>
        </p:txBody>
      </p:sp>
      <p:sp>
        <p:nvSpPr>
          <p:cNvPr id="3" name="Freeform 3"/>
          <p:cNvSpPr/>
          <p:nvPr/>
        </p:nvSpPr>
        <p:spPr>
          <a:xfrm>
            <a:off x="2795376" y="0"/>
            <a:ext cx="7075061" cy="3138755"/>
          </a:xfrm>
          <a:custGeom>
            <a:avLst/>
            <a:gdLst/>
            <a:ahLst/>
            <a:cxnLst/>
            <a:rect l="l" t="t" r="r" b="b"/>
            <a:pathLst>
              <a:path w="10612592" h="4708132">
                <a:moveTo>
                  <a:pt x="0" y="0"/>
                </a:moveTo>
                <a:lnTo>
                  <a:pt x="10612592" y="0"/>
                </a:lnTo>
                <a:lnTo>
                  <a:pt x="10612592" y="4708132"/>
                </a:lnTo>
                <a:lnTo>
                  <a:pt x="0" y="4708132"/>
                </a:lnTo>
                <a:lnTo>
                  <a:pt x="0" y="0"/>
                </a:lnTo>
                <a:close/>
              </a:path>
            </a:pathLst>
          </a:custGeom>
          <a:blipFill>
            <a:blip>
              <a:extLst>
                <a:ext uri="{96DAC541-7B7A-43D3-8B79-37D633B846F1}">
                  <asvg:svgBlip xmlns:asvg="http://schemas.microsoft.com/office/drawing/2016/SVG/main" r:embed="rId2"/>
                </a:ext>
              </a:extLst>
            </a:blip>
            <a:stretch>
              <a:fillRect/>
            </a:stretch>
          </a:blipFill>
        </p:spPr>
        <p:txBody>
          <a:bodyPr/>
          <a:lstStyle/>
          <a:p>
            <a:endParaRPr lang="en-US"/>
          </a:p>
        </p:txBody>
      </p:sp>
      <p:sp>
        <p:nvSpPr>
          <p:cNvPr id="4" name="Freeform 4"/>
          <p:cNvSpPr/>
          <p:nvPr/>
        </p:nvSpPr>
        <p:spPr>
          <a:xfrm>
            <a:off x="10283991" y="285185"/>
            <a:ext cx="1629482" cy="673381"/>
          </a:xfrm>
          <a:custGeom>
            <a:avLst/>
            <a:gdLst/>
            <a:ahLst/>
            <a:cxnLst/>
            <a:rect l="l" t="t" r="r" b="b"/>
            <a:pathLst>
              <a:path w="2444223" h="1010071">
                <a:moveTo>
                  <a:pt x="0" y="0"/>
                </a:moveTo>
                <a:lnTo>
                  <a:pt x="2444223" y="0"/>
                </a:lnTo>
                <a:lnTo>
                  <a:pt x="2444223" y="1010071"/>
                </a:lnTo>
                <a:lnTo>
                  <a:pt x="0" y="1010071"/>
                </a:lnTo>
                <a:lnTo>
                  <a:pt x="0" y="0"/>
                </a:lnTo>
                <a:close/>
              </a:path>
            </a:pathLst>
          </a:custGeom>
          <a:blipFill>
            <a:blip>
              <a:extLst>
                <a:ext uri="{96DAC541-7B7A-43D3-8B79-37D633B846F1}">
                  <asvg:svgBlip xmlns:asvg="http://schemas.microsoft.com/office/drawing/2016/SVG/main" r:embed="rId3"/>
                </a:ext>
              </a:extLst>
            </a:blip>
            <a:stretch>
              <a:fillRect/>
            </a:stretch>
          </a:blipFill>
        </p:spPr>
        <p:txBody>
          <a:bodyPr/>
          <a:lstStyle/>
          <a:p>
            <a:endParaRPr lang="en-US"/>
          </a:p>
        </p:txBody>
      </p:sp>
      <p:grpSp>
        <p:nvGrpSpPr>
          <p:cNvPr id="5" name="Group 5"/>
          <p:cNvGrpSpPr/>
          <p:nvPr/>
        </p:nvGrpSpPr>
        <p:grpSpPr>
          <a:xfrm>
            <a:off x="1041365" y="2675246"/>
            <a:ext cx="3048759" cy="3388266"/>
            <a:chOff x="0" y="0"/>
            <a:chExt cx="1204448" cy="1338574"/>
          </a:xfrm>
        </p:grpSpPr>
        <p:sp>
          <p:nvSpPr>
            <p:cNvPr id="6" name="Freeform 6"/>
            <p:cNvSpPr/>
            <p:nvPr/>
          </p:nvSpPr>
          <p:spPr>
            <a:xfrm>
              <a:off x="0" y="0"/>
              <a:ext cx="1204448" cy="1338574"/>
            </a:xfrm>
            <a:custGeom>
              <a:avLst/>
              <a:gdLst/>
              <a:ahLst/>
              <a:cxnLst/>
              <a:rect l="l" t="t" r="r" b="b"/>
              <a:pathLst>
                <a:path w="1204448" h="1338574">
                  <a:moveTo>
                    <a:pt x="86338" y="0"/>
                  </a:moveTo>
                  <a:lnTo>
                    <a:pt x="1118110" y="0"/>
                  </a:lnTo>
                  <a:cubicBezTo>
                    <a:pt x="1165793" y="0"/>
                    <a:pt x="1204448" y="38655"/>
                    <a:pt x="1204448" y="86338"/>
                  </a:cubicBezTo>
                  <a:lnTo>
                    <a:pt x="1204448" y="1252236"/>
                  </a:lnTo>
                  <a:cubicBezTo>
                    <a:pt x="1204448" y="1275134"/>
                    <a:pt x="1195352" y="1297095"/>
                    <a:pt x="1179160" y="1313286"/>
                  </a:cubicBezTo>
                  <a:cubicBezTo>
                    <a:pt x="1162969" y="1329478"/>
                    <a:pt x="1141008" y="1338574"/>
                    <a:pt x="1118110" y="1338574"/>
                  </a:cubicBezTo>
                  <a:lnTo>
                    <a:pt x="86338" y="1338574"/>
                  </a:lnTo>
                  <a:cubicBezTo>
                    <a:pt x="63440" y="1338574"/>
                    <a:pt x="41480" y="1329478"/>
                    <a:pt x="25288" y="1313286"/>
                  </a:cubicBezTo>
                  <a:cubicBezTo>
                    <a:pt x="9096" y="1297095"/>
                    <a:pt x="0" y="1275134"/>
                    <a:pt x="0" y="1252236"/>
                  </a:cubicBezTo>
                  <a:lnTo>
                    <a:pt x="0" y="86338"/>
                  </a:lnTo>
                  <a:cubicBezTo>
                    <a:pt x="0" y="63440"/>
                    <a:pt x="9096" y="41480"/>
                    <a:pt x="25288" y="25288"/>
                  </a:cubicBezTo>
                  <a:cubicBezTo>
                    <a:pt x="41480" y="9096"/>
                    <a:pt x="63440" y="0"/>
                    <a:pt x="86338" y="0"/>
                  </a:cubicBezTo>
                  <a:close/>
                </a:path>
              </a:pathLst>
            </a:custGeom>
            <a:solidFill>
              <a:srgbClr val="D5A0FF"/>
            </a:solidFill>
          </p:spPr>
          <p:txBody>
            <a:bodyPr/>
            <a:lstStyle/>
            <a:p>
              <a:endParaRPr lang="en-US"/>
            </a:p>
          </p:txBody>
        </p:sp>
        <p:sp>
          <p:nvSpPr>
            <p:cNvPr id="7" name="TextBox 7"/>
            <p:cNvSpPr txBox="1"/>
            <p:nvPr/>
          </p:nvSpPr>
          <p:spPr>
            <a:xfrm>
              <a:off x="0" y="-38100"/>
              <a:ext cx="1204448" cy="1376674"/>
            </a:xfrm>
            <a:prstGeom prst="rect">
              <a:avLst/>
            </a:prstGeom>
          </p:spPr>
          <p:txBody>
            <a:bodyPr lIns="33867" tIns="33867" rIns="33867" bIns="33867" rtlCol="0" anchor="ctr"/>
            <a:lstStyle>
              <a:defPPr>
                <a:defRPr lang="en-US"/>
              </a:defPPr>
              <a:lvl1pPr marL="0" algn="l" defTabSz="609539" rtl="0" eaLnBrk="1" latinLnBrk="0" hangingPunct="1">
                <a:defRPr sz="1200" kern="1200">
                  <a:solidFill>
                    <a:schemeClr val="tx1"/>
                  </a:solidFill>
                  <a:latin typeface="+mn-lt"/>
                  <a:ea typeface="+mn-ea"/>
                  <a:cs typeface="+mn-cs"/>
                </a:defRPr>
              </a:lvl1pPr>
              <a:lvl2pPr marL="304770" algn="l" defTabSz="609539" rtl="0" eaLnBrk="1" latinLnBrk="0" hangingPunct="1">
                <a:defRPr sz="1200" kern="1200">
                  <a:solidFill>
                    <a:schemeClr val="tx1"/>
                  </a:solidFill>
                  <a:latin typeface="+mn-lt"/>
                  <a:ea typeface="+mn-ea"/>
                  <a:cs typeface="+mn-cs"/>
                </a:defRPr>
              </a:lvl2pPr>
              <a:lvl3pPr marL="609539" algn="l" defTabSz="609539" rtl="0" eaLnBrk="1" latinLnBrk="0" hangingPunct="1">
                <a:defRPr sz="1200" kern="1200">
                  <a:solidFill>
                    <a:schemeClr val="tx1"/>
                  </a:solidFill>
                  <a:latin typeface="+mn-lt"/>
                  <a:ea typeface="+mn-ea"/>
                  <a:cs typeface="+mn-cs"/>
                </a:defRPr>
              </a:lvl3pPr>
              <a:lvl4pPr marL="914309" algn="l" defTabSz="609539" rtl="0" eaLnBrk="1" latinLnBrk="0" hangingPunct="1">
                <a:defRPr sz="1200" kern="1200">
                  <a:solidFill>
                    <a:schemeClr val="tx1"/>
                  </a:solidFill>
                  <a:latin typeface="+mn-lt"/>
                  <a:ea typeface="+mn-ea"/>
                  <a:cs typeface="+mn-cs"/>
                </a:defRPr>
              </a:lvl4pPr>
              <a:lvl5pPr marL="1219078" algn="l" defTabSz="609539" rtl="0" eaLnBrk="1" latinLnBrk="0" hangingPunct="1">
                <a:defRPr sz="1200" kern="1200">
                  <a:solidFill>
                    <a:schemeClr val="tx1"/>
                  </a:solidFill>
                  <a:latin typeface="+mn-lt"/>
                  <a:ea typeface="+mn-ea"/>
                  <a:cs typeface="+mn-cs"/>
                </a:defRPr>
              </a:lvl5pPr>
              <a:lvl6pPr marL="1523848" algn="l" defTabSz="609539" rtl="0" eaLnBrk="1" latinLnBrk="0" hangingPunct="1">
                <a:defRPr sz="1200" kern="1200">
                  <a:solidFill>
                    <a:schemeClr val="tx1"/>
                  </a:solidFill>
                  <a:latin typeface="+mn-lt"/>
                  <a:ea typeface="+mn-ea"/>
                  <a:cs typeface="+mn-cs"/>
                </a:defRPr>
              </a:lvl6pPr>
              <a:lvl7pPr marL="1828617" algn="l" defTabSz="609539" rtl="0" eaLnBrk="1" latinLnBrk="0" hangingPunct="1">
                <a:defRPr sz="1200" kern="1200">
                  <a:solidFill>
                    <a:schemeClr val="tx1"/>
                  </a:solidFill>
                  <a:latin typeface="+mn-lt"/>
                  <a:ea typeface="+mn-ea"/>
                  <a:cs typeface="+mn-cs"/>
                </a:defRPr>
              </a:lvl7pPr>
              <a:lvl8pPr marL="2133387" algn="l" defTabSz="609539" rtl="0" eaLnBrk="1" latinLnBrk="0" hangingPunct="1">
                <a:defRPr sz="1200" kern="1200">
                  <a:solidFill>
                    <a:schemeClr val="tx1"/>
                  </a:solidFill>
                  <a:latin typeface="+mn-lt"/>
                  <a:ea typeface="+mn-ea"/>
                  <a:cs typeface="+mn-cs"/>
                </a:defRPr>
              </a:lvl8pPr>
              <a:lvl9pPr marL="2438156" algn="l" defTabSz="609539" rtl="0" eaLnBrk="1" latinLnBrk="0" hangingPunct="1">
                <a:defRPr sz="1200" kern="1200">
                  <a:solidFill>
                    <a:schemeClr val="tx1"/>
                  </a:solidFill>
                  <a:latin typeface="+mn-lt"/>
                  <a:ea typeface="+mn-ea"/>
                  <a:cs typeface="+mn-cs"/>
                </a:defRPr>
              </a:lvl9pPr>
            </a:lstStyle>
            <a:p>
              <a:pPr algn="ctr">
                <a:lnSpc>
                  <a:spcPts val="1773"/>
                </a:lnSpc>
                <a:spcBef>
                  <a:spcPct val="0"/>
                </a:spcBef>
              </a:pPr>
              <a:endParaRPr sz="800"/>
            </a:p>
          </p:txBody>
        </p:sp>
      </p:grpSp>
      <p:sp>
        <p:nvSpPr>
          <p:cNvPr id="8" name="TextBox 8"/>
          <p:cNvSpPr txBox="1"/>
          <p:nvPr/>
        </p:nvSpPr>
        <p:spPr>
          <a:xfrm>
            <a:off x="3295933" y="844613"/>
            <a:ext cx="5992263" cy="1139309"/>
          </a:xfrm>
          <a:prstGeom prst="rect">
            <a:avLst/>
          </a:prstGeom>
        </p:spPr>
        <p:txBody>
          <a:bodyPr wrap="square" lIns="0" tIns="0" rIns="0" bIns="0" rtlCol="0" anchor="t">
            <a:spAutoFit/>
          </a:bodyPr>
          <a:lstStyle>
            <a:defPPr>
              <a:defRPr lang="en-US"/>
            </a:defPPr>
            <a:lvl1pPr marL="0" algn="l" defTabSz="609539" rtl="0" eaLnBrk="1" latinLnBrk="0" hangingPunct="1">
              <a:defRPr sz="1200" kern="1200">
                <a:solidFill>
                  <a:schemeClr val="tx1"/>
                </a:solidFill>
                <a:latin typeface="+mn-lt"/>
                <a:ea typeface="+mn-ea"/>
                <a:cs typeface="+mn-cs"/>
              </a:defRPr>
            </a:lvl1pPr>
            <a:lvl2pPr marL="304770" algn="l" defTabSz="609539" rtl="0" eaLnBrk="1" latinLnBrk="0" hangingPunct="1">
              <a:defRPr sz="1200" kern="1200">
                <a:solidFill>
                  <a:schemeClr val="tx1"/>
                </a:solidFill>
                <a:latin typeface="+mn-lt"/>
                <a:ea typeface="+mn-ea"/>
                <a:cs typeface="+mn-cs"/>
              </a:defRPr>
            </a:lvl2pPr>
            <a:lvl3pPr marL="609539" algn="l" defTabSz="609539" rtl="0" eaLnBrk="1" latinLnBrk="0" hangingPunct="1">
              <a:defRPr sz="1200" kern="1200">
                <a:solidFill>
                  <a:schemeClr val="tx1"/>
                </a:solidFill>
                <a:latin typeface="+mn-lt"/>
                <a:ea typeface="+mn-ea"/>
                <a:cs typeface="+mn-cs"/>
              </a:defRPr>
            </a:lvl3pPr>
            <a:lvl4pPr marL="914309" algn="l" defTabSz="609539" rtl="0" eaLnBrk="1" latinLnBrk="0" hangingPunct="1">
              <a:defRPr sz="1200" kern="1200">
                <a:solidFill>
                  <a:schemeClr val="tx1"/>
                </a:solidFill>
                <a:latin typeface="+mn-lt"/>
                <a:ea typeface="+mn-ea"/>
                <a:cs typeface="+mn-cs"/>
              </a:defRPr>
            </a:lvl4pPr>
            <a:lvl5pPr marL="1219078" algn="l" defTabSz="609539" rtl="0" eaLnBrk="1" latinLnBrk="0" hangingPunct="1">
              <a:defRPr sz="1200" kern="1200">
                <a:solidFill>
                  <a:schemeClr val="tx1"/>
                </a:solidFill>
                <a:latin typeface="+mn-lt"/>
                <a:ea typeface="+mn-ea"/>
                <a:cs typeface="+mn-cs"/>
              </a:defRPr>
            </a:lvl5pPr>
            <a:lvl6pPr marL="1523848" algn="l" defTabSz="609539" rtl="0" eaLnBrk="1" latinLnBrk="0" hangingPunct="1">
              <a:defRPr sz="1200" kern="1200">
                <a:solidFill>
                  <a:schemeClr val="tx1"/>
                </a:solidFill>
                <a:latin typeface="+mn-lt"/>
                <a:ea typeface="+mn-ea"/>
                <a:cs typeface="+mn-cs"/>
              </a:defRPr>
            </a:lvl6pPr>
            <a:lvl7pPr marL="1828617" algn="l" defTabSz="609539" rtl="0" eaLnBrk="1" latinLnBrk="0" hangingPunct="1">
              <a:defRPr sz="1200" kern="1200">
                <a:solidFill>
                  <a:schemeClr val="tx1"/>
                </a:solidFill>
                <a:latin typeface="+mn-lt"/>
                <a:ea typeface="+mn-ea"/>
                <a:cs typeface="+mn-cs"/>
              </a:defRPr>
            </a:lvl7pPr>
            <a:lvl8pPr marL="2133387" algn="l" defTabSz="609539" rtl="0" eaLnBrk="1" latinLnBrk="0" hangingPunct="1">
              <a:defRPr sz="1200" kern="1200">
                <a:solidFill>
                  <a:schemeClr val="tx1"/>
                </a:solidFill>
                <a:latin typeface="+mn-lt"/>
                <a:ea typeface="+mn-ea"/>
                <a:cs typeface="+mn-cs"/>
              </a:defRPr>
            </a:lvl8pPr>
            <a:lvl9pPr marL="2438156" algn="l" defTabSz="609539" rtl="0" eaLnBrk="1" latinLnBrk="0" hangingPunct="1">
              <a:defRPr sz="1200" kern="1200">
                <a:solidFill>
                  <a:schemeClr val="tx1"/>
                </a:solidFill>
                <a:latin typeface="+mn-lt"/>
                <a:ea typeface="+mn-ea"/>
                <a:cs typeface="+mn-cs"/>
              </a:defRPr>
            </a:lvl9pPr>
          </a:lstStyle>
          <a:p>
            <a:pPr algn="just">
              <a:lnSpc>
                <a:spcPts val="9304"/>
              </a:lnSpc>
            </a:pPr>
            <a:r>
              <a:rPr lang="en-US" sz="6645" spc="-133" dirty="0" err="1">
                <a:solidFill>
                  <a:srgbClr val="1E244F"/>
                </a:solidFill>
                <a:latin typeface="Lexend 2"/>
                <a:ea typeface="Lexend 2"/>
                <a:cs typeface="Lexend 2"/>
                <a:sym typeface="Lexend 2"/>
              </a:rPr>
              <a:t>Programma</a:t>
            </a:r>
            <a:endParaRPr lang="en-US" sz="6645" spc="-133" dirty="0">
              <a:solidFill>
                <a:srgbClr val="1E244F"/>
              </a:solidFill>
              <a:latin typeface="Lexend 2"/>
              <a:ea typeface="Lexend 2"/>
              <a:cs typeface="Lexend 2"/>
              <a:sym typeface="Lexend 2"/>
            </a:endParaRPr>
          </a:p>
        </p:txBody>
      </p:sp>
      <p:grpSp>
        <p:nvGrpSpPr>
          <p:cNvPr id="9" name="Group 9"/>
          <p:cNvGrpSpPr/>
          <p:nvPr/>
        </p:nvGrpSpPr>
        <p:grpSpPr>
          <a:xfrm>
            <a:off x="4570517" y="2675246"/>
            <a:ext cx="3048759" cy="3388266"/>
            <a:chOff x="0" y="0"/>
            <a:chExt cx="1204448" cy="1338574"/>
          </a:xfrm>
        </p:grpSpPr>
        <p:sp>
          <p:nvSpPr>
            <p:cNvPr id="10" name="Freeform 10"/>
            <p:cNvSpPr/>
            <p:nvPr/>
          </p:nvSpPr>
          <p:spPr>
            <a:xfrm>
              <a:off x="0" y="0"/>
              <a:ext cx="1204448" cy="1338574"/>
            </a:xfrm>
            <a:custGeom>
              <a:avLst/>
              <a:gdLst/>
              <a:ahLst/>
              <a:cxnLst/>
              <a:rect l="l" t="t" r="r" b="b"/>
              <a:pathLst>
                <a:path w="1204448" h="1338574">
                  <a:moveTo>
                    <a:pt x="86338" y="0"/>
                  </a:moveTo>
                  <a:lnTo>
                    <a:pt x="1118110" y="0"/>
                  </a:lnTo>
                  <a:cubicBezTo>
                    <a:pt x="1165793" y="0"/>
                    <a:pt x="1204448" y="38655"/>
                    <a:pt x="1204448" y="86338"/>
                  </a:cubicBezTo>
                  <a:lnTo>
                    <a:pt x="1204448" y="1252236"/>
                  </a:lnTo>
                  <a:cubicBezTo>
                    <a:pt x="1204448" y="1275134"/>
                    <a:pt x="1195352" y="1297095"/>
                    <a:pt x="1179160" y="1313286"/>
                  </a:cubicBezTo>
                  <a:cubicBezTo>
                    <a:pt x="1162969" y="1329478"/>
                    <a:pt x="1141008" y="1338574"/>
                    <a:pt x="1118110" y="1338574"/>
                  </a:cubicBezTo>
                  <a:lnTo>
                    <a:pt x="86338" y="1338574"/>
                  </a:lnTo>
                  <a:cubicBezTo>
                    <a:pt x="63440" y="1338574"/>
                    <a:pt x="41480" y="1329478"/>
                    <a:pt x="25288" y="1313286"/>
                  </a:cubicBezTo>
                  <a:cubicBezTo>
                    <a:pt x="9096" y="1297095"/>
                    <a:pt x="0" y="1275134"/>
                    <a:pt x="0" y="1252236"/>
                  </a:cubicBezTo>
                  <a:lnTo>
                    <a:pt x="0" y="86338"/>
                  </a:lnTo>
                  <a:cubicBezTo>
                    <a:pt x="0" y="63440"/>
                    <a:pt x="9096" y="41480"/>
                    <a:pt x="25288" y="25288"/>
                  </a:cubicBezTo>
                  <a:cubicBezTo>
                    <a:pt x="41480" y="9096"/>
                    <a:pt x="63440" y="0"/>
                    <a:pt x="86338" y="0"/>
                  </a:cubicBezTo>
                  <a:close/>
                </a:path>
              </a:pathLst>
            </a:custGeom>
            <a:solidFill>
              <a:srgbClr val="D5A0FF"/>
            </a:solidFill>
          </p:spPr>
          <p:txBody>
            <a:bodyPr/>
            <a:lstStyle/>
            <a:p>
              <a:endParaRPr lang="en-US"/>
            </a:p>
          </p:txBody>
        </p:sp>
        <p:sp>
          <p:nvSpPr>
            <p:cNvPr id="11" name="TextBox 11"/>
            <p:cNvSpPr txBox="1"/>
            <p:nvPr/>
          </p:nvSpPr>
          <p:spPr>
            <a:xfrm>
              <a:off x="0" y="-38100"/>
              <a:ext cx="1204448" cy="1376674"/>
            </a:xfrm>
            <a:prstGeom prst="rect">
              <a:avLst/>
            </a:prstGeom>
          </p:spPr>
          <p:txBody>
            <a:bodyPr lIns="33867" tIns="33867" rIns="33867" bIns="33867" rtlCol="0" anchor="ctr"/>
            <a:lstStyle>
              <a:defPPr>
                <a:defRPr lang="en-US"/>
              </a:defPPr>
              <a:lvl1pPr marL="0" algn="l" defTabSz="609539" rtl="0" eaLnBrk="1" latinLnBrk="0" hangingPunct="1">
                <a:defRPr sz="1200" kern="1200">
                  <a:solidFill>
                    <a:schemeClr val="tx1"/>
                  </a:solidFill>
                  <a:latin typeface="+mn-lt"/>
                  <a:ea typeface="+mn-ea"/>
                  <a:cs typeface="+mn-cs"/>
                </a:defRPr>
              </a:lvl1pPr>
              <a:lvl2pPr marL="304770" algn="l" defTabSz="609539" rtl="0" eaLnBrk="1" latinLnBrk="0" hangingPunct="1">
                <a:defRPr sz="1200" kern="1200">
                  <a:solidFill>
                    <a:schemeClr val="tx1"/>
                  </a:solidFill>
                  <a:latin typeface="+mn-lt"/>
                  <a:ea typeface="+mn-ea"/>
                  <a:cs typeface="+mn-cs"/>
                </a:defRPr>
              </a:lvl2pPr>
              <a:lvl3pPr marL="609539" algn="l" defTabSz="609539" rtl="0" eaLnBrk="1" latinLnBrk="0" hangingPunct="1">
                <a:defRPr sz="1200" kern="1200">
                  <a:solidFill>
                    <a:schemeClr val="tx1"/>
                  </a:solidFill>
                  <a:latin typeface="+mn-lt"/>
                  <a:ea typeface="+mn-ea"/>
                  <a:cs typeface="+mn-cs"/>
                </a:defRPr>
              </a:lvl3pPr>
              <a:lvl4pPr marL="914309" algn="l" defTabSz="609539" rtl="0" eaLnBrk="1" latinLnBrk="0" hangingPunct="1">
                <a:defRPr sz="1200" kern="1200">
                  <a:solidFill>
                    <a:schemeClr val="tx1"/>
                  </a:solidFill>
                  <a:latin typeface="+mn-lt"/>
                  <a:ea typeface="+mn-ea"/>
                  <a:cs typeface="+mn-cs"/>
                </a:defRPr>
              </a:lvl4pPr>
              <a:lvl5pPr marL="1219078" algn="l" defTabSz="609539" rtl="0" eaLnBrk="1" latinLnBrk="0" hangingPunct="1">
                <a:defRPr sz="1200" kern="1200">
                  <a:solidFill>
                    <a:schemeClr val="tx1"/>
                  </a:solidFill>
                  <a:latin typeface="+mn-lt"/>
                  <a:ea typeface="+mn-ea"/>
                  <a:cs typeface="+mn-cs"/>
                </a:defRPr>
              </a:lvl5pPr>
              <a:lvl6pPr marL="1523848" algn="l" defTabSz="609539" rtl="0" eaLnBrk="1" latinLnBrk="0" hangingPunct="1">
                <a:defRPr sz="1200" kern="1200">
                  <a:solidFill>
                    <a:schemeClr val="tx1"/>
                  </a:solidFill>
                  <a:latin typeface="+mn-lt"/>
                  <a:ea typeface="+mn-ea"/>
                  <a:cs typeface="+mn-cs"/>
                </a:defRPr>
              </a:lvl6pPr>
              <a:lvl7pPr marL="1828617" algn="l" defTabSz="609539" rtl="0" eaLnBrk="1" latinLnBrk="0" hangingPunct="1">
                <a:defRPr sz="1200" kern="1200">
                  <a:solidFill>
                    <a:schemeClr val="tx1"/>
                  </a:solidFill>
                  <a:latin typeface="+mn-lt"/>
                  <a:ea typeface="+mn-ea"/>
                  <a:cs typeface="+mn-cs"/>
                </a:defRPr>
              </a:lvl7pPr>
              <a:lvl8pPr marL="2133387" algn="l" defTabSz="609539" rtl="0" eaLnBrk="1" latinLnBrk="0" hangingPunct="1">
                <a:defRPr sz="1200" kern="1200">
                  <a:solidFill>
                    <a:schemeClr val="tx1"/>
                  </a:solidFill>
                  <a:latin typeface="+mn-lt"/>
                  <a:ea typeface="+mn-ea"/>
                  <a:cs typeface="+mn-cs"/>
                </a:defRPr>
              </a:lvl8pPr>
              <a:lvl9pPr marL="2438156" algn="l" defTabSz="609539" rtl="0" eaLnBrk="1" latinLnBrk="0" hangingPunct="1">
                <a:defRPr sz="1200" kern="1200">
                  <a:solidFill>
                    <a:schemeClr val="tx1"/>
                  </a:solidFill>
                  <a:latin typeface="+mn-lt"/>
                  <a:ea typeface="+mn-ea"/>
                  <a:cs typeface="+mn-cs"/>
                </a:defRPr>
              </a:lvl9pPr>
            </a:lstStyle>
            <a:p>
              <a:pPr algn="ctr">
                <a:lnSpc>
                  <a:spcPts val="1773"/>
                </a:lnSpc>
                <a:spcBef>
                  <a:spcPct val="0"/>
                </a:spcBef>
              </a:pPr>
              <a:endParaRPr sz="800"/>
            </a:p>
          </p:txBody>
        </p:sp>
      </p:grpSp>
      <p:grpSp>
        <p:nvGrpSpPr>
          <p:cNvPr id="12" name="Group 12"/>
          <p:cNvGrpSpPr/>
          <p:nvPr/>
        </p:nvGrpSpPr>
        <p:grpSpPr>
          <a:xfrm>
            <a:off x="8101877" y="2675246"/>
            <a:ext cx="3048759" cy="3388266"/>
            <a:chOff x="0" y="0"/>
            <a:chExt cx="1204448" cy="1338574"/>
          </a:xfrm>
        </p:grpSpPr>
        <p:sp>
          <p:nvSpPr>
            <p:cNvPr id="13" name="Freeform 13"/>
            <p:cNvSpPr/>
            <p:nvPr/>
          </p:nvSpPr>
          <p:spPr>
            <a:xfrm>
              <a:off x="0" y="0"/>
              <a:ext cx="1204448" cy="1338574"/>
            </a:xfrm>
            <a:custGeom>
              <a:avLst/>
              <a:gdLst/>
              <a:ahLst/>
              <a:cxnLst/>
              <a:rect l="l" t="t" r="r" b="b"/>
              <a:pathLst>
                <a:path w="1204448" h="1338574">
                  <a:moveTo>
                    <a:pt x="86338" y="0"/>
                  </a:moveTo>
                  <a:lnTo>
                    <a:pt x="1118110" y="0"/>
                  </a:lnTo>
                  <a:cubicBezTo>
                    <a:pt x="1165793" y="0"/>
                    <a:pt x="1204448" y="38655"/>
                    <a:pt x="1204448" y="86338"/>
                  </a:cubicBezTo>
                  <a:lnTo>
                    <a:pt x="1204448" y="1252236"/>
                  </a:lnTo>
                  <a:cubicBezTo>
                    <a:pt x="1204448" y="1275134"/>
                    <a:pt x="1195352" y="1297095"/>
                    <a:pt x="1179160" y="1313286"/>
                  </a:cubicBezTo>
                  <a:cubicBezTo>
                    <a:pt x="1162969" y="1329478"/>
                    <a:pt x="1141008" y="1338574"/>
                    <a:pt x="1118110" y="1338574"/>
                  </a:cubicBezTo>
                  <a:lnTo>
                    <a:pt x="86338" y="1338574"/>
                  </a:lnTo>
                  <a:cubicBezTo>
                    <a:pt x="63440" y="1338574"/>
                    <a:pt x="41480" y="1329478"/>
                    <a:pt x="25288" y="1313286"/>
                  </a:cubicBezTo>
                  <a:cubicBezTo>
                    <a:pt x="9096" y="1297095"/>
                    <a:pt x="0" y="1275134"/>
                    <a:pt x="0" y="1252236"/>
                  </a:cubicBezTo>
                  <a:lnTo>
                    <a:pt x="0" y="86338"/>
                  </a:lnTo>
                  <a:cubicBezTo>
                    <a:pt x="0" y="63440"/>
                    <a:pt x="9096" y="41480"/>
                    <a:pt x="25288" y="25288"/>
                  </a:cubicBezTo>
                  <a:cubicBezTo>
                    <a:pt x="41480" y="9096"/>
                    <a:pt x="63440" y="0"/>
                    <a:pt x="86338" y="0"/>
                  </a:cubicBezTo>
                  <a:close/>
                </a:path>
              </a:pathLst>
            </a:custGeom>
            <a:solidFill>
              <a:srgbClr val="D5A0FF"/>
            </a:solidFill>
          </p:spPr>
          <p:txBody>
            <a:bodyPr/>
            <a:lstStyle/>
            <a:p>
              <a:endParaRPr lang="en-US"/>
            </a:p>
          </p:txBody>
        </p:sp>
        <p:sp>
          <p:nvSpPr>
            <p:cNvPr id="14" name="TextBox 14"/>
            <p:cNvSpPr txBox="1"/>
            <p:nvPr/>
          </p:nvSpPr>
          <p:spPr>
            <a:xfrm>
              <a:off x="0" y="-38100"/>
              <a:ext cx="1204448" cy="1376674"/>
            </a:xfrm>
            <a:prstGeom prst="rect">
              <a:avLst/>
            </a:prstGeom>
          </p:spPr>
          <p:txBody>
            <a:bodyPr lIns="33867" tIns="33867" rIns="33867" bIns="33867" rtlCol="0" anchor="ctr"/>
            <a:lstStyle>
              <a:defPPr>
                <a:defRPr lang="en-US"/>
              </a:defPPr>
              <a:lvl1pPr marL="0" algn="l" defTabSz="609539" rtl="0" eaLnBrk="1" latinLnBrk="0" hangingPunct="1">
                <a:defRPr sz="1200" kern="1200">
                  <a:solidFill>
                    <a:schemeClr val="tx1"/>
                  </a:solidFill>
                  <a:latin typeface="+mn-lt"/>
                  <a:ea typeface="+mn-ea"/>
                  <a:cs typeface="+mn-cs"/>
                </a:defRPr>
              </a:lvl1pPr>
              <a:lvl2pPr marL="304770" algn="l" defTabSz="609539" rtl="0" eaLnBrk="1" latinLnBrk="0" hangingPunct="1">
                <a:defRPr sz="1200" kern="1200">
                  <a:solidFill>
                    <a:schemeClr val="tx1"/>
                  </a:solidFill>
                  <a:latin typeface="+mn-lt"/>
                  <a:ea typeface="+mn-ea"/>
                  <a:cs typeface="+mn-cs"/>
                </a:defRPr>
              </a:lvl2pPr>
              <a:lvl3pPr marL="609539" algn="l" defTabSz="609539" rtl="0" eaLnBrk="1" latinLnBrk="0" hangingPunct="1">
                <a:defRPr sz="1200" kern="1200">
                  <a:solidFill>
                    <a:schemeClr val="tx1"/>
                  </a:solidFill>
                  <a:latin typeface="+mn-lt"/>
                  <a:ea typeface="+mn-ea"/>
                  <a:cs typeface="+mn-cs"/>
                </a:defRPr>
              </a:lvl3pPr>
              <a:lvl4pPr marL="914309" algn="l" defTabSz="609539" rtl="0" eaLnBrk="1" latinLnBrk="0" hangingPunct="1">
                <a:defRPr sz="1200" kern="1200">
                  <a:solidFill>
                    <a:schemeClr val="tx1"/>
                  </a:solidFill>
                  <a:latin typeface="+mn-lt"/>
                  <a:ea typeface="+mn-ea"/>
                  <a:cs typeface="+mn-cs"/>
                </a:defRPr>
              </a:lvl4pPr>
              <a:lvl5pPr marL="1219078" algn="l" defTabSz="609539" rtl="0" eaLnBrk="1" latinLnBrk="0" hangingPunct="1">
                <a:defRPr sz="1200" kern="1200">
                  <a:solidFill>
                    <a:schemeClr val="tx1"/>
                  </a:solidFill>
                  <a:latin typeface="+mn-lt"/>
                  <a:ea typeface="+mn-ea"/>
                  <a:cs typeface="+mn-cs"/>
                </a:defRPr>
              </a:lvl5pPr>
              <a:lvl6pPr marL="1523848" algn="l" defTabSz="609539" rtl="0" eaLnBrk="1" latinLnBrk="0" hangingPunct="1">
                <a:defRPr sz="1200" kern="1200">
                  <a:solidFill>
                    <a:schemeClr val="tx1"/>
                  </a:solidFill>
                  <a:latin typeface="+mn-lt"/>
                  <a:ea typeface="+mn-ea"/>
                  <a:cs typeface="+mn-cs"/>
                </a:defRPr>
              </a:lvl6pPr>
              <a:lvl7pPr marL="1828617" algn="l" defTabSz="609539" rtl="0" eaLnBrk="1" latinLnBrk="0" hangingPunct="1">
                <a:defRPr sz="1200" kern="1200">
                  <a:solidFill>
                    <a:schemeClr val="tx1"/>
                  </a:solidFill>
                  <a:latin typeface="+mn-lt"/>
                  <a:ea typeface="+mn-ea"/>
                  <a:cs typeface="+mn-cs"/>
                </a:defRPr>
              </a:lvl7pPr>
              <a:lvl8pPr marL="2133387" algn="l" defTabSz="609539" rtl="0" eaLnBrk="1" latinLnBrk="0" hangingPunct="1">
                <a:defRPr sz="1200" kern="1200">
                  <a:solidFill>
                    <a:schemeClr val="tx1"/>
                  </a:solidFill>
                  <a:latin typeface="+mn-lt"/>
                  <a:ea typeface="+mn-ea"/>
                  <a:cs typeface="+mn-cs"/>
                </a:defRPr>
              </a:lvl8pPr>
              <a:lvl9pPr marL="2438156" algn="l" defTabSz="609539" rtl="0" eaLnBrk="1" latinLnBrk="0" hangingPunct="1">
                <a:defRPr sz="1200" kern="1200">
                  <a:solidFill>
                    <a:schemeClr val="tx1"/>
                  </a:solidFill>
                  <a:latin typeface="+mn-lt"/>
                  <a:ea typeface="+mn-ea"/>
                  <a:cs typeface="+mn-cs"/>
                </a:defRPr>
              </a:lvl9pPr>
            </a:lstStyle>
            <a:p>
              <a:pPr algn="ctr">
                <a:lnSpc>
                  <a:spcPts val="1773"/>
                </a:lnSpc>
                <a:spcBef>
                  <a:spcPct val="0"/>
                </a:spcBef>
              </a:pPr>
              <a:endParaRPr sz="800"/>
            </a:p>
          </p:txBody>
        </p:sp>
      </p:grpSp>
      <p:sp>
        <p:nvSpPr>
          <p:cNvPr id="15" name="TextBox 15"/>
          <p:cNvSpPr txBox="1"/>
          <p:nvPr/>
        </p:nvSpPr>
        <p:spPr>
          <a:xfrm>
            <a:off x="2234064" y="1892891"/>
            <a:ext cx="663362" cy="1412309"/>
          </a:xfrm>
          <a:prstGeom prst="rect">
            <a:avLst/>
          </a:prstGeom>
        </p:spPr>
        <p:txBody>
          <a:bodyPr wrap="square" lIns="0" tIns="0" rIns="0" bIns="0" rtlCol="0" anchor="t">
            <a:spAutoFit/>
          </a:bodyPr>
          <a:lstStyle>
            <a:defPPr>
              <a:defRPr lang="en-US"/>
            </a:defPPr>
            <a:lvl1pPr marL="0" algn="l" defTabSz="609539" rtl="0" eaLnBrk="1" latinLnBrk="0" hangingPunct="1">
              <a:defRPr sz="1200" kern="1200">
                <a:solidFill>
                  <a:schemeClr val="tx1"/>
                </a:solidFill>
                <a:latin typeface="+mn-lt"/>
                <a:ea typeface="+mn-ea"/>
                <a:cs typeface="+mn-cs"/>
              </a:defRPr>
            </a:lvl1pPr>
            <a:lvl2pPr marL="304770" algn="l" defTabSz="609539" rtl="0" eaLnBrk="1" latinLnBrk="0" hangingPunct="1">
              <a:defRPr sz="1200" kern="1200">
                <a:solidFill>
                  <a:schemeClr val="tx1"/>
                </a:solidFill>
                <a:latin typeface="+mn-lt"/>
                <a:ea typeface="+mn-ea"/>
                <a:cs typeface="+mn-cs"/>
              </a:defRPr>
            </a:lvl2pPr>
            <a:lvl3pPr marL="609539" algn="l" defTabSz="609539" rtl="0" eaLnBrk="1" latinLnBrk="0" hangingPunct="1">
              <a:defRPr sz="1200" kern="1200">
                <a:solidFill>
                  <a:schemeClr val="tx1"/>
                </a:solidFill>
                <a:latin typeface="+mn-lt"/>
                <a:ea typeface="+mn-ea"/>
                <a:cs typeface="+mn-cs"/>
              </a:defRPr>
            </a:lvl3pPr>
            <a:lvl4pPr marL="914309" algn="l" defTabSz="609539" rtl="0" eaLnBrk="1" latinLnBrk="0" hangingPunct="1">
              <a:defRPr sz="1200" kern="1200">
                <a:solidFill>
                  <a:schemeClr val="tx1"/>
                </a:solidFill>
                <a:latin typeface="+mn-lt"/>
                <a:ea typeface="+mn-ea"/>
                <a:cs typeface="+mn-cs"/>
              </a:defRPr>
            </a:lvl4pPr>
            <a:lvl5pPr marL="1219078" algn="l" defTabSz="609539" rtl="0" eaLnBrk="1" latinLnBrk="0" hangingPunct="1">
              <a:defRPr sz="1200" kern="1200">
                <a:solidFill>
                  <a:schemeClr val="tx1"/>
                </a:solidFill>
                <a:latin typeface="+mn-lt"/>
                <a:ea typeface="+mn-ea"/>
                <a:cs typeface="+mn-cs"/>
              </a:defRPr>
            </a:lvl5pPr>
            <a:lvl6pPr marL="1523848" algn="l" defTabSz="609539" rtl="0" eaLnBrk="1" latinLnBrk="0" hangingPunct="1">
              <a:defRPr sz="1200" kern="1200">
                <a:solidFill>
                  <a:schemeClr val="tx1"/>
                </a:solidFill>
                <a:latin typeface="+mn-lt"/>
                <a:ea typeface="+mn-ea"/>
                <a:cs typeface="+mn-cs"/>
              </a:defRPr>
            </a:lvl6pPr>
            <a:lvl7pPr marL="1828617" algn="l" defTabSz="609539" rtl="0" eaLnBrk="1" latinLnBrk="0" hangingPunct="1">
              <a:defRPr sz="1200" kern="1200">
                <a:solidFill>
                  <a:schemeClr val="tx1"/>
                </a:solidFill>
                <a:latin typeface="+mn-lt"/>
                <a:ea typeface="+mn-ea"/>
                <a:cs typeface="+mn-cs"/>
              </a:defRPr>
            </a:lvl7pPr>
            <a:lvl8pPr marL="2133387" algn="l" defTabSz="609539" rtl="0" eaLnBrk="1" latinLnBrk="0" hangingPunct="1">
              <a:defRPr sz="1200" kern="1200">
                <a:solidFill>
                  <a:schemeClr val="tx1"/>
                </a:solidFill>
                <a:latin typeface="+mn-lt"/>
                <a:ea typeface="+mn-ea"/>
                <a:cs typeface="+mn-cs"/>
              </a:defRPr>
            </a:lvl8pPr>
            <a:lvl9pPr marL="2438156" algn="l" defTabSz="609539" rtl="0" eaLnBrk="1" latinLnBrk="0" hangingPunct="1">
              <a:defRPr sz="1200" kern="1200">
                <a:solidFill>
                  <a:schemeClr val="tx1"/>
                </a:solidFill>
                <a:latin typeface="+mn-lt"/>
                <a:ea typeface="+mn-ea"/>
                <a:cs typeface="+mn-cs"/>
              </a:defRPr>
            </a:lvl9pPr>
          </a:lstStyle>
          <a:p>
            <a:pPr algn="just">
              <a:lnSpc>
                <a:spcPts val="11579"/>
              </a:lnSpc>
            </a:pPr>
            <a:r>
              <a:rPr lang="en-US" sz="8271" spc="-165" dirty="0">
                <a:solidFill>
                  <a:srgbClr val="F9F3F0"/>
                </a:solidFill>
                <a:latin typeface="Lexend 2"/>
                <a:ea typeface="Lexend 2"/>
                <a:cs typeface="Lexend 2"/>
                <a:sym typeface="Lexend 2"/>
              </a:rPr>
              <a:t>1</a:t>
            </a:r>
          </a:p>
        </p:txBody>
      </p:sp>
      <p:sp>
        <p:nvSpPr>
          <p:cNvPr id="16" name="TextBox 16"/>
          <p:cNvSpPr txBox="1"/>
          <p:nvPr/>
        </p:nvSpPr>
        <p:spPr>
          <a:xfrm>
            <a:off x="5763216" y="1892891"/>
            <a:ext cx="663362" cy="1412309"/>
          </a:xfrm>
          <a:prstGeom prst="rect">
            <a:avLst/>
          </a:prstGeom>
        </p:spPr>
        <p:txBody>
          <a:bodyPr wrap="square" lIns="0" tIns="0" rIns="0" bIns="0" rtlCol="0" anchor="t">
            <a:spAutoFit/>
          </a:bodyPr>
          <a:lstStyle>
            <a:defPPr>
              <a:defRPr lang="en-US"/>
            </a:defPPr>
            <a:lvl1pPr marL="0" algn="l" defTabSz="609539" rtl="0" eaLnBrk="1" latinLnBrk="0" hangingPunct="1">
              <a:defRPr sz="1200" kern="1200">
                <a:solidFill>
                  <a:schemeClr val="tx1"/>
                </a:solidFill>
                <a:latin typeface="+mn-lt"/>
                <a:ea typeface="+mn-ea"/>
                <a:cs typeface="+mn-cs"/>
              </a:defRPr>
            </a:lvl1pPr>
            <a:lvl2pPr marL="304770" algn="l" defTabSz="609539" rtl="0" eaLnBrk="1" latinLnBrk="0" hangingPunct="1">
              <a:defRPr sz="1200" kern="1200">
                <a:solidFill>
                  <a:schemeClr val="tx1"/>
                </a:solidFill>
                <a:latin typeface="+mn-lt"/>
                <a:ea typeface="+mn-ea"/>
                <a:cs typeface="+mn-cs"/>
              </a:defRPr>
            </a:lvl2pPr>
            <a:lvl3pPr marL="609539" algn="l" defTabSz="609539" rtl="0" eaLnBrk="1" latinLnBrk="0" hangingPunct="1">
              <a:defRPr sz="1200" kern="1200">
                <a:solidFill>
                  <a:schemeClr val="tx1"/>
                </a:solidFill>
                <a:latin typeface="+mn-lt"/>
                <a:ea typeface="+mn-ea"/>
                <a:cs typeface="+mn-cs"/>
              </a:defRPr>
            </a:lvl3pPr>
            <a:lvl4pPr marL="914309" algn="l" defTabSz="609539" rtl="0" eaLnBrk="1" latinLnBrk="0" hangingPunct="1">
              <a:defRPr sz="1200" kern="1200">
                <a:solidFill>
                  <a:schemeClr val="tx1"/>
                </a:solidFill>
                <a:latin typeface="+mn-lt"/>
                <a:ea typeface="+mn-ea"/>
                <a:cs typeface="+mn-cs"/>
              </a:defRPr>
            </a:lvl4pPr>
            <a:lvl5pPr marL="1219078" algn="l" defTabSz="609539" rtl="0" eaLnBrk="1" latinLnBrk="0" hangingPunct="1">
              <a:defRPr sz="1200" kern="1200">
                <a:solidFill>
                  <a:schemeClr val="tx1"/>
                </a:solidFill>
                <a:latin typeface="+mn-lt"/>
                <a:ea typeface="+mn-ea"/>
                <a:cs typeface="+mn-cs"/>
              </a:defRPr>
            </a:lvl5pPr>
            <a:lvl6pPr marL="1523848" algn="l" defTabSz="609539" rtl="0" eaLnBrk="1" latinLnBrk="0" hangingPunct="1">
              <a:defRPr sz="1200" kern="1200">
                <a:solidFill>
                  <a:schemeClr val="tx1"/>
                </a:solidFill>
                <a:latin typeface="+mn-lt"/>
                <a:ea typeface="+mn-ea"/>
                <a:cs typeface="+mn-cs"/>
              </a:defRPr>
            </a:lvl6pPr>
            <a:lvl7pPr marL="1828617" algn="l" defTabSz="609539" rtl="0" eaLnBrk="1" latinLnBrk="0" hangingPunct="1">
              <a:defRPr sz="1200" kern="1200">
                <a:solidFill>
                  <a:schemeClr val="tx1"/>
                </a:solidFill>
                <a:latin typeface="+mn-lt"/>
                <a:ea typeface="+mn-ea"/>
                <a:cs typeface="+mn-cs"/>
              </a:defRPr>
            </a:lvl7pPr>
            <a:lvl8pPr marL="2133387" algn="l" defTabSz="609539" rtl="0" eaLnBrk="1" latinLnBrk="0" hangingPunct="1">
              <a:defRPr sz="1200" kern="1200">
                <a:solidFill>
                  <a:schemeClr val="tx1"/>
                </a:solidFill>
                <a:latin typeface="+mn-lt"/>
                <a:ea typeface="+mn-ea"/>
                <a:cs typeface="+mn-cs"/>
              </a:defRPr>
            </a:lvl8pPr>
            <a:lvl9pPr marL="2438156" algn="l" defTabSz="609539" rtl="0" eaLnBrk="1" latinLnBrk="0" hangingPunct="1">
              <a:defRPr sz="1200" kern="1200">
                <a:solidFill>
                  <a:schemeClr val="tx1"/>
                </a:solidFill>
                <a:latin typeface="+mn-lt"/>
                <a:ea typeface="+mn-ea"/>
                <a:cs typeface="+mn-cs"/>
              </a:defRPr>
            </a:lvl9pPr>
          </a:lstStyle>
          <a:p>
            <a:pPr algn="just">
              <a:lnSpc>
                <a:spcPts val="11579"/>
              </a:lnSpc>
            </a:pPr>
            <a:r>
              <a:rPr lang="en-US" sz="8271" spc="-165">
                <a:solidFill>
                  <a:srgbClr val="F9F3F0"/>
                </a:solidFill>
                <a:latin typeface="Lexend 2"/>
                <a:ea typeface="Lexend 2"/>
                <a:cs typeface="Lexend 2"/>
                <a:sym typeface="Lexend 2"/>
              </a:rPr>
              <a:t>2</a:t>
            </a:r>
          </a:p>
        </p:txBody>
      </p:sp>
      <p:sp>
        <p:nvSpPr>
          <p:cNvPr id="17" name="TextBox 17"/>
          <p:cNvSpPr txBox="1"/>
          <p:nvPr/>
        </p:nvSpPr>
        <p:spPr>
          <a:xfrm>
            <a:off x="9396625" y="1892891"/>
            <a:ext cx="663362" cy="1412309"/>
          </a:xfrm>
          <a:prstGeom prst="rect">
            <a:avLst/>
          </a:prstGeom>
        </p:spPr>
        <p:txBody>
          <a:bodyPr wrap="square" lIns="0" tIns="0" rIns="0" bIns="0" rtlCol="0" anchor="t">
            <a:spAutoFit/>
          </a:bodyPr>
          <a:lstStyle>
            <a:defPPr>
              <a:defRPr lang="en-US"/>
            </a:defPPr>
            <a:lvl1pPr marL="0" algn="l" defTabSz="609539" rtl="0" eaLnBrk="1" latinLnBrk="0" hangingPunct="1">
              <a:defRPr sz="1200" kern="1200">
                <a:solidFill>
                  <a:schemeClr val="tx1"/>
                </a:solidFill>
                <a:latin typeface="+mn-lt"/>
                <a:ea typeface="+mn-ea"/>
                <a:cs typeface="+mn-cs"/>
              </a:defRPr>
            </a:lvl1pPr>
            <a:lvl2pPr marL="304770" algn="l" defTabSz="609539" rtl="0" eaLnBrk="1" latinLnBrk="0" hangingPunct="1">
              <a:defRPr sz="1200" kern="1200">
                <a:solidFill>
                  <a:schemeClr val="tx1"/>
                </a:solidFill>
                <a:latin typeface="+mn-lt"/>
                <a:ea typeface="+mn-ea"/>
                <a:cs typeface="+mn-cs"/>
              </a:defRPr>
            </a:lvl2pPr>
            <a:lvl3pPr marL="609539" algn="l" defTabSz="609539" rtl="0" eaLnBrk="1" latinLnBrk="0" hangingPunct="1">
              <a:defRPr sz="1200" kern="1200">
                <a:solidFill>
                  <a:schemeClr val="tx1"/>
                </a:solidFill>
                <a:latin typeface="+mn-lt"/>
                <a:ea typeface="+mn-ea"/>
                <a:cs typeface="+mn-cs"/>
              </a:defRPr>
            </a:lvl3pPr>
            <a:lvl4pPr marL="914309" algn="l" defTabSz="609539" rtl="0" eaLnBrk="1" latinLnBrk="0" hangingPunct="1">
              <a:defRPr sz="1200" kern="1200">
                <a:solidFill>
                  <a:schemeClr val="tx1"/>
                </a:solidFill>
                <a:latin typeface="+mn-lt"/>
                <a:ea typeface="+mn-ea"/>
                <a:cs typeface="+mn-cs"/>
              </a:defRPr>
            </a:lvl4pPr>
            <a:lvl5pPr marL="1219078" algn="l" defTabSz="609539" rtl="0" eaLnBrk="1" latinLnBrk="0" hangingPunct="1">
              <a:defRPr sz="1200" kern="1200">
                <a:solidFill>
                  <a:schemeClr val="tx1"/>
                </a:solidFill>
                <a:latin typeface="+mn-lt"/>
                <a:ea typeface="+mn-ea"/>
                <a:cs typeface="+mn-cs"/>
              </a:defRPr>
            </a:lvl5pPr>
            <a:lvl6pPr marL="1523848" algn="l" defTabSz="609539" rtl="0" eaLnBrk="1" latinLnBrk="0" hangingPunct="1">
              <a:defRPr sz="1200" kern="1200">
                <a:solidFill>
                  <a:schemeClr val="tx1"/>
                </a:solidFill>
                <a:latin typeface="+mn-lt"/>
                <a:ea typeface="+mn-ea"/>
                <a:cs typeface="+mn-cs"/>
              </a:defRPr>
            </a:lvl6pPr>
            <a:lvl7pPr marL="1828617" algn="l" defTabSz="609539" rtl="0" eaLnBrk="1" latinLnBrk="0" hangingPunct="1">
              <a:defRPr sz="1200" kern="1200">
                <a:solidFill>
                  <a:schemeClr val="tx1"/>
                </a:solidFill>
                <a:latin typeface="+mn-lt"/>
                <a:ea typeface="+mn-ea"/>
                <a:cs typeface="+mn-cs"/>
              </a:defRPr>
            </a:lvl7pPr>
            <a:lvl8pPr marL="2133387" algn="l" defTabSz="609539" rtl="0" eaLnBrk="1" latinLnBrk="0" hangingPunct="1">
              <a:defRPr sz="1200" kern="1200">
                <a:solidFill>
                  <a:schemeClr val="tx1"/>
                </a:solidFill>
                <a:latin typeface="+mn-lt"/>
                <a:ea typeface="+mn-ea"/>
                <a:cs typeface="+mn-cs"/>
              </a:defRPr>
            </a:lvl8pPr>
            <a:lvl9pPr marL="2438156" algn="l" defTabSz="609539" rtl="0" eaLnBrk="1" latinLnBrk="0" hangingPunct="1">
              <a:defRPr sz="1200" kern="1200">
                <a:solidFill>
                  <a:schemeClr val="tx1"/>
                </a:solidFill>
                <a:latin typeface="+mn-lt"/>
                <a:ea typeface="+mn-ea"/>
                <a:cs typeface="+mn-cs"/>
              </a:defRPr>
            </a:lvl9pPr>
          </a:lstStyle>
          <a:p>
            <a:pPr algn="just">
              <a:lnSpc>
                <a:spcPts val="11579"/>
              </a:lnSpc>
            </a:pPr>
            <a:r>
              <a:rPr lang="en-US" sz="8271" spc="-165">
                <a:solidFill>
                  <a:srgbClr val="F9F3F0"/>
                </a:solidFill>
                <a:latin typeface="Lexend 2"/>
                <a:ea typeface="Lexend 2"/>
                <a:cs typeface="Lexend 2"/>
                <a:sym typeface="Lexend 2"/>
              </a:rPr>
              <a:t>3</a:t>
            </a:r>
          </a:p>
        </p:txBody>
      </p:sp>
      <p:sp>
        <p:nvSpPr>
          <p:cNvPr id="18" name="TextBox 18"/>
          <p:cNvSpPr txBox="1"/>
          <p:nvPr/>
        </p:nvSpPr>
        <p:spPr>
          <a:xfrm>
            <a:off x="1114056" y="3324250"/>
            <a:ext cx="2903378" cy="825867"/>
          </a:xfrm>
          <a:prstGeom prst="rect">
            <a:avLst/>
          </a:prstGeom>
        </p:spPr>
        <p:txBody>
          <a:bodyPr wrap="square" lIns="0" tIns="0" rIns="0" bIns="0" rtlCol="0" anchor="t">
            <a:spAutoFit/>
          </a:bodyPr>
          <a:lstStyle>
            <a:defPPr>
              <a:defRPr lang="en-US"/>
            </a:defPPr>
            <a:lvl1pPr marL="0" algn="l" defTabSz="609539" rtl="0" eaLnBrk="1" latinLnBrk="0" hangingPunct="1">
              <a:defRPr sz="1200" kern="1200">
                <a:solidFill>
                  <a:schemeClr val="tx1"/>
                </a:solidFill>
                <a:latin typeface="+mn-lt"/>
                <a:ea typeface="+mn-ea"/>
                <a:cs typeface="+mn-cs"/>
              </a:defRPr>
            </a:lvl1pPr>
            <a:lvl2pPr marL="304770" algn="l" defTabSz="609539" rtl="0" eaLnBrk="1" latinLnBrk="0" hangingPunct="1">
              <a:defRPr sz="1200" kern="1200">
                <a:solidFill>
                  <a:schemeClr val="tx1"/>
                </a:solidFill>
                <a:latin typeface="+mn-lt"/>
                <a:ea typeface="+mn-ea"/>
                <a:cs typeface="+mn-cs"/>
              </a:defRPr>
            </a:lvl2pPr>
            <a:lvl3pPr marL="609539" algn="l" defTabSz="609539" rtl="0" eaLnBrk="1" latinLnBrk="0" hangingPunct="1">
              <a:defRPr sz="1200" kern="1200">
                <a:solidFill>
                  <a:schemeClr val="tx1"/>
                </a:solidFill>
                <a:latin typeface="+mn-lt"/>
                <a:ea typeface="+mn-ea"/>
                <a:cs typeface="+mn-cs"/>
              </a:defRPr>
            </a:lvl3pPr>
            <a:lvl4pPr marL="914309" algn="l" defTabSz="609539" rtl="0" eaLnBrk="1" latinLnBrk="0" hangingPunct="1">
              <a:defRPr sz="1200" kern="1200">
                <a:solidFill>
                  <a:schemeClr val="tx1"/>
                </a:solidFill>
                <a:latin typeface="+mn-lt"/>
                <a:ea typeface="+mn-ea"/>
                <a:cs typeface="+mn-cs"/>
              </a:defRPr>
            </a:lvl4pPr>
            <a:lvl5pPr marL="1219078" algn="l" defTabSz="609539" rtl="0" eaLnBrk="1" latinLnBrk="0" hangingPunct="1">
              <a:defRPr sz="1200" kern="1200">
                <a:solidFill>
                  <a:schemeClr val="tx1"/>
                </a:solidFill>
                <a:latin typeface="+mn-lt"/>
                <a:ea typeface="+mn-ea"/>
                <a:cs typeface="+mn-cs"/>
              </a:defRPr>
            </a:lvl5pPr>
            <a:lvl6pPr marL="1523848" algn="l" defTabSz="609539" rtl="0" eaLnBrk="1" latinLnBrk="0" hangingPunct="1">
              <a:defRPr sz="1200" kern="1200">
                <a:solidFill>
                  <a:schemeClr val="tx1"/>
                </a:solidFill>
                <a:latin typeface="+mn-lt"/>
                <a:ea typeface="+mn-ea"/>
                <a:cs typeface="+mn-cs"/>
              </a:defRPr>
            </a:lvl6pPr>
            <a:lvl7pPr marL="1828617" algn="l" defTabSz="609539" rtl="0" eaLnBrk="1" latinLnBrk="0" hangingPunct="1">
              <a:defRPr sz="1200" kern="1200">
                <a:solidFill>
                  <a:schemeClr val="tx1"/>
                </a:solidFill>
                <a:latin typeface="+mn-lt"/>
                <a:ea typeface="+mn-ea"/>
                <a:cs typeface="+mn-cs"/>
              </a:defRPr>
            </a:lvl7pPr>
            <a:lvl8pPr marL="2133387" algn="l" defTabSz="609539" rtl="0" eaLnBrk="1" latinLnBrk="0" hangingPunct="1">
              <a:defRPr sz="1200" kern="1200">
                <a:solidFill>
                  <a:schemeClr val="tx1"/>
                </a:solidFill>
                <a:latin typeface="+mn-lt"/>
                <a:ea typeface="+mn-ea"/>
                <a:cs typeface="+mn-cs"/>
              </a:defRPr>
            </a:lvl8pPr>
            <a:lvl9pPr marL="2438156" algn="l" defTabSz="609539" rtl="0" eaLnBrk="1" latinLnBrk="0" hangingPunct="1">
              <a:defRPr sz="1200" kern="1200">
                <a:solidFill>
                  <a:schemeClr val="tx1"/>
                </a:solidFill>
                <a:latin typeface="+mn-lt"/>
                <a:ea typeface="+mn-ea"/>
                <a:cs typeface="+mn-cs"/>
              </a:defRPr>
            </a:lvl9pPr>
          </a:lstStyle>
          <a:p>
            <a:pPr algn="ctr">
              <a:lnSpc>
                <a:spcPts val="3171"/>
              </a:lnSpc>
            </a:pPr>
            <a:r>
              <a:rPr lang="en-US" sz="2800" dirty="0">
                <a:solidFill>
                  <a:srgbClr val="1E244F"/>
                </a:solidFill>
                <a:latin typeface="Poppins"/>
                <a:ea typeface="Poppins"/>
                <a:cs typeface="Poppins"/>
                <a:sym typeface="Poppins"/>
              </a:rPr>
              <a:t>Intro into AI </a:t>
            </a:r>
            <a:r>
              <a:rPr lang="en-US" sz="2800" dirty="0" err="1">
                <a:solidFill>
                  <a:srgbClr val="1E244F"/>
                </a:solidFill>
                <a:latin typeface="Poppins"/>
                <a:ea typeface="Poppins"/>
                <a:cs typeface="Poppins"/>
                <a:sym typeface="Poppins"/>
              </a:rPr>
              <a:t>Ethiek</a:t>
            </a:r>
            <a:endParaRPr lang="en-US" sz="2800" dirty="0">
              <a:solidFill>
                <a:srgbClr val="1E244F"/>
              </a:solidFill>
              <a:latin typeface="Poppins"/>
              <a:ea typeface="Poppins"/>
              <a:cs typeface="Poppins"/>
              <a:sym typeface="Poppins"/>
            </a:endParaRPr>
          </a:p>
        </p:txBody>
      </p:sp>
      <p:sp>
        <p:nvSpPr>
          <p:cNvPr id="19" name="TextBox 19"/>
          <p:cNvSpPr txBox="1"/>
          <p:nvPr/>
        </p:nvSpPr>
        <p:spPr>
          <a:xfrm>
            <a:off x="4644311" y="3324250"/>
            <a:ext cx="2903378" cy="430887"/>
          </a:xfrm>
          <a:prstGeom prst="rect">
            <a:avLst/>
          </a:prstGeom>
        </p:spPr>
        <p:txBody>
          <a:bodyPr wrap="square" lIns="0" tIns="0" rIns="0" bIns="0" rtlCol="0" anchor="t">
            <a:spAutoFit/>
          </a:bodyPr>
          <a:lstStyle>
            <a:defPPr>
              <a:defRPr lang="en-US"/>
            </a:defPPr>
            <a:lvl1pPr marL="0" algn="l" defTabSz="609539" rtl="0" eaLnBrk="1" latinLnBrk="0" hangingPunct="1">
              <a:defRPr sz="1200" kern="1200">
                <a:solidFill>
                  <a:schemeClr val="tx1"/>
                </a:solidFill>
                <a:latin typeface="+mn-lt"/>
                <a:ea typeface="+mn-ea"/>
                <a:cs typeface="+mn-cs"/>
              </a:defRPr>
            </a:lvl1pPr>
            <a:lvl2pPr marL="304770" algn="l" defTabSz="609539" rtl="0" eaLnBrk="1" latinLnBrk="0" hangingPunct="1">
              <a:defRPr sz="1200" kern="1200">
                <a:solidFill>
                  <a:schemeClr val="tx1"/>
                </a:solidFill>
                <a:latin typeface="+mn-lt"/>
                <a:ea typeface="+mn-ea"/>
                <a:cs typeface="+mn-cs"/>
              </a:defRPr>
            </a:lvl2pPr>
            <a:lvl3pPr marL="609539" algn="l" defTabSz="609539" rtl="0" eaLnBrk="1" latinLnBrk="0" hangingPunct="1">
              <a:defRPr sz="1200" kern="1200">
                <a:solidFill>
                  <a:schemeClr val="tx1"/>
                </a:solidFill>
                <a:latin typeface="+mn-lt"/>
                <a:ea typeface="+mn-ea"/>
                <a:cs typeface="+mn-cs"/>
              </a:defRPr>
            </a:lvl3pPr>
            <a:lvl4pPr marL="914309" algn="l" defTabSz="609539" rtl="0" eaLnBrk="1" latinLnBrk="0" hangingPunct="1">
              <a:defRPr sz="1200" kern="1200">
                <a:solidFill>
                  <a:schemeClr val="tx1"/>
                </a:solidFill>
                <a:latin typeface="+mn-lt"/>
                <a:ea typeface="+mn-ea"/>
                <a:cs typeface="+mn-cs"/>
              </a:defRPr>
            </a:lvl4pPr>
            <a:lvl5pPr marL="1219078" algn="l" defTabSz="609539" rtl="0" eaLnBrk="1" latinLnBrk="0" hangingPunct="1">
              <a:defRPr sz="1200" kern="1200">
                <a:solidFill>
                  <a:schemeClr val="tx1"/>
                </a:solidFill>
                <a:latin typeface="+mn-lt"/>
                <a:ea typeface="+mn-ea"/>
                <a:cs typeface="+mn-cs"/>
              </a:defRPr>
            </a:lvl5pPr>
            <a:lvl6pPr marL="1523848" algn="l" defTabSz="609539" rtl="0" eaLnBrk="1" latinLnBrk="0" hangingPunct="1">
              <a:defRPr sz="1200" kern="1200">
                <a:solidFill>
                  <a:schemeClr val="tx1"/>
                </a:solidFill>
                <a:latin typeface="+mn-lt"/>
                <a:ea typeface="+mn-ea"/>
                <a:cs typeface="+mn-cs"/>
              </a:defRPr>
            </a:lvl6pPr>
            <a:lvl7pPr marL="1828617" algn="l" defTabSz="609539" rtl="0" eaLnBrk="1" latinLnBrk="0" hangingPunct="1">
              <a:defRPr sz="1200" kern="1200">
                <a:solidFill>
                  <a:schemeClr val="tx1"/>
                </a:solidFill>
                <a:latin typeface="+mn-lt"/>
                <a:ea typeface="+mn-ea"/>
                <a:cs typeface="+mn-cs"/>
              </a:defRPr>
            </a:lvl7pPr>
            <a:lvl8pPr marL="2133387" algn="l" defTabSz="609539" rtl="0" eaLnBrk="1" latinLnBrk="0" hangingPunct="1">
              <a:defRPr sz="1200" kern="1200">
                <a:solidFill>
                  <a:schemeClr val="tx1"/>
                </a:solidFill>
                <a:latin typeface="+mn-lt"/>
                <a:ea typeface="+mn-ea"/>
                <a:cs typeface="+mn-cs"/>
              </a:defRPr>
            </a:lvl8pPr>
            <a:lvl9pPr marL="2438156" algn="l" defTabSz="609539" rtl="0" eaLnBrk="1" latinLnBrk="0" hangingPunct="1">
              <a:defRPr sz="1200" kern="1200">
                <a:solidFill>
                  <a:schemeClr val="tx1"/>
                </a:solidFill>
                <a:latin typeface="+mn-lt"/>
                <a:ea typeface="+mn-ea"/>
                <a:cs typeface="+mn-cs"/>
              </a:defRPr>
            </a:lvl9pPr>
          </a:lstStyle>
          <a:p>
            <a:pPr algn="ctr">
              <a:lnSpc>
                <a:spcPts val="3171"/>
              </a:lnSpc>
            </a:pPr>
            <a:r>
              <a:rPr lang="en-US" sz="2800" dirty="0">
                <a:solidFill>
                  <a:srgbClr val="1E244F"/>
                </a:solidFill>
                <a:latin typeface="Poppins"/>
                <a:ea typeface="Poppins"/>
                <a:cs typeface="Poppins"/>
                <a:sym typeface="Poppins"/>
              </a:rPr>
              <a:t>EU AI Act</a:t>
            </a:r>
          </a:p>
        </p:txBody>
      </p:sp>
      <p:sp>
        <p:nvSpPr>
          <p:cNvPr id="20" name="TextBox 20"/>
          <p:cNvSpPr txBox="1"/>
          <p:nvPr/>
        </p:nvSpPr>
        <p:spPr>
          <a:xfrm>
            <a:off x="8174567" y="3324250"/>
            <a:ext cx="2903378" cy="825867"/>
          </a:xfrm>
          <a:prstGeom prst="rect">
            <a:avLst/>
          </a:prstGeom>
        </p:spPr>
        <p:txBody>
          <a:bodyPr wrap="square" lIns="0" tIns="0" rIns="0" bIns="0" rtlCol="0" anchor="t">
            <a:spAutoFit/>
          </a:bodyPr>
          <a:lstStyle>
            <a:defPPr>
              <a:defRPr lang="en-US"/>
            </a:defPPr>
            <a:lvl1pPr marL="0" algn="l" defTabSz="609539" rtl="0" eaLnBrk="1" latinLnBrk="0" hangingPunct="1">
              <a:defRPr sz="1200" kern="1200">
                <a:solidFill>
                  <a:schemeClr val="tx1"/>
                </a:solidFill>
                <a:latin typeface="+mn-lt"/>
                <a:ea typeface="+mn-ea"/>
                <a:cs typeface="+mn-cs"/>
              </a:defRPr>
            </a:lvl1pPr>
            <a:lvl2pPr marL="304770" algn="l" defTabSz="609539" rtl="0" eaLnBrk="1" latinLnBrk="0" hangingPunct="1">
              <a:defRPr sz="1200" kern="1200">
                <a:solidFill>
                  <a:schemeClr val="tx1"/>
                </a:solidFill>
                <a:latin typeface="+mn-lt"/>
                <a:ea typeface="+mn-ea"/>
                <a:cs typeface="+mn-cs"/>
              </a:defRPr>
            </a:lvl2pPr>
            <a:lvl3pPr marL="609539" algn="l" defTabSz="609539" rtl="0" eaLnBrk="1" latinLnBrk="0" hangingPunct="1">
              <a:defRPr sz="1200" kern="1200">
                <a:solidFill>
                  <a:schemeClr val="tx1"/>
                </a:solidFill>
                <a:latin typeface="+mn-lt"/>
                <a:ea typeface="+mn-ea"/>
                <a:cs typeface="+mn-cs"/>
              </a:defRPr>
            </a:lvl3pPr>
            <a:lvl4pPr marL="914309" algn="l" defTabSz="609539" rtl="0" eaLnBrk="1" latinLnBrk="0" hangingPunct="1">
              <a:defRPr sz="1200" kern="1200">
                <a:solidFill>
                  <a:schemeClr val="tx1"/>
                </a:solidFill>
                <a:latin typeface="+mn-lt"/>
                <a:ea typeface="+mn-ea"/>
                <a:cs typeface="+mn-cs"/>
              </a:defRPr>
            </a:lvl4pPr>
            <a:lvl5pPr marL="1219078" algn="l" defTabSz="609539" rtl="0" eaLnBrk="1" latinLnBrk="0" hangingPunct="1">
              <a:defRPr sz="1200" kern="1200">
                <a:solidFill>
                  <a:schemeClr val="tx1"/>
                </a:solidFill>
                <a:latin typeface="+mn-lt"/>
                <a:ea typeface="+mn-ea"/>
                <a:cs typeface="+mn-cs"/>
              </a:defRPr>
            </a:lvl5pPr>
            <a:lvl6pPr marL="1523848" algn="l" defTabSz="609539" rtl="0" eaLnBrk="1" latinLnBrk="0" hangingPunct="1">
              <a:defRPr sz="1200" kern="1200">
                <a:solidFill>
                  <a:schemeClr val="tx1"/>
                </a:solidFill>
                <a:latin typeface="+mn-lt"/>
                <a:ea typeface="+mn-ea"/>
                <a:cs typeface="+mn-cs"/>
              </a:defRPr>
            </a:lvl6pPr>
            <a:lvl7pPr marL="1828617" algn="l" defTabSz="609539" rtl="0" eaLnBrk="1" latinLnBrk="0" hangingPunct="1">
              <a:defRPr sz="1200" kern="1200">
                <a:solidFill>
                  <a:schemeClr val="tx1"/>
                </a:solidFill>
                <a:latin typeface="+mn-lt"/>
                <a:ea typeface="+mn-ea"/>
                <a:cs typeface="+mn-cs"/>
              </a:defRPr>
            </a:lvl7pPr>
            <a:lvl8pPr marL="2133387" algn="l" defTabSz="609539" rtl="0" eaLnBrk="1" latinLnBrk="0" hangingPunct="1">
              <a:defRPr sz="1200" kern="1200">
                <a:solidFill>
                  <a:schemeClr val="tx1"/>
                </a:solidFill>
                <a:latin typeface="+mn-lt"/>
                <a:ea typeface="+mn-ea"/>
                <a:cs typeface="+mn-cs"/>
              </a:defRPr>
            </a:lvl8pPr>
            <a:lvl9pPr marL="2438156" algn="l" defTabSz="609539" rtl="0" eaLnBrk="1" latinLnBrk="0" hangingPunct="1">
              <a:defRPr sz="1200" kern="1200">
                <a:solidFill>
                  <a:schemeClr val="tx1"/>
                </a:solidFill>
                <a:latin typeface="+mn-lt"/>
                <a:ea typeface="+mn-ea"/>
                <a:cs typeface="+mn-cs"/>
              </a:defRPr>
            </a:lvl9pPr>
          </a:lstStyle>
          <a:p>
            <a:pPr algn="ctr">
              <a:lnSpc>
                <a:spcPts val="3171"/>
              </a:lnSpc>
            </a:pPr>
            <a:r>
              <a:rPr lang="en-US" sz="2800" dirty="0">
                <a:solidFill>
                  <a:srgbClr val="1E244F"/>
                </a:solidFill>
                <a:latin typeface="Poppins"/>
                <a:ea typeface="Poppins"/>
                <a:cs typeface="Poppins"/>
                <a:sym typeface="Poppins"/>
              </a:rPr>
              <a:t>Case </a:t>
            </a:r>
            <a:r>
              <a:rPr lang="en-US" sz="2800" dirty="0" err="1">
                <a:solidFill>
                  <a:srgbClr val="1E244F"/>
                </a:solidFill>
                <a:latin typeface="Poppins"/>
                <a:ea typeface="Poppins"/>
                <a:cs typeface="Poppins"/>
                <a:sym typeface="Poppins"/>
              </a:rPr>
              <a:t>studie</a:t>
            </a:r>
            <a:r>
              <a:rPr lang="en-US" sz="2800" dirty="0">
                <a:solidFill>
                  <a:srgbClr val="1E244F"/>
                </a:solidFill>
                <a:latin typeface="Poppins"/>
                <a:ea typeface="Poppins"/>
                <a:cs typeface="Poppins"/>
                <a:sym typeface="Poppins"/>
              </a:rPr>
              <a:t>: UMC-Utrecht </a:t>
            </a:r>
          </a:p>
        </p:txBody>
      </p:sp>
    </p:spTree>
    <p:extLst>
      <p:ext uri="{BB962C8B-B14F-4D97-AF65-F5344CB8AC3E}">
        <p14:creationId xmlns:p14="http://schemas.microsoft.com/office/powerpoint/2010/main" val="233316517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bg>
      <p:bgPr>
        <a:solidFill>
          <a:srgbClr val="1E244F"/>
        </a:solidFill>
        <a:effectLst/>
      </p:bgPr>
    </p:bg>
    <p:spTree>
      <p:nvGrpSpPr>
        <p:cNvPr id="1" name="">
          <a:extLst>
            <a:ext uri="{FF2B5EF4-FFF2-40B4-BE49-F238E27FC236}">
              <a16:creationId xmlns:a16="http://schemas.microsoft.com/office/drawing/2014/main" id="{7FA52E25-7280-FE33-81CB-2ECED754C6C5}"/>
            </a:ext>
          </a:extLst>
        </p:cNvPr>
        <p:cNvGrpSpPr/>
        <p:nvPr/>
      </p:nvGrpSpPr>
      <p:grpSpPr>
        <a:xfrm>
          <a:off x="0" y="0"/>
          <a:ext cx="0" cy="0"/>
          <a:chOff x="0" y="0"/>
          <a:chExt cx="0" cy="0"/>
        </a:xfrm>
      </p:grpSpPr>
      <p:sp>
        <p:nvSpPr>
          <p:cNvPr id="2" name="Freeform 2">
            <a:extLst>
              <a:ext uri="{FF2B5EF4-FFF2-40B4-BE49-F238E27FC236}">
                <a16:creationId xmlns:a16="http://schemas.microsoft.com/office/drawing/2014/main" id="{EFEEA9E8-18E5-71A2-9866-2B9FBC06189C}"/>
              </a:ext>
            </a:extLst>
          </p:cNvPr>
          <p:cNvSpPr/>
          <p:nvPr/>
        </p:nvSpPr>
        <p:spPr>
          <a:xfrm rot="6849942">
            <a:off x="-1111939" y="-685800"/>
            <a:ext cx="2743200" cy="2743200"/>
          </a:xfrm>
          <a:custGeom>
            <a:avLst/>
            <a:gdLst/>
            <a:ahLst/>
            <a:cxnLst/>
            <a:rect l="l" t="t" r="r" b="b"/>
            <a:pathLst>
              <a:path w="4114800" h="4114800">
                <a:moveTo>
                  <a:pt x="0" y="0"/>
                </a:moveTo>
                <a:lnTo>
                  <a:pt x="4114800" y="0"/>
                </a:lnTo>
                <a:lnTo>
                  <a:pt x="4114800" y="4114800"/>
                </a:lnTo>
                <a:lnTo>
                  <a:pt x="0" y="4114800"/>
                </a:lnTo>
                <a:lnTo>
                  <a:pt x="0" y="0"/>
                </a:lnTo>
                <a:close/>
              </a:path>
            </a:pathLst>
          </a:custGeom>
          <a:blipFill>
            <a:blip>
              <a:extLst>
                <a:ext uri="{96DAC541-7B7A-43D3-8B79-37D633B846F1}">
                  <asvg:svgBlip xmlns:asvg="http://schemas.microsoft.com/office/drawing/2016/SVG/main" r:embed="rId3"/>
                </a:ext>
              </a:extLst>
            </a:blip>
            <a:stretch>
              <a:fillRect/>
            </a:stretch>
          </a:blipFill>
        </p:spPr>
        <p:txBody>
          <a:bodyPr/>
          <a:lstStyle/>
          <a:p>
            <a:endParaRPr lang="en-US"/>
          </a:p>
        </p:txBody>
      </p:sp>
      <p:sp>
        <p:nvSpPr>
          <p:cNvPr id="3" name="TextBox 3">
            <a:extLst>
              <a:ext uri="{FF2B5EF4-FFF2-40B4-BE49-F238E27FC236}">
                <a16:creationId xmlns:a16="http://schemas.microsoft.com/office/drawing/2014/main" id="{027B75AF-6BA1-5123-FD45-A3983CB16DC6}"/>
              </a:ext>
            </a:extLst>
          </p:cNvPr>
          <p:cNvSpPr txBox="1"/>
          <p:nvPr/>
        </p:nvSpPr>
        <p:spPr>
          <a:xfrm>
            <a:off x="2072563" y="2321004"/>
            <a:ext cx="8377723" cy="1846659"/>
          </a:xfrm>
          <a:prstGeom prst="rect">
            <a:avLst/>
          </a:prstGeom>
        </p:spPr>
        <p:txBody>
          <a:bodyPr wrap="square" lIns="0" tIns="0" rIns="0" bIns="0" rtlCol="0" anchor="t">
            <a:spAutoFit/>
          </a:bodyPr>
          <a:lstStyle>
            <a:defPPr>
              <a:defRPr lang="en-US"/>
            </a:defPPr>
            <a:lvl1pPr marL="0" algn="l" defTabSz="609539" rtl="0" eaLnBrk="1" latinLnBrk="0" hangingPunct="1">
              <a:defRPr sz="1200" kern="1200">
                <a:solidFill>
                  <a:schemeClr val="tx1"/>
                </a:solidFill>
                <a:latin typeface="+mn-lt"/>
                <a:ea typeface="+mn-ea"/>
                <a:cs typeface="+mn-cs"/>
              </a:defRPr>
            </a:lvl1pPr>
            <a:lvl2pPr marL="304770" algn="l" defTabSz="609539" rtl="0" eaLnBrk="1" latinLnBrk="0" hangingPunct="1">
              <a:defRPr sz="1200" kern="1200">
                <a:solidFill>
                  <a:schemeClr val="tx1"/>
                </a:solidFill>
                <a:latin typeface="+mn-lt"/>
                <a:ea typeface="+mn-ea"/>
                <a:cs typeface="+mn-cs"/>
              </a:defRPr>
            </a:lvl2pPr>
            <a:lvl3pPr marL="609539" algn="l" defTabSz="609539" rtl="0" eaLnBrk="1" latinLnBrk="0" hangingPunct="1">
              <a:defRPr sz="1200" kern="1200">
                <a:solidFill>
                  <a:schemeClr val="tx1"/>
                </a:solidFill>
                <a:latin typeface="+mn-lt"/>
                <a:ea typeface="+mn-ea"/>
                <a:cs typeface="+mn-cs"/>
              </a:defRPr>
            </a:lvl3pPr>
            <a:lvl4pPr marL="914309" algn="l" defTabSz="609539" rtl="0" eaLnBrk="1" latinLnBrk="0" hangingPunct="1">
              <a:defRPr sz="1200" kern="1200">
                <a:solidFill>
                  <a:schemeClr val="tx1"/>
                </a:solidFill>
                <a:latin typeface="+mn-lt"/>
                <a:ea typeface="+mn-ea"/>
                <a:cs typeface="+mn-cs"/>
              </a:defRPr>
            </a:lvl4pPr>
            <a:lvl5pPr marL="1219078" algn="l" defTabSz="609539" rtl="0" eaLnBrk="1" latinLnBrk="0" hangingPunct="1">
              <a:defRPr sz="1200" kern="1200">
                <a:solidFill>
                  <a:schemeClr val="tx1"/>
                </a:solidFill>
                <a:latin typeface="+mn-lt"/>
                <a:ea typeface="+mn-ea"/>
                <a:cs typeface="+mn-cs"/>
              </a:defRPr>
            </a:lvl5pPr>
            <a:lvl6pPr marL="1523848" algn="l" defTabSz="609539" rtl="0" eaLnBrk="1" latinLnBrk="0" hangingPunct="1">
              <a:defRPr sz="1200" kern="1200">
                <a:solidFill>
                  <a:schemeClr val="tx1"/>
                </a:solidFill>
                <a:latin typeface="+mn-lt"/>
                <a:ea typeface="+mn-ea"/>
                <a:cs typeface="+mn-cs"/>
              </a:defRPr>
            </a:lvl6pPr>
            <a:lvl7pPr marL="1828617" algn="l" defTabSz="609539" rtl="0" eaLnBrk="1" latinLnBrk="0" hangingPunct="1">
              <a:defRPr sz="1200" kern="1200">
                <a:solidFill>
                  <a:schemeClr val="tx1"/>
                </a:solidFill>
                <a:latin typeface="+mn-lt"/>
                <a:ea typeface="+mn-ea"/>
                <a:cs typeface="+mn-cs"/>
              </a:defRPr>
            </a:lvl7pPr>
            <a:lvl8pPr marL="2133387" algn="l" defTabSz="609539" rtl="0" eaLnBrk="1" latinLnBrk="0" hangingPunct="1">
              <a:defRPr sz="1200" kern="1200">
                <a:solidFill>
                  <a:schemeClr val="tx1"/>
                </a:solidFill>
                <a:latin typeface="+mn-lt"/>
                <a:ea typeface="+mn-ea"/>
                <a:cs typeface="+mn-cs"/>
              </a:defRPr>
            </a:lvl8pPr>
            <a:lvl9pPr marL="2438156" algn="l" defTabSz="609539" rtl="0" eaLnBrk="1" latinLnBrk="0" hangingPunct="1">
              <a:defRPr sz="1200" kern="1200">
                <a:solidFill>
                  <a:schemeClr val="tx1"/>
                </a:solidFill>
                <a:latin typeface="+mn-lt"/>
                <a:ea typeface="+mn-ea"/>
                <a:cs typeface="+mn-cs"/>
              </a:defRPr>
            </a:lvl9pPr>
          </a:lstStyle>
          <a:p>
            <a:r>
              <a:rPr lang="en-US" sz="6000" b="1" dirty="0">
                <a:solidFill>
                  <a:srgbClr val="FFFFFF"/>
                </a:solidFill>
                <a:latin typeface="Calibri" pitchFamily="34" charset="0"/>
                <a:ea typeface="Calibri" pitchFamily="34" charset="-122"/>
                <a:cs typeface="Calibri" pitchFamily="34" charset="-120"/>
              </a:rPr>
              <a:t>7 </a:t>
            </a:r>
            <a:r>
              <a:rPr lang="en-US" sz="6000" b="1" dirty="0" err="1">
                <a:solidFill>
                  <a:srgbClr val="FFFFFF"/>
                </a:solidFill>
                <a:latin typeface="Calibri" pitchFamily="34" charset="0"/>
                <a:ea typeface="Calibri" pitchFamily="34" charset="-122"/>
                <a:cs typeface="Calibri" pitchFamily="34" charset="-120"/>
              </a:rPr>
              <a:t>vragen</a:t>
            </a:r>
            <a:r>
              <a:rPr lang="en-US" sz="6000" b="1" dirty="0">
                <a:solidFill>
                  <a:srgbClr val="FFFFFF"/>
                </a:solidFill>
                <a:latin typeface="Calibri" pitchFamily="34" charset="0"/>
                <a:ea typeface="Calibri" pitchFamily="34" charset="-122"/>
                <a:cs typeface="Calibri" pitchFamily="34" charset="-120"/>
              </a:rPr>
              <a:t> om </a:t>
            </a:r>
            <a:r>
              <a:rPr lang="en-US" sz="6000" b="1" dirty="0" err="1">
                <a:solidFill>
                  <a:srgbClr val="FFFFFF"/>
                </a:solidFill>
                <a:latin typeface="Calibri" pitchFamily="34" charset="0"/>
                <a:ea typeface="Calibri" pitchFamily="34" charset="-122"/>
                <a:cs typeface="Calibri" pitchFamily="34" charset="-120"/>
              </a:rPr>
              <a:t>te</a:t>
            </a:r>
            <a:r>
              <a:rPr lang="en-US" sz="6000" b="1" dirty="0">
                <a:solidFill>
                  <a:srgbClr val="FFFFFF"/>
                </a:solidFill>
                <a:latin typeface="Calibri" pitchFamily="34" charset="0"/>
                <a:ea typeface="Calibri" pitchFamily="34" charset="-122"/>
                <a:cs typeface="Calibri" pitchFamily="34" charset="-120"/>
              </a:rPr>
              <a:t> </a:t>
            </a:r>
            <a:r>
              <a:rPr lang="en-US" sz="6000" b="1" dirty="0" err="1">
                <a:solidFill>
                  <a:srgbClr val="FFFFFF"/>
                </a:solidFill>
                <a:latin typeface="Calibri" pitchFamily="34" charset="0"/>
                <a:ea typeface="Calibri" pitchFamily="34" charset="-122"/>
                <a:cs typeface="Calibri" pitchFamily="34" charset="-120"/>
              </a:rPr>
              <a:t>stellen</a:t>
            </a:r>
            <a:r>
              <a:rPr lang="en-US" sz="6000" b="1" dirty="0">
                <a:solidFill>
                  <a:srgbClr val="FFFFFF"/>
                </a:solidFill>
                <a:latin typeface="Calibri" pitchFamily="34" charset="0"/>
                <a:ea typeface="Calibri" pitchFamily="34" charset="-122"/>
                <a:cs typeface="Calibri" pitchFamily="34" charset="-120"/>
              </a:rPr>
              <a:t> </a:t>
            </a:r>
            <a:r>
              <a:rPr lang="en-US" sz="6000" b="1" dirty="0" err="1">
                <a:solidFill>
                  <a:srgbClr val="FFFFFF"/>
                </a:solidFill>
                <a:latin typeface="Calibri" pitchFamily="34" charset="0"/>
                <a:ea typeface="Calibri" pitchFamily="34" charset="-122"/>
                <a:cs typeface="Calibri" pitchFamily="34" charset="-120"/>
              </a:rPr>
              <a:t>als</a:t>
            </a:r>
            <a:r>
              <a:rPr lang="en-US" sz="6000" b="1" dirty="0">
                <a:solidFill>
                  <a:srgbClr val="FFFFFF"/>
                </a:solidFill>
                <a:latin typeface="Calibri" pitchFamily="34" charset="0"/>
                <a:ea typeface="Calibri" pitchFamily="34" charset="-122"/>
                <a:cs typeface="Calibri" pitchFamily="34" charset="-120"/>
              </a:rPr>
              <a:t> je AI </a:t>
            </a:r>
            <a:r>
              <a:rPr lang="en-US" sz="6000" b="1" dirty="0" err="1">
                <a:solidFill>
                  <a:srgbClr val="FFFFFF"/>
                </a:solidFill>
                <a:latin typeface="Calibri" pitchFamily="34" charset="0"/>
                <a:ea typeface="Calibri" pitchFamily="34" charset="-122"/>
                <a:cs typeface="Calibri" pitchFamily="34" charset="-120"/>
              </a:rPr>
              <a:t>inschakelt</a:t>
            </a:r>
            <a:endParaRPr lang="en-US" sz="6000" dirty="0">
              <a:solidFill>
                <a:srgbClr val="FFFFFF"/>
              </a:solidFill>
            </a:endParaRPr>
          </a:p>
        </p:txBody>
      </p:sp>
      <p:sp>
        <p:nvSpPr>
          <p:cNvPr id="4" name="Freeform 4">
            <a:extLst>
              <a:ext uri="{FF2B5EF4-FFF2-40B4-BE49-F238E27FC236}">
                <a16:creationId xmlns:a16="http://schemas.microsoft.com/office/drawing/2014/main" id="{55187D10-7766-A9A8-1530-0B5EE46E9DC6}"/>
              </a:ext>
            </a:extLst>
          </p:cNvPr>
          <p:cNvSpPr/>
          <p:nvPr/>
        </p:nvSpPr>
        <p:spPr>
          <a:xfrm rot="-3572524">
            <a:off x="10376430" y="4800600"/>
            <a:ext cx="2743200" cy="2743200"/>
          </a:xfrm>
          <a:custGeom>
            <a:avLst/>
            <a:gdLst/>
            <a:ahLst/>
            <a:cxnLst/>
            <a:rect l="l" t="t" r="r" b="b"/>
            <a:pathLst>
              <a:path w="4114800" h="4114800">
                <a:moveTo>
                  <a:pt x="0" y="0"/>
                </a:moveTo>
                <a:lnTo>
                  <a:pt x="4114800" y="0"/>
                </a:lnTo>
                <a:lnTo>
                  <a:pt x="4114800" y="4114800"/>
                </a:lnTo>
                <a:lnTo>
                  <a:pt x="0" y="4114800"/>
                </a:lnTo>
                <a:lnTo>
                  <a:pt x="0" y="0"/>
                </a:lnTo>
                <a:close/>
              </a:path>
            </a:pathLst>
          </a:custGeom>
          <a:blipFill>
            <a:blip>
              <a:extLst>
                <a:ext uri="{96DAC541-7B7A-43D3-8B79-37D633B846F1}">
                  <asvg:svgBlip xmlns:asvg="http://schemas.microsoft.com/office/drawing/2016/SVG/main" r:embed="rId3"/>
                </a:ext>
              </a:extLst>
            </a:blip>
            <a:stretch>
              <a:fillRect/>
            </a:stretch>
          </a:blipFill>
        </p:spPr>
        <p:txBody>
          <a:bodyPr/>
          <a:lstStyle/>
          <a:p>
            <a:endParaRPr lang="en-US"/>
          </a:p>
        </p:txBody>
      </p:sp>
      <p:sp>
        <p:nvSpPr>
          <p:cNvPr id="5" name="Freeform 5">
            <a:extLst>
              <a:ext uri="{FF2B5EF4-FFF2-40B4-BE49-F238E27FC236}">
                <a16:creationId xmlns:a16="http://schemas.microsoft.com/office/drawing/2014/main" id="{37C73BBA-0131-31AE-4513-1DBACAE577BA}"/>
              </a:ext>
            </a:extLst>
          </p:cNvPr>
          <p:cNvSpPr/>
          <p:nvPr/>
        </p:nvSpPr>
        <p:spPr>
          <a:xfrm>
            <a:off x="10283991" y="285185"/>
            <a:ext cx="1629482" cy="673381"/>
          </a:xfrm>
          <a:custGeom>
            <a:avLst/>
            <a:gdLst/>
            <a:ahLst/>
            <a:cxnLst/>
            <a:rect l="l" t="t" r="r" b="b"/>
            <a:pathLst>
              <a:path w="2444223" h="1010071">
                <a:moveTo>
                  <a:pt x="0" y="0"/>
                </a:moveTo>
                <a:lnTo>
                  <a:pt x="2444223" y="0"/>
                </a:lnTo>
                <a:lnTo>
                  <a:pt x="2444223" y="1010071"/>
                </a:lnTo>
                <a:lnTo>
                  <a:pt x="0" y="1010071"/>
                </a:lnTo>
                <a:lnTo>
                  <a:pt x="0" y="0"/>
                </a:lnTo>
                <a:close/>
              </a:path>
            </a:pathLst>
          </a:custGeom>
          <a:blipFill>
            <a:blip>
              <a:extLst>
                <a:ext uri="{96DAC541-7B7A-43D3-8B79-37D633B846F1}">
                  <asvg:svgBlip xmlns:asvg="http://schemas.microsoft.com/office/drawing/2016/SVG/main" r:embed="rId4"/>
                </a:ext>
              </a:extLst>
            </a:blip>
            <a:stretch>
              <a:fillRect/>
            </a:stretch>
          </a:blipFill>
        </p:spPr>
        <p:txBody>
          <a:bodyPr/>
          <a:lstStyle/>
          <a:p>
            <a:endParaRPr lang="en-US"/>
          </a:p>
        </p:txBody>
      </p:sp>
    </p:spTree>
    <p:extLst>
      <p:ext uri="{BB962C8B-B14F-4D97-AF65-F5344CB8AC3E}">
        <p14:creationId xmlns:p14="http://schemas.microsoft.com/office/powerpoint/2010/main" val="161870673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name="Slide 11">
    <p:bg>
      <p:bgPr>
        <a:solidFill>
          <a:srgbClr val="1E244F">
            <a:alpha val="100000"/>
          </a:srgbClr>
        </a:solidFill>
        <a:effectLst/>
      </p:bgPr>
    </p:bg>
    <p:spTree>
      <p:nvGrpSpPr>
        <p:cNvPr id="1" name=""/>
        <p:cNvGrpSpPr/>
        <p:nvPr/>
      </p:nvGrpSpPr>
      <p:grpSpPr>
        <a:xfrm>
          <a:off x="0" y="0"/>
          <a:ext cx="0" cy="0"/>
          <a:chOff x="0" y="0"/>
          <a:chExt cx="0" cy="0"/>
        </a:xfrm>
      </p:grpSpPr>
      <p:sp>
        <p:nvSpPr>
          <p:cNvPr id="2" name="Text 0"/>
          <p:cNvSpPr/>
          <p:nvPr/>
        </p:nvSpPr>
        <p:spPr>
          <a:xfrm>
            <a:off x="457200" y="365760"/>
            <a:ext cx="11247120" cy="594360"/>
          </a:xfrm>
          <a:prstGeom prst="rect">
            <a:avLst/>
          </a:prstGeom>
          <a:noFill/>
          <a:ln/>
        </p:spPr>
        <p:txBody>
          <a:bodyPr wrap="square" lIns="0" tIns="0" rIns="0" bIns="0" rtlCol="0" anchor="ctr"/>
          <a:lstStyle/>
          <a:p>
            <a:pPr marL="0" indent="0">
              <a:buNone/>
            </a:pPr>
            <a:r>
              <a:rPr lang="en-US" sz="2800" b="1" dirty="0">
                <a:solidFill>
                  <a:srgbClr val="FFFFFF"/>
                </a:solidFill>
                <a:latin typeface="Calibri" pitchFamily="34" charset="0"/>
                <a:ea typeface="Calibri" pitchFamily="34" charset="-122"/>
                <a:cs typeface="Calibri" pitchFamily="34" charset="-120"/>
              </a:rPr>
              <a:t>Vier vragen vóórdat je AI inschakelt</a:t>
            </a:r>
            <a:endParaRPr lang="en-US" sz="2800" dirty="0">
              <a:solidFill>
                <a:srgbClr val="FFFFFF"/>
              </a:solidFill>
            </a:endParaRPr>
          </a:p>
        </p:txBody>
      </p:sp>
      <p:sp>
        <p:nvSpPr>
          <p:cNvPr id="3" name="Text 1"/>
          <p:cNvSpPr/>
          <p:nvPr/>
        </p:nvSpPr>
        <p:spPr>
          <a:xfrm>
            <a:off x="457200" y="914400"/>
            <a:ext cx="11247120" cy="365760"/>
          </a:xfrm>
          <a:prstGeom prst="rect">
            <a:avLst/>
          </a:prstGeom>
          <a:noFill/>
          <a:ln/>
        </p:spPr>
        <p:txBody>
          <a:bodyPr wrap="square" lIns="0" tIns="0" rIns="0" bIns="0" rtlCol="0" anchor="ctr"/>
          <a:lstStyle/>
          <a:p>
            <a:pPr marL="0" indent="0">
              <a:buNone/>
            </a:pPr>
            <a:r>
              <a:rPr lang="en-US" sz="1400" i="1" dirty="0">
                <a:solidFill>
                  <a:srgbClr val="C9A6FF"/>
                </a:solidFill>
                <a:latin typeface="Calibri" pitchFamily="34" charset="0"/>
                <a:ea typeface="Calibri" pitchFamily="34" charset="-122"/>
                <a:cs typeface="Calibri" pitchFamily="34" charset="-120"/>
              </a:rPr>
              <a:t>Ethisch handelen is niet hetzelfde </a:t>
            </a:r>
            <a:r>
              <a:rPr lang="en-US" sz="1400" i="1" dirty="0" err="1">
                <a:solidFill>
                  <a:srgbClr val="C9A6FF"/>
                </a:solidFill>
                <a:latin typeface="Calibri" pitchFamily="34" charset="0"/>
                <a:ea typeface="Calibri" pitchFamily="34" charset="-122"/>
                <a:cs typeface="Calibri" pitchFamily="34" charset="-120"/>
              </a:rPr>
              <a:t>als</a:t>
            </a:r>
            <a:r>
              <a:rPr lang="en-US" sz="1400" i="1" dirty="0">
                <a:solidFill>
                  <a:srgbClr val="C9A6FF"/>
                </a:solidFill>
                <a:latin typeface="Calibri" pitchFamily="34" charset="0"/>
                <a:ea typeface="Calibri" pitchFamily="34" charset="-122"/>
                <a:cs typeface="Calibri" pitchFamily="34" charset="-120"/>
              </a:rPr>
              <a:t> compliance het is wat past bij jouw normen en waarden, en die van je team.</a:t>
            </a:r>
            <a:endParaRPr lang="en-US" sz="1400" dirty="0">
              <a:solidFill>
                <a:srgbClr val="C9A6FF"/>
              </a:solidFill>
            </a:endParaRPr>
          </a:p>
        </p:txBody>
      </p:sp>
      <p:sp>
        <p:nvSpPr>
          <p:cNvPr id="4" name="Shape 2"/>
          <p:cNvSpPr/>
          <p:nvPr/>
        </p:nvSpPr>
        <p:spPr>
          <a:xfrm>
            <a:off x="457200" y="1371600"/>
            <a:ext cx="548640" cy="54864"/>
          </a:xfrm>
          <a:prstGeom prst="rect">
            <a:avLst/>
          </a:prstGeom>
          <a:solidFill>
            <a:srgbClr val="C9A6FF"/>
          </a:solidFill>
          <a:ln w="12700">
            <a:noFill/>
            <a:prstDash val="solid"/>
          </a:ln>
        </p:spPr>
        <p:txBody>
          <a:bodyPr/>
          <a:lstStyle/>
          <a:p>
            <a:endParaRPr lang="en-US"/>
          </a:p>
        </p:txBody>
      </p:sp>
      <p:sp>
        <p:nvSpPr>
          <p:cNvPr id="5" name="Shape 3"/>
          <p:cNvSpPr/>
          <p:nvPr/>
        </p:nvSpPr>
        <p:spPr>
          <a:xfrm>
            <a:off x="457200" y="1737360"/>
            <a:ext cx="2606040" cy="4572000"/>
          </a:xfrm>
          <a:prstGeom prst="rect">
            <a:avLst/>
          </a:prstGeom>
          <a:solidFill>
            <a:srgbClr val="2B3370"/>
          </a:solidFill>
          <a:ln w="9525">
            <a:noFill/>
            <a:prstDash val="solid"/>
          </a:ln>
        </p:spPr>
        <p:txBody>
          <a:bodyPr/>
          <a:lstStyle/>
          <a:p>
            <a:endParaRPr lang="en-US"/>
          </a:p>
        </p:txBody>
      </p:sp>
      <p:sp>
        <p:nvSpPr>
          <p:cNvPr id="6" name="Shape 4"/>
          <p:cNvSpPr/>
          <p:nvPr/>
        </p:nvSpPr>
        <p:spPr>
          <a:xfrm>
            <a:off x="457200" y="1737360"/>
            <a:ext cx="80186" cy="4572000"/>
          </a:xfrm>
          <a:prstGeom prst="rect">
            <a:avLst/>
          </a:prstGeom>
          <a:solidFill>
            <a:srgbClr val="C9A6FF"/>
          </a:solidFill>
          <a:ln w="12700">
            <a:noFill/>
            <a:prstDash val="solid"/>
          </a:ln>
        </p:spPr>
        <p:txBody>
          <a:bodyPr/>
          <a:lstStyle/>
          <a:p>
            <a:endParaRPr lang="en-US"/>
          </a:p>
        </p:txBody>
      </p:sp>
      <p:sp>
        <p:nvSpPr>
          <p:cNvPr id="7" name="Text 5"/>
          <p:cNvSpPr/>
          <p:nvPr/>
        </p:nvSpPr>
        <p:spPr>
          <a:xfrm>
            <a:off x="657665" y="1874520"/>
            <a:ext cx="1002323" cy="365760"/>
          </a:xfrm>
          <a:prstGeom prst="rect">
            <a:avLst/>
          </a:prstGeom>
          <a:noFill/>
          <a:ln/>
        </p:spPr>
        <p:txBody>
          <a:bodyPr wrap="square" lIns="0" tIns="0" rIns="0" bIns="0" rtlCol="0" anchor="t"/>
          <a:lstStyle/>
          <a:p>
            <a:pPr marL="0" indent="0">
              <a:buNone/>
            </a:pPr>
            <a:r>
              <a:rPr lang="en-US" sz="1600" b="1" kern="0" spc="400" dirty="0">
                <a:solidFill>
                  <a:srgbClr val="C9A6FF"/>
                </a:solidFill>
                <a:latin typeface="Calibri" pitchFamily="34" charset="0"/>
                <a:ea typeface="Calibri" pitchFamily="34" charset="-122"/>
                <a:cs typeface="Calibri" pitchFamily="34" charset="-120"/>
              </a:rPr>
              <a:t>1</a:t>
            </a:r>
            <a:endParaRPr lang="en-US" sz="1600" b="1" dirty="0">
              <a:solidFill>
                <a:srgbClr val="C9A6FF"/>
              </a:solidFill>
            </a:endParaRPr>
          </a:p>
        </p:txBody>
      </p:sp>
      <p:sp>
        <p:nvSpPr>
          <p:cNvPr id="8" name="Text 6"/>
          <p:cNvSpPr/>
          <p:nvPr/>
        </p:nvSpPr>
        <p:spPr>
          <a:xfrm>
            <a:off x="657665" y="2240280"/>
            <a:ext cx="2338754" cy="457200"/>
          </a:xfrm>
          <a:prstGeom prst="rect">
            <a:avLst/>
          </a:prstGeom>
          <a:noFill/>
          <a:ln/>
        </p:spPr>
        <p:txBody>
          <a:bodyPr wrap="square" lIns="0" tIns="0" rIns="0" bIns="0" rtlCol="0" anchor="t"/>
          <a:lstStyle/>
          <a:p>
            <a:pPr marL="0" indent="0">
              <a:buNone/>
            </a:pPr>
            <a:r>
              <a:rPr lang="en-US" sz="2000" b="1" dirty="0">
                <a:solidFill>
                  <a:srgbClr val="FFFFFF"/>
                </a:solidFill>
                <a:latin typeface="Calibri" pitchFamily="34" charset="0"/>
                <a:ea typeface="Calibri" pitchFamily="34" charset="-122"/>
                <a:cs typeface="Calibri" pitchFamily="34" charset="-120"/>
              </a:rPr>
              <a:t>Past dit bij wat wij belangrijk vinden?</a:t>
            </a:r>
            <a:endParaRPr lang="en-US" sz="2000" b="1" dirty="0">
              <a:solidFill>
                <a:srgbClr val="FFFFFF"/>
              </a:solidFill>
            </a:endParaRPr>
          </a:p>
        </p:txBody>
      </p:sp>
      <p:sp>
        <p:nvSpPr>
          <p:cNvPr id="9" name="Text 7"/>
          <p:cNvSpPr/>
          <p:nvPr/>
        </p:nvSpPr>
        <p:spPr>
          <a:xfrm>
            <a:off x="657665" y="2697480"/>
            <a:ext cx="2338754" cy="365760"/>
          </a:xfrm>
          <a:prstGeom prst="rect">
            <a:avLst/>
          </a:prstGeom>
          <a:noFill/>
          <a:ln/>
        </p:spPr>
        <p:txBody>
          <a:bodyPr wrap="square" lIns="0" tIns="0" rIns="0" bIns="0" rtlCol="0" anchor="t"/>
          <a:lstStyle/>
          <a:p>
            <a:pPr marL="0" indent="0">
              <a:buNone/>
            </a:pPr>
            <a:r>
              <a:rPr lang="en-US" sz="1200" i="1" dirty="0">
                <a:solidFill>
                  <a:srgbClr val="C9A6FF"/>
                </a:solidFill>
                <a:latin typeface="Calibri" pitchFamily="34" charset="0"/>
                <a:ea typeface="Calibri" pitchFamily="34" charset="-122"/>
                <a:cs typeface="Calibri" pitchFamily="34" charset="-120"/>
              </a:rPr>
              <a:t> </a:t>
            </a:r>
            <a:endParaRPr lang="en-US" sz="1200" dirty="0">
              <a:solidFill>
                <a:srgbClr val="C9A6FF"/>
              </a:solidFill>
            </a:endParaRPr>
          </a:p>
        </p:txBody>
      </p:sp>
      <p:sp>
        <p:nvSpPr>
          <p:cNvPr id="10" name="Text 8"/>
          <p:cNvSpPr/>
          <p:nvPr/>
        </p:nvSpPr>
        <p:spPr>
          <a:xfrm>
            <a:off x="657665" y="3154680"/>
            <a:ext cx="2338754" cy="1097280"/>
          </a:xfrm>
          <a:prstGeom prst="rect">
            <a:avLst/>
          </a:prstGeom>
          <a:noFill/>
          <a:ln/>
        </p:spPr>
        <p:txBody>
          <a:bodyPr wrap="square" lIns="0" tIns="0" rIns="0" bIns="0" rtlCol="0" anchor="t"/>
          <a:lstStyle/>
          <a:p>
            <a:pPr marL="0" indent="0">
              <a:buNone/>
            </a:pPr>
            <a:r>
              <a:rPr lang="en-US" sz="1200" dirty="0">
                <a:solidFill>
                  <a:srgbClr val="FFFFFF"/>
                </a:solidFill>
                <a:latin typeface="Calibri" pitchFamily="34" charset="0"/>
                <a:ea typeface="Calibri" pitchFamily="34" charset="-122"/>
                <a:cs typeface="Calibri" pitchFamily="34" charset="-120"/>
              </a:rPr>
              <a:t>Is </a:t>
            </a:r>
            <a:r>
              <a:rPr lang="en-US" sz="1200" dirty="0" err="1">
                <a:solidFill>
                  <a:srgbClr val="FFFFFF"/>
                </a:solidFill>
                <a:latin typeface="Calibri" pitchFamily="34" charset="0"/>
                <a:ea typeface="Calibri" pitchFamily="34" charset="-122"/>
                <a:cs typeface="Calibri" pitchFamily="34" charset="-120"/>
              </a:rPr>
              <a:t>dit</a:t>
            </a:r>
            <a:r>
              <a:rPr lang="en-US" sz="1200" dirty="0">
                <a:solidFill>
                  <a:srgbClr val="FFFFFF"/>
                </a:solidFill>
                <a:latin typeface="Calibri" pitchFamily="34" charset="0"/>
                <a:ea typeface="Calibri" pitchFamily="34" charset="-122"/>
                <a:cs typeface="Calibri" pitchFamily="34" charset="-120"/>
              </a:rPr>
              <a:t> in </a:t>
            </a:r>
            <a:r>
              <a:rPr lang="en-US" sz="1200" dirty="0" err="1">
                <a:solidFill>
                  <a:srgbClr val="FFFFFF"/>
                </a:solidFill>
                <a:latin typeface="Calibri" pitchFamily="34" charset="0"/>
                <a:ea typeface="Calibri" pitchFamily="34" charset="-122"/>
                <a:cs typeface="Calibri" pitchFamily="34" charset="-120"/>
              </a:rPr>
              <a:t>lijn</a:t>
            </a:r>
            <a:r>
              <a:rPr lang="en-US" sz="1200" dirty="0">
                <a:solidFill>
                  <a:srgbClr val="FFFFFF"/>
                </a:solidFill>
                <a:latin typeface="Calibri" pitchFamily="34" charset="0"/>
                <a:ea typeface="Calibri" pitchFamily="34" charset="-122"/>
                <a:cs typeface="Calibri" pitchFamily="34" charset="-120"/>
              </a:rPr>
              <a:t> met </a:t>
            </a:r>
            <a:r>
              <a:rPr lang="en-US" sz="1200" dirty="0" err="1">
                <a:solidFill>
                  <a:srgbClr val="FFFFFF"/>
                </a:solidFill>
                <a:latin typeface="Calibri" pitchFamily="34" charset="0"/>
                <a:ea typeface="Calibri" pitchFamily="34" charset="-122"/>
                <a:cs typeface="Calibri" pitchFamily="34" charset="-120"/>
              </a:rPr>
              <a:t>onze</a:t>
            </a:r>
            <a:r>
              <a:rPr lang="en-US" sz="1200" dirty="0">
                <a:solidFill>
                  <a:srgbClr val="FFFFFF"/>
                </a:solidFill>
                <a:latin typeface="Calibri" pitchFamily="34" charset="0"/>
                <a:ea typeface="Calibri" pitchFamily="34" charset="-122"/>
                <a:cs typeface="Calibri" pitchFamily="34" charset="-120"/>
              </a:rPr>
              <a:t> </a:t>
            </a:r>
            <a:r>
              <a:rPr lang="en-US" sz="1200" dirty="0" err="1">
                <a:solidFill>
                  <a:srgbClr val="FFFFFF"/>
                </a:solidFill>
                <a:latin typeface="Calibri" pitchFamily="34" charset="0"/>
                <a:ea typeface="Calibri" pitchFamily="34" charset="-122"/>
                <a:cs typeface="Calibri" pitchFamily="34" charset="-120"/>
              </a:rPr>
              <a:t>normen</a:t>
            </a:r>
            <a:r>
              <a:rPr lang="en-US" sz="1200" dirty="0">
                <a:solidFill>
                  <a:srgbClr val="FFFFFF"/>
                </a:solidFill>
                <a:latin typeface="Calibri" pitchFamily="34" charset="0"/>
                <a:ea typeface="Calibri" pitchFamily="34" charset="-122"/>
                <a:cs typeface="Calibri" pitchFamily="34" charset="-120"/>
              </a:rPr>
              <a:t> </a:t>
            </a:r>
            <a:r>
              <a:rPr lang="en-US" sz="1200" dirty="0" err="1">
                <a:solidFill>
                  <a:srgbClr val="FFFFFF"/>
                </a:solidFill>
                <a:latin typeface="Calibri" pitchFamily="34" charset="0"/>
                <a:ea typeface="Calibri" pitchFamily="34" charset="-122"/>
                <a:cs typeface="Calibri" pitchFamily="34" charset="-120"/>
              </a:rPr>
              <a:t>en</a:t>
            </a:r>
            <a:r>
              <a:rPr lang="en-US" sz="1200" dirty="0">
                <a:solidFill>
                  <a:srgbClr val="FFFFFF"/>
                </a:solidFill>
                <a:latin typeface="Calibri" pitchFamily="34" charset="0"/>
                <a:ea typeface="Calibri" pitchFamily="34" charset="-122"/>
                <a:cs typeface="Calibri" pitchFamily="34" charset="-120"/>
              </a:rPr>
              <a:t> warden?</a:t>
            </a:r>
            <a:endParaRPr lang="en-US" sz="1200" dirty="0">
              <a:solidFill>
                <a:srgbClr val="FFFFFF"/>
              </a:solidFill>
            </a:endParaRPr>
          </a:p>
        </p:txBody>
      </p:sp>
      <p:sp>
        <p:nvSpPr>
          <p:cNvPr id="11" name="Text 9"/>
          <p:cNvSpPr/>
          <p:nvPr/>
        </p:nvSpPr>
        <p:spPr>
          <a:xfrm>
            <a:off x="657665" y="4343400"/>
            <a:ext cx="2338754" cy="274320"/>
          </a:xfrm>
          <a:prstGeom prst="rect">
            <a:avLst/>
          </a:prstGeom>
          <a:noFill/>
          <a:ln/>
        </p:spPr>
        <p:txBody>
          <a:bodyPr wrap="square" lIns="0" tIns="0" rIns="0" bIns="0" rtlCol="0" anchor="t"/>
          <a:lstStyle/>
          <a:p>
            <a:pPr marL="0" indent="0">
              <a:buNone/>
            </a:pPr>
            <a:r>
              <a:rPr lang="en-US" sz="1100" b="1" dirty="0">
                <a:solidFill>
                  <a:srgbClr val="C9A6FF"/>
                </a:solidFill>
                <a:latin typeface="Calibri" pitchFamily="34" charset="0"/>
                <a:ea typeface="Calibri" pitchFamily="34" charset="-122"/>
                <a:cs typeface="Calibri" pitchFamily="34" charset="-120"/>
              </a:rPr>
              <a:t>Goede toets:</a:t>
            </a:r>
            <a:endParaRPr lang="en-US" sz="1100" b="1" dirty="0">
              <a:solidFill>
                <a:srgbClr val="C9A6FF"/>
              </a:solidFill>
            </a:endParaRPr>
          </a:p>
        </p:txBody>
      </p:sp>
      <p:sp>
        <p:nvSpPr>
          <p:cNvPr id="12" name="Text 10"/>
          <p:cNvSpPr/>
          <p:nvPr/>
        </p:nvSpPr>
        <p:spPr>
          <a:xfrm>
            <a:off x="657665" y="4617720"/>
            <a:ext cx="2338754" cy="1005840"/>
          </a:xfrm>
          <a:prstGeom prst="rect">
            <a:avLst/>
          </a:prstGeom>
          <a:noFill/>
          <a:ln/>
        </p:spPr>
        <p:txBody>
          <a:bodyPr wrap="square" lIns="0" tIns="0" rIns="0" bIns="0" rtlCol="0" anchor="t"/>
          <a:lstStyle/>
          <a:p>
            <a:pPr marL="0" indent="0">
              <a:buNone/>
            </a:pPr>
            <a:r>
              <a:rPr lang="en-US" sz="1100" i="1" dirty="0">
                <a:solidFill>
                  <a:srgbClr val="FFFFFF"/>
                </a:solidFill>
                <a:latin typeface="Calibri" pitchFamily="34" charset="0"/>
                <a:ea typeface="Calibri" pitchFamily="34" charset="-122"/>
                <a:cs typeface="Calibri" pitchFamily="34" charset="-120"/>
              </a:rPr>
              <a:t>Zou je dit aan een klant of collega durven uitleggen? Zo </a:t>
            </a:r>
            <a:r>
              <a:rPr lang="en-US" sz="1100" i="1" dirty="0" err="1">
                <a:solidFill>
                  <a:srgbClr val="FFFFFF"/>
                </a:solidFill>
                <a:latin typeface="Calibri" pitchFamily="34" charset="0"/>
                <a:ea typeface="Calibri" pitchFamily="34" charset="-122"/>
                <a:cs typeface="Calibri" pitchFamily="34" charset="-120"/>
              </a:rPr>
              <a:t>niet</a:t>
            </a:r>
            <a:r>
              <a:rPr lang="en-US" sz="1100" i="1" dirty="0">
                <a:solidFill>
                  <a:srgbClr val="FFFFFF"/>
                </a:solidFill>
                <a:latin typeface="Calibri" pitchFamily="34" charset="0"/>
                <a:ea typeface="Calibri" pitchFamily="34" charset="-122"/>
                <a:cs typeface="Calibri" pitchFamily="34" charset="-120"/>
              </a:rPr>
              <a:t>: </a:t>
            </a:r>
            <a:r>
              <a:rPr lang="en-US" sz="1100" i="1" dirty="0" err="1">
                <a:solidFill>
                  <a:srgbClr val="FFFFFF"/>
                </a:solidFill>
                <a:latin typeface="Calibri" pitchFamily="34" charset="0"/>
                <a:ea typeface="Calibri" pitchFamily="34" charset="-122"/>
                <a:cs typeface="Calibri" pitchFamily="34" charset="-120"/>
              </a:rPr>
              <a:t>heroverweeg</a:t>
            </a:r>
            <a:r>
              <a:rPr lang="en-US" sz="1100" i="1" dirty="0">
                <a:solidFill>
                  <a:srgbClr val="FFFFFF"/>
                </a:solidFill>
                <a:latin typeface="Calibri" pitchFamily="34" charset="0"/>
                <a:ea typeface="Calibri" pitchFamily="34" charset="-122"/>
                <a:cs typeface="Calibri" pitchFamily="34" charset="-120"/>
              </a:rPr>
              <a:t>.</a:t>
            </a:r>
            <a:endParaRPr lang="en-US" sz="1100" dirty="0">
              <a:solidFill>
                <a:srgbClr val="FFFFFF"/>
              </a:solidFill>
            </a:endParaRPr>
          </a:p>
        </p:txBody>
      </p:sp>
      <p:sp>
        <p:nvSpPr>
          <p:cNvPr id="13" name="Shape 11"/>
          <p:cNvSpPr/>
          <p:nvPr/>
        </p:nvSpPr>
        <p:spPr>
          <a:xfrm>
            <a:off x="657665" y="5440680"/>
            <a:ext cx="2205111" cy="731520"/>
          </a:xfrm>
          <a:prstGeom prst="roundRect">
            <a:avLst>
              <a:gd name="adj" fmla="val 6250"/>
            </a:avLst>
          </a:prstGeom>
          <a:solidFill>
            <a:srgbClr val="3D4690"/>
          </a:solidFill>
          <a:ln w="12700">
            <a:noFill/>
            <a:prstDash val="solid"/>
          </a:ln>
        </p:spPr>
        <p:txBody>
          <a:bodyPr/>
          <a:lstStyle/>
          <a:p>
            <a:endParaRPr lang="en-US"/>
          </a:p>
        </p:txBody>
      </p:sp>
      <p:sp>
        <p:nvSpPr>
          <p:cNvPr id="14" name="Text 12"/>
          <p:cNvSpPr/>
          <p:nvPr/>
        </p:nvSpPr>
        <p:spPr>
          <a:xfrm>
            <a:off x="757897" y="5440680"/>
            <a:ext cx="2004646" cy="731520"/>
          </a:xfrm>
          <a:prstGeom prst="rect">
            <a:avLst/>
          </a:prstGeom>
          <a:noFill/>
          <a:ln/>
        </p:spPr>
        <p:txBody>
          <a:bodyPr wrap="square" lIns="0" tIns="0" rIns="0" bIns="0" rtlCol="0" anchor="ctr"/>
          <a:lstStyle/>
          <a:p>
            <a:pPr marL="0" indent="0">
              <a:buNone/>
            </a:pPr>
            <a:r>
              <a:rPr lang="en-US" sz="1100" b="1" dirty="0">
                <a:solidFill>
                  <a:srgbClr val="FFFFFF"/>
                </a:solidFill>
                <a:latin typeface="Calibri" pitchFamily="34" charset="0"/>
                <a:ea typeface="Calibri" pitchFamily="34" charset="-122"/>
                <a:cs typeface="Calibri" pitchFamily="34" charset="-120"/>
              </a:rPr>
              <a:t>Plus: </a:t>
            </a:r>
            <a:r>
              <a:rPr lang="en-US" sz="1100" i="1" dirty="0">
                <a:solidFill>
                  <a:srgbClr val="FFFFFF"/>
                </a:solidFill>
                <a:latin typeface="Calibri" pitchFamily="34" charset="0"/>
                <a:ea typeface="Calibri" pitchFamily="34" charset="-122"/>
                <a:cs typeface="Calibri" pitchFamily="34" charset="-120"/>
              </a:rPr>
              <a:t>AI Ethics ≠ AI Compliance. Compliance zorgt dat je voldoet aan regels; ethiek vraagt of dat ook genoeg is.</a:t>
            </a:r>
            <a:endParaRPr lang="en-US" sz="1100" dirty="0">
              <a:solidFill>
                <a:srgbClr val="FFFFFF"/>
              </a:solidFill>
            </a:endParaRPr>
          </a:p>
        </p:txBody>
      </p:sp>
      <p:sp>
        <p:nvSpPr>
          <p:cNvPr id="15" name="Shape 13"/>
          <p:cNvSpPr/>
          <p:nvPr/>
        </p:nvSpPr>
        <p:spPr>
          <a:xfrm>
            <a:off x="3337560" y="1737360"/>
            <a:ext cx="2606040" cy="4572000"/>
          </a:xfrm>
          <a:prstGeom prst="rect">
            <a:avLst/>
          </a:prstGeom>
          <a:solidFill>
            <a:srgbClr val="2B3370"/>
          </a:solidFill>
          <a:ln w="9525">
            <a:noFill/>
            <a:prstDash val="solid"/>
          </a:ln>
        </p:spPr>
        <p:txBody>
          <a:bodyPr/>
          <a:lstStyle/>
          <a:p>
            <a:endParaRPr lang="en-US"/>
          </a:p>
        </p:txBody>
      </p:sp>
      <p:sp>
        <p:nvSpPr>
          <p:cNvPr id="16" name="Shape 14"/>
          <p:cNvSpPr/>
          <p:nvPr/>
        </p:nvSpPr>
        <p:spPr>
          <a:xfrm>
            <a:off x="3337560" y="1737360"/>
            <a:ext cx="80186" cy="4572000"/>
          </a:xfrm>
          <a:prstGeom prst="rect">
            <a:avLst/>
          </a:prstGeom>
          <a:solidFill>
            <a:srgbClr val="C9A6FF"/>
          </a:solidFill>
          <a:ln w="12700">
            <a:noFill/>
            <a:prstDash val="solid"/>
          </a:ln>
        </p:spPr>
        <p:txBody>
          <a:bodyPr/>
          <a:lstStyle/>
          <a:p>
            <a:endParaRPr lang="en-US"/>
          </a:p>
        </p:txBody>
      </p:sp>
      <p:sp>
        <p:nvSpPr>
          <p:cNvPr id="17" name="Text 15"/>
          <p:cNvSpPr/>
          <p:nvPr/>
        </p:nvSpPr>
        <p:spPr>
          <a:xfrm>
            <a:off x="3538025" y="1874520"/>
            <a:ext cx="1002323" cy="365760"/>
          </a:xfrm>
          <a:prstGeom prst="rect">
            <a:avLst/>
          </a:prstGeom>
          <a:noFill/>
          <a:ln/>
        </p:spPr>
        <p:txBody>
          <a:bodyPr wrap="square" lIns="0" tIns="0" rIns="0" bIns="0" rtlCol="0" anchor="t"/>
          <a:lstStyle/>
          <a:p>
            <a:pPr marL="0" indent="0">
              <a:buNone/>
            </a:pPr>
            <a:r>
              <a:rPr lang="en-US" sz="1600" b="1" kern="0" spc="400" dirty="0">
                <a:solidFill>
                  <a:srgbClr val="C9A6FF"/>
                </a:solidFill>
                <a:latin typeface="Calibri" pitchFamily="34" charset="0"/>
                <a:ea typeface="Calibri" pitchFamily="34" charset="-122"/>
                <a:cs typeface="Calibri" pitchFamily="34" charset="-120"/>
              </a:rPr>
              <a:t>2</a:t>
            </a:r>
            <a:endParaRPr lang="en-US" sz="1600" b="1" dirty="0">
              <a:solidFill>
                <a:srgbClr val="C9A6FF"/>
              </a:solidFill>
            </a:endParaRPr>
          </a:p>
        </p:txBody>
      </p:sp>
      <p:sp>
        <p:nvSpPr>
          <p:cNvPr id="18" name="Text 16"/>
          <p:cNvSpPr/>
          <p:nvPr/>
        </p:nvSpPr>
        <p:spPr>
          <a:xfrm>
            <a:off x="3538025" y="2240280"/>
            <a:ext cx="2338754" cy="457200"/>
          </a:xfrm>
          <a:prstGeom prst="rect">
            <a:avLst/>
          </a:prstGeom>
          <a:noFill/>
          <a:ln/>
        </p:spPr>
        <p:txBody>
          <a:bodyPr wrap="square" lIns="0" tIns="0" rIns="0" bIns="0" rtlCol="0" anchor="t"/>
          <a:lstStyle/>
          <a:p>
            <a:pPr marL="0" indent="0">
              <a:buNone/>
            </a:pPr>
            <a:r>
              <a:rPr lang="en-US" sz="2000" b="1" dirty="0">
                <a:solidFill>
                  <a:srgbClr val="FFFFFF"/>
                </a:solidFill>
                <a:latin typeface="Calibri" pitchFamily="34" charset="0"/>
                <a:ea typeface="Calibri" pitchFamily="34" charset="-122"/>
                <a:cs typeface="Calibri" pitchFamily="34" charset="-120"/>
              </a:rPr>
              <a:t>Mag </a:t>
            </a:r>
            <a:r>
              <a:rPr lang="en-US" sz="2000" b="1" dirty="0" err="1">
                <a:solidFill>
                  <a:srgbClr val="FFFFFF"/>
                </a:solidFill>
                <a:latin typeface="Calibri" pitchFamily="34" charset="0"/>
                <a:ea typeface="Calibri" pitchFamily="34" charset="-122"/>
                <a:cs typeface="Calibri" pitchFamily="34" charset="-120"/>
              </a:rPr>
              <a:t>dit</a:t>
            </a:r>
            <a:r>
              <a:rPr lang="en-US" sz="2000" b="1" dirty="0">
                <a:solidFill>
                  <a:srgbClr val="FFFFFF"/>
                </a:solidFill>
                <a:latin typeface="Calibri" pitchFamily="34" charset="0"/>
                <a:ea typeface="Calibri" pitchFamily="34" charset="-122"/>
                <a:cs typeface="Calibri" pitchFamily="34" charset="-120"/>
              </a:rPr>
              <a:t> juridisch?</a:t>
            </a:r>
            <a:endParaRPr lang="en-US" sz="2000" b="1" dirty="0">
              <a:solidFill>
                <a:srgbClr val="FFFFFF"/>
              </a:solidFill>
            </a:endParaRPr>
          </a:p>
        </p:txBody>
      </p:sp>
      <p:sp>
        <p:nvSpPr>
          <p:cNvPr id="19" name="Text 17"/>
          <p:cNvSpPr/>
          <p:nvPr/>
        </p:nvSpPr>
        <p:spPr>
          <a:xfrm>
            <a:off x="3538025" y="2697480"/>
            <a:ext cx="2338754" cy="365760"/>
          </a:xfrm>
          <a:prstGeom prst="rect">
            <a:avLst/>
          </a:prstGeom>
          <a:noFill/>
          <a:ln/>
        </p:spPr>
        <p:txBody>
          <a:bodyPr wrap="square" lIns="0" tIns="0" rIns="0" bIns="0" rtlCol="0" anchor="t"/>
          <a:lstStyle/>
          <a:p>
            <a:pPr marL="0" indent="0">
              <a:buNone/>
            </a:pPr>
            <a:r>
              <a:rPr lang="en-US" sz="1200" i="1" dirty="0">
                <a:solidFill>
                  <a:srgbClr val="C9A6FF"/>
                </a:solidFill>
                <a:latin typeface="Calibri" pitchFamily="34" charset="0"/>
                <a:ea typeface="Calibri" pitchFamily="34" charset="-122"/>
                <a:cs typeface="Calibri" pitchFamily="34" charset="-120"/>
              </a:rPr>
              <a:t> </a:t>
            </a:r>
            <a:endParaRPr lang="en-US" sz="1200" dirty="0">
              <a:solidFill>
                <a:srgbClr val="C9A6FF"/>
              </a:solidFill>
            </a:endParaRPr>
          </a:p>
        </p:txBody>
      </p:sp>
      <p:sp>
        <p:nvSpPr>
          <p:cNvPr id="20" name="Text 18"/>
          <p:cNvSpPr/>
          <p:nvPr/>
        </p:nvSpPr>
        <p:spPr>
          <a:xfrm>
            <a:off x="3538025" y="3154680"/>
            <a:ext cx="2338754" cy="1097280"/>
          </a:xfrm>
          <a:prstGeom prst="rect">
            <a:avLst/>
          </a:prstGeom>
          <a:noFill/>
          <a:ln/>
        </p:spPr>
        <p:txBody>
          <a:bodyPr wrap="square" lIns="0" tIns="0" rIns="0" bIns="0" rtlCol="0" anchor="t"/>
          <a:lstStyle/>
          <a:p>
            <a:pPr marL="0" indent="0">
              <a:buNone/>
            </a:pPr>
            <a:r>
              <a:rPr lang="en-US" sz="1200" dirty="0">
                <a:solidFill>
                  <a:srgbClr val="FFFFFF"/>
                </a:solidFill>
                <a:latin typeface="Calibri" pitchFamily="34" charset="0"/>
                <a:ea typeface="Calibri" pitchFamily="34" charset="-122"/>
                <a:cs typeface="Calibri" pitchFamily="34" charset="-120"/>
              </a:rPr>
              <a:t>AVG, AI Act, interne richtlijnen en sectorregels. Compliance is de </a:t>
            </a:r>
            <a:r>
              <a:rPr lang="en-US" sz="1200" dirty="0" err="1">
                <a:solidFill>
                  <a:srgbClr val="FFFFFF"/>
                </a:solidFill>
                <a:latin typeface="Calibri" pitchFamily="34" charset="0"/>
                <a:ea typeface="Calibri" pitchFamily="34" charset="-122"/>
                <a:cs typeface="Calibri" pitchFamily="34" charset="-120"/>
              </a:rPr>
              <a:t>bodem</a:t>
            </a:r>
            <a:r>
              <a:rPr lang="en-US" sz="1200" dirty="0">
                <a:solidFill>
                  <a:srgbClr val="FFFFFF"/>
                </a:solidFill>
                <a:latin typeface="Calibri" pitchFamily="34" charset="0"/>
                <a:ea typeface="Calibri" pitchFamily="34" charset="-122"/>
                <a:cs typeface="Calibri" pitchFamily="34" charset="-120"/>
              </a:rPr>
              <a:t>; </a:t>
            </a:r>
            <a:r>
              <a:rPr lang="en-US" sz="1200" dirty="0" err="1">
                <a:solidFill>
                  <a:srgbClr val="FFFFFF"/>
                </a:solidFill>
                <a:latin typeface="Calibri" pitchFamily="34" charset="0"/>
                <a:ea typeface="Calibri" pitchFamily="34" charset="-122"/>
                <a:cs typeface="Calibri" pitchFamily="34" charset="-120"/>
              </a:rPr>
              <a:t>daarop</a:t>
            </a:r>
            <a:r>
              <a:rPr lang="en-US" sz="1200" dirty="0">
                <a:solidFill>
                  <a:srgbClr val="FFFFFF"/>
                </a:solidFill>
                <a:latin typeface="Calibri" pitchFamily="34" charset="0"/>
                <a:ea typeface="Calibri" pitchFamily="34" charset="-122"/>
                <a:cs typeface="Calibri" pitchFamily="34" charset="-120"/>
              </a:rPr>
              <a:t> </a:t>
            </a:r>
            <a:r>
              <a:rPr lang="en-US" sz="1200" dirty="0" err="1">
                <a:solidFill>
                  <a:srgbClr val="FFFFFF"/>
                </a:solidFill>
                <a:latin typeface="Calibri" pitchFamily="34" charset="0"/>
                <a:ea typeface="Calibri" pitchFamily="34" charset="-122"/>
                <a:cs typeface="Calibri" pitchFamily="34" charset="-120"/>
              </a:rPr>
              <a:t>uitbreidend</a:t>
            </a:r>
            <a:r>
              <a:rPr lang="en-US" sz="1200" dirty="0">
                <a:solidFill>
                  <a:srgbClr val="FFFFFF"/>
                </a:solidFill>
                <a:latin typeface="Calibri" pitchFamily="34" charset="0"/>
                <a:ea typeface="Calibri" pitchFamily="34" charset="-122"/>
                <a:cs typeface="Calibri" pitchFamily="34" charset="-120"/>
              </a:rPr>
              <a:t> staat vraag 1.</a:t>
            </a:r>
            <a:endParaRPr lang="en-US" sz="1200" dirty="0">
              <a:solidFill>
                <a:srgbClr val="FFFFFF"/>
              </a:solidFill>
            </a:endParaRPr>
          </a:p>
        </p:txBody>
      </p:sp>
      <p:sp>
        <p:nvSpPr>
          <p:cNvPr id="21" name="Text 19"/>
          <p:cNvSpPr/>
          <p:nvPr/>
        </p:nvSpPr>
        <p:spPr>
          <a:xfrm>
            <a:off x="3538025" y="4343400"/>
            <a:ext cx="2338754" cy="274320"/>
          </a:xfrm>
          <a:prstGeom prst="rect">
            <a:avLst/>
          </a:prstGeom>
          <a:noFill/>
          <a:ln/>
        </p:spPr>
        <p:txBody>
          <a:bodyPr wrap="square" lIns="0" tIns="0" rIns="0" bIns="0" rtlCol="0" anchor="t"/>
          <a:lstStyle/>
          <a:p>
            <a:pPr marL="0" indent="0">
              <a:buNone/>
            </a:pPr>
            <a:r>
              <a:rPr lang="en-US" sz="1100" b="1" dirty="0">
                <a:solidFill>
                  <a:srgbClr val="C9A6FF"/>
                </a:solidFill>
                <a:latin typeface="Calibri" pitchFamily="34" charset="0"/>
                <a:ea typeface="Calibri" pitchFamily="34" charset="-122"/>
                <a:cs typeface="Calibri" pitchFamily="34" charset="-120"/>
              </a:rPr>
              <a:t>Twijfel je?</a:t>
            </a:r>
            <a:endParaRPr lang="en-US" sz="1100" b="1" dirty="0">
              <a:solidFill>
                <a:srgbClr val="C9A6FF"/>
              </a:solidFill>
            </a:endParaRPr>
          </a:p>
        </p:txBody>
      </p:sp>
      <p:sp>
        <p:nvSpPr>
          <p:cNvPr id="22" name="Text 20"/>
          <p:cNvSpPr/>
          <p:nvPr/>
        </p:nvSpPr>
        <p:spPr>
          <a:xfrm>
            <a:off x="3538025" y="4617720"/>
            <a:ext cx="2338754" cy="1005840"/>
          </a:xfrm>
          <a:prstGeom prst="rect">
            <a:avLst/>
          </a:prstGeom>
          <a:noFill/>
          <a:ln/>
        </p:spPr>
        <p:txBody>
          <a:bodyPr wrap="square" lIns="0" tIns="0" rIns="0" bIns="0" rtlCol="0" anchor="t"/>
          <a:lstStyle/>
          <a:p>
            <a:pPr marL="0" indent="0">
              <a:buNone/>
            </a:pPr>
            <a:r>
              <a:rPr lang="en-US" sz="1100" i="1" dirty="0">
                <a:solidFill>
                  <a:srgbClr val="FFFFFF"/>
                </a:solidFill>
                <a:latin typeface="Calibri" pitchFamily="34" charset="0"/>
                <a:ea typeface="Calibri" pitchFamily="34" charset="-122"/>
                <a:cs typeface="Calibri" pitchFamily="34" charset="-120"/>
              </a:rPr>
              <a:t>AP (DCA) voor algemene vragen, AFM/DNB/IGJ voor je sector, of EU AI Office voor EU-brede interpretatie.</a:t>
            </a:r>
            <a:endParaRPr lang="en-US" sz="1100" dirty="0">
              <a:solidFill>
                <a:srgbClr val="FFFFFF"/>
              </a:solidFill>
            </a:endParaRPr>
          </a:p>
        </p:txBody>
      </p:sp>
      <p:sp>
        <p:nvSpPr>
          <p:cNvPr id="23" name="Shape 21"/>
          <p:cNvSpPr/>
          <p:nvPr/>
        </p:nvSpPr>
        <p:spPr>
          <a:xfrm>
            <a:off x="3538025" y="5440680"/>
            <a:ext cx="2205111" cy="731520"/>
          </a:xfrm>
          <a:prstGeom prst="roundRect">
            <a:avLst>
              <a:gd name="adj" fmla="val 6250"/>
            </a:avLst>
          </a:prstGeom>
          <a:solidFill>
            <a:srgbClr val="3D4690"/>
          </a:solidFill>
          <a:ln w="12700">
            <a:noFill/>
            <a:prstDash val="solid"/>
          </a:ln>
        </p:spPr>
        <p:txBody>
          <a:bodyPr/>
          <a:lstStyle/>
          <a:p>
            <a:endParaRPr lang="en-US"/>
          </a:p>
        </p:txBody>
      </p:sp>
      <p:sp>
        <p:nvSpPr>
          <p:cNvPr id="24" name="Text 22"/>
          <p:cNvSpPr/>
          <p:nvPr/>
        </p:nvSpPr>
        <p:spPr>
          <a:xfrm>
            <a:off x="3638257" y="5440680"/>
            <a:ext cx="2004646" cy="731520"/>
          </a:xfrm>
          <a:prstGeom prst="rect">
            <a:avLst/>
          </a:prstGeom>
          <a:noFill/>
          <a:ln/>
        </p:spPr>
        <p:txBody>
          <a:bodyPr wrap="square" lIns="0" tIns="0" rIns="0" bIns="0" rtlCol="0" anchor="ctr"/>
          <a:lstStyle/>
          <a:p>
            <a:pPr marL="0" indent="0">
              <a:buNone/>
            </a:pPr>
            <a:r>
              <a:rPr lang="en-US" sz="1100" b="1" dirty="0">
                <a:solidFill>
                  <a:srgbClr val="FFFFFF"/>
                </a:solidFill>
                <a:latin typeface="Calibri" pitchFamily="34" charset="0"/>
                <a:ea typeface="Calibri" pitchFamily="34" charset="-122"/>
                <a:cs typeface="Calibri" pitchFamily="34" charset="-120"/>
              </a:rPr>
              <a:t>Plus: </a:t>
            </a:r>
            <a:r>
              <a:rPr lang="en-US" sz="1100" i="1" dirty="0">
                <a:solidFill>
                  <a:srgbClr val="FFFFFF"/>
                </a:solidFill>
                <a:latin typeface="Calibri" pitchFamily="34" charset="0"/>
                <a:ea typeface="Calibri" pitchFamily="34" charset="-122"/>
                <a:cs typeface="Calibri" pitchFamily="34" charset="-120"/>
              </a:rPr>
              <a:t>Boetes zijn fors (tot €35M of 7% omzet). Maar de reputatieschade vaak nog groter.</a:t>
            </a:r>
            <a:endParaRPr lang="en-US" sz="1100" dirty="0">
              <a:solidFill>
                <a:srgbClr val="FFFFFF"/>
              </a:solidFill>
            </a:endParaRPr>
          </a:p>
        </p:txBody>
      </p:sp>
      <p:sp>
        <p:nvSpPr>
          <p:cNvPr id="25" name="Shape 23"/>
          <p:cNvSpPr/>
          <p:nvPr/>
        </p:nvSpPr>
        <p:spPr>
          <a:xfrm>
            <a:off x="6217920" y="1737360"/>
            <a:ext cx="2606040" cy="4572000"/>
          </a:xfrm>
          <a:prstGeom prst="rect">
            <a:avLst/>
          </a:prstGeom>
          <a:solidFill>
            <a:srgbClr val="2B3370"/>
          </a:solidFill>
          <a:ln w="9525">
            <a:noFill/>
            <a:prstDash val="solid"/>
          </a:ln>
        </p:spPr>
        <p:txBody>
          <a:bodyPr/>
          <a:lstStyle/>
          <a:p>
            <a:endParaRPr lang="en-US"/>
          </a:p>
        </p:txBody>
      </p:sp>
      <p:sp>
        <p:nvSpPr>
          <p:cNvPr id="26" name="Shape 24"/>
          <p:cNvSpPr/>
          <p:nvPr/>
        </p:nvSpPr>
        <p:spPr>
          <a:xfrm>
            <a:off x="6217920" y="1737360"/>
            <a:ext cx="80186" cy="4572000"/>
          </a:xfrm>
          <a:prstGeom prst="rect">
            <a:avLst/>
          </a:prstGeom>
          <a:solidFill>
            <a:srgbClr val="C9A6FF"/>
          </a:solidFill>
          <a:ln w="12700">
            <a:noFill/>
            <a:prstDash val="solid"/>
          </a:ln>
        </p:spPr>
        <p:txBody>
          <a:bodyPr/>
          <a:lstStyle/>
          <a:p>
            <a:endParaRPr lang="en-US"/>
          </a:p>
        </p:txBody>
      </p:sp>
      <p:sp>
        <p:nvSpPr>
          <p:cNvPr id="27" name="Text 25"/>
          <p:cNvSpPr/>
          <p:nvPr/>
        </p:nvSpPr>
        <p:spPr>
          <a:xfrm>
            <a:off x="6418385" y="1874520"/>
            <a:ext cx="1002323" cy="365760"/>
          </a:xfrm>
          <a:prstGeom prst="rect">
            <a:avLst/>
          </a:prstGeom>
          <a:noFill/>
          <a:ln/>
        </p:spPr>
        <p:txBody>
          <a:bodyPr wrap="square" lIns="0" tIns="0" rIns="0" bIns="0" rtlCol="0" anchor="t"/>
          <a:lstStyle/>
          <a:p>
            <a:pPr marL="0" indent="0">
              <a:buNone/>
            </a:pPr>
            <a:r>
              <a:rPr lang="en-US" sz="1600" b="1" kern="0" spc="400" dirty="0">
                <a:solidFill>
                  <a:srgbClr val="C9A6FF"/>
                </a:solidFill>
                <a:latin typeface="Calibri" pitchFamily="34" charset="0"/>
                <a:ea typeface="Calibri" pitchFamily="34" charset="-122"/>
                <a:cs typeface="Calibri" pitchFamily="34" charset="-120"/>
              </a:rPr>
              <a:t>3</a:t>
            </a:r>
            <a:endParaRPr lang="en-US" sz="1600" b="1" dirty="0">
              <a:solidFill>
                <a:srgbClr val="C9A6FF"/>
              </a:solidFill>
            </a:endParaRPr>
          </a:p>
        </p:txBody>
      </p:sp>
      <p:sp>
        <p:nvSpPr>
          <p:cNvPr id="28" name="Text 26"/>
          <p:cNvSpPr/>
          <p:nvPr/>
        </p:nvSpPr>
        <p:spPr>
          <a:xfrm>
            <a:off x="6418385" y="2240280"/>
            <a:ext cx="2338754" cy="457200"/>
          </a:xfrm>
          <a:prstGeom prst="rect">
            <a:avLst/>
          </a:prstGeom>
          <a:noFill/>
          <a:ln/>
        </p:spPr>
        <p:txBody>
          <a:bodyPr wrap="square" lIns="0" tIns="0" rIns="0" bIns="0" rtlCol="0" anchor="t"/>
          <a:lstStyle/>
          <a:p>
            <a:pPr marL="0" indent="0">
              <a:buNone/>
            </a:pPr>
            <a:r>
              <a:rPr lang="en-US" sz="2000" b="1" dirty="0">
                <a:solidFill>
                  <a:srgbClr val="FFFFFF"/>
                </a:solidFill>
                <a:latin typeface="Calibri" pitchFamily="34" charset="0"/>
                <a:ea typeface="Calibri" pitchFamily="34" charset="-122"/>
                <a:cs typeface="Calibri" pitchFamily="34" charset="-120"/>
              </a:rPr>
              <a:t>Begrijp ik wat dit AI-systeem doet?</a:t>
            </a:r>
            <a:endParaRPr lang="en-US" sz="2000" b="1" dirty="0">
              <a:solidFill>
                <a:srgbClr val="FFFFFF"/>
              </a:solidFill>
            </a:endParaRPr>
          </a:p>
        </p:txBody>
      </p:sp>
      <p:sp>
        <p:nvSpPr>
          <p:cNvPr id="29" name="Text 27"/>
          <p:cNvSpPr/>
          <p:nvPr/>
        </p:nvSpPr>
        <p:spPr>
          <a:xfrm>
            <a:off x="6418385" y="2697480"/>
            <a:ext cx="2338754" cy="365760"/>
          </a:xfrm>
          <a:prstGeom prst="rect">
            <a:avLst/>
          </a:prstGeom>
          <a:noFill/>
          <a:ln/>
        </p:spPr>
        <p:txBody>
          <a:bodyPr wrap="square" lIns="0" tIns="0" rIns="0" bIns="0" rtlCol="0" anchor="t"/>
          <a:lstStyle/>
          <a:p>
            <a:pPr marL="0" indent="0">
              <a:buNone/>
            </a:pPr>
            <a:r>
              <a:rPr lang="en-US" sz="1200" i="1" dirty="0">
                <a:solidFill>
                  <a:srgbClr val="C9A6FF"/>
                </a:solidFill>
                <a:latin typeface="Calibri" pitchFamily="34" charset="0"/>
                <a:ea typeface="Calibri" pitchFamily="34" charset="-122"/>
                <a:cs typeface="Calibri" pitchFamily="34" charset="-120"/>
              </a:rPr>
              <a:t> </a:t>
            </a:r>
            <a:endParaRPr lang="en-US" sz="1200" dirty="0">
              <a:solidFill>
                <a:srgbClr val="C9A6FF"/>
              </a:solidFill>
            </a:endParaRPr>
          </a:p>
        </p:txBody>
      </p:sp>
      <p:sp>
        <p:nvSpPr>
          <p:cNvPr id="30" name="Text 28"/>
          <p:cNvSpPr/>
          <p:nvPr/>
        </p:nvSpPr>
        <p:spPr>
          <a:xfrm>
            <a:off x="6418385" y="3154680"/>
            <a:ext cx="2338754" cy="1097280"/>
          </a:xfrm>
          <a:prstGeom prst="rect">
            <a:avLst/>
          </a:prstGeom>
          <a:noFill/>
          <a:ln/>
        </p:spPr>
        <p:txBody>
          <a:bodyPr wrap="square" lIns="0" tIns="0" rIns="0" bIns="0" rtlCol="0" anchor="t"/>
          <a:lstStyle/>
          <a:p>
            <a:pPr marL="0" indent="0">
              <a:buNone/>
            </a:pPr>
            <a:r>
              <a:rPr lang="en-US" sz="1200" dirty="0">
                <a:solidFill>
                  <a:srgbClr val="FFFFFF"/>
                </a:solidFill>
                <a:latin typeface="Calibri" pitchFamily="34" charset="0"/>
                <a:ea typeface="Calibri" pitchFamily="34" charset="-122"/>
                <a:cs typeface="Calibri" pitchFamily="34" charset="-120"/>
              </a:rPr>
              <a:t>Welke data gaat erin, hoe wordt er besloten en waar liggen de grenzen? Je hoeft het </a:t>
            </a:r>
            <a:r>
              <a:rPr lang="en-US" sz="1200" dirty="0" err="1">
                <a:solidFill>
                  <a:srgbClr val="FFFFFF"/>
                </a:solidFill>
                <a:latin typeface="Calibri" pitchFamily="34" charset="0"/>
                <a:ea typeface="Calibri" pitchFamily="34" charset="-122"/>
                <a:cs typeface="Calibri" pitchFamily="34" charset="-120"/>
              </a:rPr>
              <a:t>niet</a:t>
            </a:r>
            <a:r>
              <a:rPr lang="en-US" sz="1200" dirty="0">
                <a:solidFill>
                  <a:srgbClr val="FFFFFF"/>
                </a:solidFill>
                <a:latin typeface="Calibri" pitchFamily="34" charset="0"/>
                <a:ea typeface="Calibri" pitchFamily="34" charset="-122"/>
                <a:cs typeface="Calibri" pitchFamily="34" charset="-120"/>
              </a:rPr>
              <a:t> </a:t>
            </a:r>
            <a:r>
              <a:rPr lang="en-US" sz="1200" dirty="0" err="1">
                <a:solidFill>
                  <a:srgbClr val="FFFFFF"/>
                </a:solidFill>
                <a:latin typeface="Calibri" pitchFamily="34" charset="0"/>
                <a:ea typeface="Calibri" pitchFamily="34" charset="-122"/>
                <a:cs typeface="Calibri" pitchFamily="34" charset="-120"/>
              </a:rPr>
              <a:t>technisch</a:t>
            </a:r>
            <a:r>
              <a:rPr lang="en-US" sz="1200" dirty="0">
                <a:solidFill>
                  <a:srgbClr val="FFFFFF"/>
                </a:solidFill>
                <a:latin typeface="Calibri" pitchFamily="34" charset="0"/>
                <a:ea typeface="Calibri" pitchFamily="34" charset="-122"/>
                <a:cs typeface="Calibri" pitchFamily="34" charset="-120"/>
              </a:rPr>
              <a:t> </a:t>
            </a:r>
            <a:r>
              <a:rPr lang="en-US" sz="1200" dirty="0" err="1">
                <a:solidFill>
                  <a:srgbClr val="FFFFFF"/>
                </a:solidFill>
                <a:latin typeface="Calibri" pitchFamily="34" charset="0"/>
                <a:ea typeface="Calibri" pitchFamily="34" charset="-122"/>
                <a:cs typeface="Calibri" pitchFamily="34" charset="-120"/>
              </a:rPr>
              <a:t>te</a:t>
            </a:r>
            <a:r>
              <a:rPr lang="en-US" sz="1200" dirty="0">
                <a:solidFill>
                  <a:srgbClr val="FFFFFF"/>
                </a:solidFill>
                <a:latin typeface="Calibri" pitchFamily="34" charset="0"/>
                <a:ea typeface="Calibri" pitchFamily="34" charset="-122"/>
                <a:cs typeface="Calibri" pitchFamily="34" charset="-120"/>
              </a:rPr>
              <a:t> </a:t>
            </a:r>
            <a:r>
              <a:rPr lang="en-US" sz="1200" dirty="0" err="1">
                <a:solidFill>
                  <a:srgbClr val="FFFFFF"/>
                </a:solidFill>
                <a:latin typeface="Calibri" pitchFamily="34" charset="0"/>
                <a:ea typeface="Calibri" pitchFamily="34" charset="-122"/>
                <a:cs typeface="Calibri" pitchFamily="34" charset="-120"/>
              </a:rPr>
              <a:t>snappen</a:t>
            </a:r>
            <a:r>
              <a:rPr lang="en-US" sz="1200" dirty="0">
                <a:solidFill>
                  <a:srgbClr val="FFFFFF"/>
                </a:solidFill>
                <a:latin typeface="Calibri" pitchFamily="34" charset="0"/>
                <a:ea typeface="Calibri" pitchFamily="34" charset="-122"/>
                <a:cs typeface="Calibri" pitchFamily="34" charset="-120"/>
              </a:rPr>
              <a:t>: </a:t>
            </a:r>
            <a:r>
              <a:rPr lang="en-US" sz="1200" dirty="0" err="1">
                <a:solidFill>
                  <a:srgbClr val="FFFFFF"/>
                </a:solidFill>
                <a:latin typeface="Calibri" pitchFamily="34" charset="0"/>
                <a:ea typeface="Calibri" pitchFamily="34" charset="-122"/>
                <a:cs typeface="Calibri" pitchFamily="34" charset="-120"/>
              </a:rPr>
              <a:t>wel</a:t>
            </a:r>
            <a:r>
              <a:rPr lang="en-US" sz="1200" dirty="0">
                <a:solidFill>
                  <a:srgbClr val="FFFFFF"/>
                </a:solidFill>
                <a:latin typeface="Calibri" pitchFamily="34" charset="0"/>
                <a:ea typeface="Calibri" pitchFamily="34" charset="-122"/>
                <a:cs typeface="Calibri" pitchFamily="34" charset="-120"/>
              </a:rPr>
              <a:t> de </a:t>
            </a:r>
            <a:r>
              <a:rPr lang="en-US" sz="1200" dirty="0" err="1">
                <a:solidFill>
                  <a:srgbClr val="FFFFFF"/>
                </a:solidFill>
                <a:latin typeface="Calibri" pitchFamily="34" charset="0"/>
                <a:ea typeface="Calibri" pitchFamily="34" charset="-122"/>
                <a:cs typeface="Calibri" pitchFamily="34" charset="-120"/>
              </a:rPr>
              <a:t>essentie</a:t>
            </a:r>
            <a:r>
              <a:rPr lang="en-US" sz="1200" dirty="0">
                <a:solidFill>
                  <a:srgbClr val="FFFFFF"/>
                </a:solidFill>
                <a:latin typeface="Calibri" pitchFamily="34" charset="0"/>
                <a:ea typeface="Calibri" pitchFamily="34" charset="-122"/>
                <a:cs typeface="Calibri" pitchFamily="34" charset="-120"/>
              </a:rPr>
              <a:t>, de </a:t>
            </a:r>
            <a:r>
              <a:rPr lang="en-US" sz="1200" dirty="0" err="1">
                <a:solidFill>
                  <a:srgbClr val="FFFFFF"/>
                </a:solidFill>
                <a:latin typeface="Calibri" pitchFamily="34" charset="0"/>
                <a:ea typeface="Calibri" pitchFamily="34" charset="-122"/>
                <a:cs typeface="Calibri" pitchFamily="34" charset="-120"/>
              </a:rPr>
              <a:t>risico’s</a:t>
            </a:r>
            <a:r>
              <a:rPr lang="en-US" sz="1200" dirty="0">
                <a:solidFill>
                  <a:srgbClr val="FFFFFF"/>
                </a:solidFill>
                <a:latin typeface="Calibri" pitchFamily="34" charset="0"/>
                <a:ea typeface="Calibri" pitchFamily="34" charset="-122"/>
                <a:cs typeface="Calibri" pitchFamily="34" charset="-120"/>
              </a:rPr>
              <a:t> </a:t>
            </a:r>
            <a:r>
              <a:rPr lang="en-US" sz="1200" dirty="0" err="1">
                <a:solidFill>
                  <a:srgbClr val="FFFFFF"/>
                </a:solidFill>
                <a:latin typeface="Calibri" pitchFamily="34" charset="0"/>
                <a:ea typeface="Calibri" pitchFamily="34" charset="-122"/>
                <a:cs typeface="Calibri" pitchFamily="34" charset="-120"/>
              </a:rPr>
              <a:t>en</a:t>
            </a:r>
            <a:r>
              <a:rPr lang="en-US" sz="1200" dirty="0">
                <a:solidFill>
                  <a:srgbClr val="FFFFFF"/>
                </a:solidFill>
                <a:latin typeface="Calibri" pitchFamily="34" charset="0"/>
                <a:ea typeface="Calibri" pitchFamily="34" charset="-122"/>
                <a:cs typeface="Calibri" pitchFamily="34" charset="-120"/>
              </a:rPr>
              <a:t> wat </a:t>
            </a:r>
            <a:r>
              <a:rPr lang="en-US" sz="1200" dirty="0" err="1">
                <a:solidFill>
                  <a:srgbClr val="FFFFFF"/>
                </a:solidFill>
                <a:latin typeface="Calibri" pitchFamily="34" charset="0"/>
                <a:ea typeface="Calibri" pitchFamily="34" charset="-122"/>
                <a:cs typeface="Calibri" pitchFamily="34" charset="-120"/>
              </a:rPr>
              <a:t>niet</a:t>
            </a:r>
            <a:r>
              <a:rPr lang="en-US" sz="1200" dirty="0">
                <a:solidFill>
                  <a:srgbClr val="FFFFFF"/>
                </a:solidFill>
                <a:latin typeface="Calibri" pitchFamily="34" charset="0"/>
                <a:ea typeface="Calibri" pitchFamily="34" charset="-122"/>
                <a:cs typeface="Calibri" pitchFamily="34" charset="-120"/>
              </a:rPr>
              <a:t> </a:t>
            </a:r>
            <a:r>
              <a:rPr lang="en-US" sz="1200" dirty="0" err="1">
                <a:solidFill>
                  <a:srgbClr val="FFFFFF"/>
                </a:solidFill>
                <a:latin typeface="Calibri" pitchFamily="34" charset="0"/>
                <a:ea typeface="Calibri" pitchFamily="34" charset="-122"/>
                <a:cs typeface="Calibri" pitchFamily="34" charset="-120"/>
              </a:rPr>
              <a:t>mogelijk</a:t>
            </a:r>
            <a:r>
              <a:rPr lang="en-US" sz="1200" dirty="0">
                <a:solidFill>
                  <a:srgbClr val="FFFFFF"/>
                </a:solidFill>
                <a:latin typeface="Calibri" pitchFamily="34" charset="0"/>
                <a:ea typeface="Calibri" pitchFamily="34" charset="-122"/>
                <a:cs typeface="Calibri" pitchFamily="34" charset="-120"/>
              </a:rPr>
              <a:t> is.</a:t>
            </a:r>
            <a:endParaRPr lang="en-US" sz="1200" dirty="0">
              <a:solidFill>
                <a:srgbClr val="FFFFFF"/>
              </a:solidFill>
            </a:endParaRPr>
          </a:p>
        </p:txBody>
      </p:sp>
      <p:sp>
        <p:nvSpPr>
          <p:cNvPr id="31" name="Text 29"/>
          <p:cNvSpPr/>
          <p:nvPr/>
        </p:nvSpPr>
        <p:spPr>
          <a:xfrm>
            <a:off x="6418385" y="4343400"/>
            <a:ext cx="2338754" cy="274320"/>
          </a:xfrm>
          <a:prstGeom prst="rect">
            <a:avLst/>
          </a:prstGeom>
          <a:noFill/>
          <a:ln/>
        </p:spPr>
        <p:txBody>
          <a:bodyPr wrap="square" lIns="0" tIns="0" rIns="0" bIns="0" rtlCol="0" anchor="t"/>
          <a:lstStyle/>
          <a:p>
            <a:pPr marL="0" indent="0">
              <a:buNone/>
            </a:pPr>
            <a:r>
              <a:rPr lang="en-US" sz="1100" b="1" dirty="0">
                <a:solidFill>
                  <a:srgbClr val="C9A6FF"/>
                </a:solidFill>
                <a:latin typeface="Calibri" pitchFamily="34" charset="0"/>
                <a:ea typeface="Calibri" pitchFamily="34" charset="-122"/>
                <a:cs typeface="Calibri" pitchFamily="34" charset="-120"/>
              </a:rPr>
              <a:t>Concreet:</a:t>
            </a:r>
            <a:endParaRPr lang="en-US" sz="1100" b="1" dirty="0">
              <a:solidFill>
                <a:srgbClr val="C9A6FF"/>
              </a:solidFill>
            </a:endParaRPr>
          </a:p>
        </p:txBody>
      </p:sp>
      <p:sp>
        <p:nvSpPr>
          <p:cNvPr id="32" name="Text 30"/>
          <p:cNvSpPr/>
          <p:nvPr/>
        </p:nvSpPr>
        <p:spPr>
          <a:xfrm>
            <a:off x="6418385" y="4617720"/>
            <a:ext cx="2338754" cy="1005840"/>
          </a:xfrm>
          <a:prstGeom prst="rect">
            <a:avLst/>
          </a:prstGeom>
          <a:noFill/>
          <a:ln/>
        </p:spPr>
        <p:txBody>
          <a:bodyPr wrap="square" lIns="0" tIns="0" rIns="0" bIns="0" rtlCol="0" anchor="t"/>
          <a:lstStyle/>
          <a:p>
            <a:pPr marL="0" indent="0">
              <a:buNone/>
            </a:pPr>
            <a:r>
              <a:rPr lang="en-US" sz="1100" i="1" dirty="0">
                <a:solidFill>
                  <a:srgbClr val="FFFFFF"/>
                </a:solidFill>
                <a:latin typeface="Calibri" pitchFamily="34" charset="0"/>
                <a:ea typeface="Calibri" pitchFamily="34" charset="-122"/>
                <a:cs typeface="Calibri" pitchFamily="34" charset="-120"/>
              </a:rPr>
              <a:t>Vraag uitleg bij je leverancier; lees de documentatie of model card; doe een steekproef op de output.</a:t>
            </a:r>
            <a:endParaRPr lang="en-US" sz="1100" dirty="0">
              <a:solidFill>
                <a:srgbClr val="FFFFFF"/>
              </a:solidFill>
            </a:endParaRPr>
          </a:p>
        </p:txBody>
      </p:sp>
      <p:sp>
        <p:nvSpPr>
          <p:cNvPr id="33" name="Shape 31"/>
          <p:cNvSpPr/>
          <p:nvPr/>
        </p:nvSpPr>
        <p:spPr>
          <a:xfrm>
            <a:off x="6418385" y="5440680"/>
            <a:ext cx="2205111" cy="731520"/>
          </a:xfrm>
          <a:prstGeom prst="roundRect">
            <a:avLst>
              <a:gd name="adj" fmla="val 6250"/>
            </a:avLst>
          </a:prstGeom>
          <a:solidFill>
            <a:srgbClr val="3D4690"/>
          </a:solidFill>
          <a:ln w="12700">
            <a:noFill/>
            <a:prstDash val="solid"/>
          </a:ln>
        </p:spPr>
        <p:txBody>
          <a:bodyPr/>
          <a:lstStyle/>
          <a:p>
            <a:endParaRPr lang="en-US"/>
          </a:p>
        </p:txBody>
      </p:sp>
      <p:sp>
        <p:nvSpPr>
          <p:cNvPr id="34" name="Text 32"/>
          <p:cNvSpPr/>
          <p:nvPr/>
        </p:nvSpPr>
        <p:spPr>
          <a:xfrm>
            <a:off x="6518617" y="5440680"/>
            <a:ext cx="2004646" cy="731520"/>
          </a:xfrm>
          <a:prstGeom prst="rect">
            <a:avLst/>
          </a:prstGeom>
          <a:noFill/>
          <a:ln/>
        </p:spPr>
        <p:txBody>
          <a:bodyPr wrap="square" lIns="0" tIns="0" rIns="0" bIns="0" rtlCol="0" anchor="ctr"/>
          <a:lstStyle/>
          <a:p>
            <a:pPr marL="0" indent="0">
              <a:buNone/>
            </a:pPr>
            <a:r>
              <a:rPr lang="en-US" sz="1100" b="1" dirty="0">
                <a:solidFill>
                  <a:srgbClr val="FFFFFF"/>
                </a:solidFill>
                <a:latin typeface="Calibri" pitchFamily="34" charset="0"/>
                <a:ea typeface="Calibri" pitchFamily="34" charset="-122"/>
                <a:cs typeface="Calibri" pitchFamily="34" charset="-120"/>
              </a:rPr>
              <a:t>Plus: </a:t>
            </a:r>
            <a:r>
              <a:rPr lang="en-US" sz="1100" i="1" dirty="0">
                <a:solidFill>
                  <a:srgbClr val="FFFFFF"/>
                </a:solidFill>
                <a:latin typeface="Calibri" pitchFamily="34" charset="0"/>
                <a:ea typeface="Calibri" pitchFamily="34" charset="-122"/>
                <a:cs typeface="Calibri" pitchFamily="34" charset="-120"/>
              </a:rPr>
              <a:t>Een ‘black box’ is geen excuus — als jij het niet kunt uitleggen, kun je het ook niet verantwoorden.</a:t>
            </a:r>
            <a:endParaRPr lang="en-US" sz="1100" dirty="0">
              <a:solidFill>
                <a:srgbClr val="FFFFFF"/>
              </a:solidFill>
            </a:endParaRPr>
          </a:p>
        </p:txBody>
      </p:sp>
      <p:sp>
        <p:nvSpPr>
          <p:cNvPr id="35" name="Text 33"/>
          <p:cNvSpPr/>
          <p:nvPr/>
        </p:nvSpPr>
        <p:spPr>
          <a:xfrm>
            <a:off x="365760" y="6537960"/>
            <a:ext cx="5486400" cy="228600"/>
          </a:xfrm>
          <a:prstGeom prst="rect">
            <a:avLst/>
          </a:prstGeom>
          <a:noFill/>
          <a:ln/>
        </p:spPr>
        <p:txBody>
          <a:bodyPr wrap="square" lIns="0" tIns="0" rIns="0" bIns="0" rtlCol="0" anchor="ctr"/>
          <a:lstStyle/>
          <a:p>
            <a:pPr marL="0" indent="0">
              <a:buNone/>
            </a:pPr>
            <a:r>
              <a:rPr lang="en-US" sz="900" dirty="0">
                <a:solidFill>
                  <a:srgbClr val="888AA8"/>
                </a:solidFill>
                <a:latin typeface="Calibri" pitchFamily="34" charset="0"/>
                <a:ea typeface="Calibri" pitchFamily="34" charset="-122"/>
                <a:cs typeface="Calibri" pitchFamily="34" charset="-120"/>
              </a:rPr>
              <a:t>© AXVECO 2026. All rights reserved</a:t>
            </a:r>
            <a:endParaRPr lang="en-US" sz="900" dirty="0">
              <a:solidFill>
                <a:srgbClr val="888AA8"/>
              </a:solidFill>
            </a:endParaRPr>
          </a:p>
        </p:txBody>
      </p:sp>
      <p:sp>
        <p:nvSpPr>
          <p:cNvPr id="37" name="Shape 3"/>
          <p:cNvSpPr/>
          <p:nvPr/>
        </p:nvSpPr>
        <p:spPr>
          <a:xfrm>
            <a:off x="9098280" y="1737360"/>
            <a:ext cx="2606040" cy="4572000"/>
          </a:xfrm>
          <a:prstGeom prst="rect">
            <a:avLst/>
          </a:prstGeom>
          <a:solidFill>
            <a:srgbClr val="2B3370"/>
          </a:solidFill>
          <a:ln w="9525">
            <a:noFill/>
            <a:prstDash val="solid"/>
          </a:ln>
        </p:spPr>
        <p:txBody>
          <a:bodyPr/>
          <a:lstStyle/>
          <a:p>
            <a:endParaRPr lang="en-US"/>
          </a:p>
        </p:txBody>
      </p:sp>
      <p:sp>
        <p:nvSpPr>
          <p:cNvPr id="38" name="Shape 4"/>
          <p:cNvSpPr/>
          <p:nvPr/>
        </p:nvSpPr>
        <p:spPr>
          <a:xfrm>
            <a:off x="9098280" y="1737360"/>
            <a:ext cx="80186" cy="4572000"/>
          </a:xfrm>
          <a:prstGeom prst="rect">
            <a:avLst/>
          </a:prstGeom>
          <a:solidFill>
            <a:srgbClr val="C9A6FF"/>
          </a:solidFill>
          <a:ln w="12700">
            <a:noFill/>
            <a:prstDash val="solid"/>
          </a:ln>
        </p:spPr>
        <p:txBody>
          <a:bodyPr/>
          <a:lstStyle/>
          <a:p>
            <a:endParaRPr lang="en-US"/>
          </a:p>
        </p:txBody>
      </p:sp>
      <p:sp>
        <p:nvSpPr>
          <p:cNvPr id="39" name="Text 5"/>
          <p:cNvSpPr/>
          <p:nvPr/>
        </p:nvSpPr>
        <p:spPr>
          <a:xfrm>
            <a:off x="9298745" y="1874520"/>
            <a:ext cx="1002323" cy="365760"/>
          </a:xfrm>
          <a:prstGeom prst="rect">
            <a:avLst/>
          </a:prstGeom>
          <a:noFill/>
          <a:ln/>
        </p:spPr>
        <p:txBody>
          <a:bodyPr wrap="square" lIns="0" tIns="0" rIns="0" bIns="0" rtlCol="0" anchor="t"/>
          <a:lstStyle/>
          <a:p>
            <a:pPr marL="0" indent="0">
              <a:buNone/>
            </a:pPr>
            <a:r>
              <a:rPr lang="en-US" sz="1600" b="1" kern="0" spc="400" dirty="0">
                <a:solidFill>
                  <a:srgbClr val="C9A6FF"/>
                </a:solidFill>
                <a:latin typeface="Calibri" pitchFamily="34" charset="0"/>
                <a:ea typeface="Calibri" pitchFamily="34" charset="-122"/>
                <a:cs typeface="Calibri" pitchFamily="34" charset="-120"/>
              </a:rPr>
              <a:t>4</a:t>
            </a:r>
            <a:endParaRPr lang="en-US" sz="1600" b="1" dirty="0">
              <a:solidFill>
                <a:srgbClr val="C9A6FF"/>
              </a:solidFill>
            </a:endParaRPr>
          </a:p>
        </p:txBody>
      </p:sp>
      <p:sp>
        <p:nvSpPr>
          <p:cNvPr id="40" name="Text 6"/>
          <p:cNvSpPr/>
          <p:nvPr/>
        </p:nvSpPr>
        <p:spPr>
          <a:xfrm>
            <a:off x="9298745" y="2240280"/>
            <a:ext cx="2338754" cy="457200"/>
          </a:xfrm>
          <a:prstGeom prst="rect">
            <a:avLst/>
          </a:prstGeom>
          <a:noFill/>
          <a:ln/>
        </p:spPr>
        <p:txBody>
          <a:bodyPr wrap="square" lIns="0" tIns="0" rIns="0" bIns="0" rtlCol="0" anchor="t"/>
          <a:lstStyle/>
          <a:p>
            <a:pPr marL="0" indent="0">
              <a:buNone/>
            </a:pPr>
            <a:r>
              <a:rPr lang="en-US" sz="2000" b="1" dirty="0">
                <a:solidFill>
                  <a:srgbClr val="FFFFFF"/>
                </a:solidFill>
                <a:latin typeface="Calibri" pitchFamily="34" charset="0"/>
                <a:ea typeface="Calibri" pitchFamily="34" charset="-122"/>
                <a:cs typeface="Calibri" pitchFamily="34" charset="-120"/>
              </a:rPr>
              <a:t>Voor wie </a:t>
            </a:r>
            <a:r>
              <a:rPr lang="en-US" sz="2000" b="1" dirty="0" err="1">
                <a:solidFill>
                  <a:srgbClr val="FFFFFF"/>
                </a:solidFill>
                <a:latin typeface="Calibri" pitchFamily="34" charset="0"/>
                <a:ea typeface="Calibri" pitchFamily="34" charset="-122"/>
                <a:cs typeface="Calibri" pitchFamily="34" charset="-120"/>
              </a:rPr>
              <a:t>werkt</a:t>
            </a:r>
            <a:r>
              <a:rPr lang="en-US" sz="2000" b="1" dirty="0">
                <a:solidFill>
                  <a:srgbClr val="FFFFFF"/>
                </a:solidFill>
                <a:latin typeface="Calibri" pitchFamily="34" charset="0"/>
                <a:ea typeface="Calibri" pitchFamily="34" charset="-122"/>
                <a:cs typeface="Calibri" pitchFamily="34" charset="-120"/>
              </a:rPr>
              <a:t> het, en voor wie niet?</a:t>
            </a:r>
            <a:endParaRPr lang="en-US" sz="2000" b="1" dirty="0">
              <a:solidFill>
                <a:srgbClr val="FFFFFF"/>
              </a:solidFill>
            </a:endParaRPr>
          </a:p>
        </p:txBody>
      </p:sp>
      <p:sp>
        <p:nvSpPr>
          <p:cNvPr id="41" name="Text 7"/>
          <p:cNvSpPr/>
          <p:nvPr/>
        </p:nvSpPr>
        <p:spPr>
          <a:xfrm>
            <a:off x="9298745" y="2697480"/>
            <a:ext cx="2338754" cy="365760"/>
          </a:xfrm>
          <a:prstGeom prst="rect">
            <a:avLst/>
          </a:prstGeom>
          <a:noFill/>
          <a:ln/>
        </p:spPr>
        <p:txBody>
          <a:bodyPr wrap="square" lIns="0" tIns="0" rIns="0" bIns="0" rtlCol="0" anchor="t"/>
          <a:lstStyle/>
          <a:p>
            <a:pPr marL="0" indent="0">
              <a:buNone/>
            </a:pPr>
            <a:r>
              <a:rPr lang="en-US" sz="1200" i="1" dirty="0">
                <a:solidFill>
                  <a:srgbClr val="C9A6FF"/>
                </a:solidFill>
                <a:latin typeface="Calibri" pitchFamily="34" charset="0"/>
                <a:ea typeface="Calibri" pitchFamily="34" charset="-122"/>
                <a:cs typeface="Calibri" pitchFamily="34" charset="-120"/>
              </a:rPr>
              <a:t> </a:t>
            </a:r>
            <a:endParaRPr lang="en-US" sz="1200" dirty="0">
              <a:solidFill>
                <a:srgbClr val="C9A6FF"/>
              </a:solidFill>
            </a:endParaRPr>
          </a:p>
        </p:txBody>
      </p:sp>
      <p:sp>
        <p:nvSpPr>
          <p:cNvPr id="42" name="Text 8"/>
          <p:cNvSpPr/>
          <p:nvPr/>
        </p:nvSpPr>
        <p:spPr>
          <a:xfrm>
            <a:off x="9298745" y="3154680"/>
            <a:ext cx="2338754" cy="1097280"/>
          </a:xfrm>
          <a:prstGeom prst="rect">
            <a:avLst/>
          </a:prstGeom>
          <a:noFill/>
          <a:ln/>
        </p:spPr>
        <p:txBody>
          <a:bodyPr wrap="square" lIns="0" tIns="0" rIns="0" bIns="0" rtlCol="0" anchor="t"/>
          <a:lstStyle/>
          <a:p>
            <a:pPr marL="0" indent="0">
              <a:buNone/>
            </a:pPr>
            <a:r>
              <a:rPr lang="en-US" sz="1200" dirty="0">
                <a:solidFill>
                  <a:srgbClr val="FFFFFF"/>
                </a:solidFill>
                <a:latin typeface="Calibri" pitchFamily="34" charset="0"/>
                <a:ea typeface="Calibri" pitchFamily="34" charset="-122"/>
                <a:cs typeface="Calibri" pitchFamily="34" charset="-120"/>
              </a:rPr>
              <a:t>Denk niet alleen aan de gemiddelde gebruiker. Werkt het ook </a:t>
            </a:r>
            <a:r>
              <a:rPr lang="en-US" sz="1200" dirty="0" err="1">
                <a:solidFill>
                  <a:srgbClr val="FFFFFF"/>
                </a:solidFill>
                <a:latin typeface="Calibri" pitchFamily="34" charset="0"/>
                <a:ea typeface="Calibri" pitchFamily="34" charset="-122"/>
                <a:cs typeface="Calibri" pitchFamily="34" charset="-120"/>
              </a:rPr>
              <a:t>voor</a:t>
            </a:r>
            <a:r>
              <a:rPr lang="en-US" sz="1200" dirty="0">
                <a:solidFill>
                  <a:srgbClr val="FFFFFF"/>
                </a:solidFill>
                <a:latin typeface="Calibri" pitchFamily="34" charset="0"/>
                <a:ea typeface="Calibri" pitchFamily="34" charset="-122"/>
                <a:cs typeface="Calibri" pitchFamily="34" charset="-120"/>
              </a:rPr>
              <a:t> </a:t>
            </a:r>
            <a:r>
              <a:rPr lang="en-US" sz="1200" dirty="0" err="1">
                <a:solidFill>
                  <a:srgbClr val="FFFFFF"/>
                </a:solidFill>
                <a:latin typeface="Calibri" pitchFamily="34" charset="0"/>
                <a:ea typeface="Calibri" pitchFamily="34" charset="-122"/>
                <a:cs typeface="Calibri" pitchFamily="34" charset="-120"/>
              </a:rPr>
              <a:t>anderen</a:t>
            </a:r>
            <a:r>
              <a:rPr lang="en-US" sz="1200" dirty="0">
                <a:solidFill>
                  <a:srgbClr val="FFFFFF"/>
                </a:solidFill>
                <a:latin typeface="Calibri" pitchFamily="34" charset="0"/>
                <a:ea typeface="Calibri" pitchFamily="34" charset="-122"/>
                <a:cs typeface="Calibri" pitchFamily="34" charset="-120"/>
              </a:rPr>
              <a:t>: </a:t>
            </a:r>
            <a:r>
              <a:rPr lang="en-US" sz="1200" dirty="0" err="1">
                <a:solidFill>
                  <a:srgbClr val="FFFFFF"/>
                </a:solidFill>
                <a:latin typeface="Calibri" pitchFamily="34" charset="0"/>
                <a:ea typeface="Calibri" pitchFamily="34" charset="-122"/>
                <a:cs typeface="Calibri" pitchFamily="34" charset="-120"/>
              </a:rPr>
              <a:t>verschillende</a:t>
            </a:r>
            <a:r>
              <a:rPr lang="en-US" sz="1200" dirty="0">
                <a:solidFill>
                  <a:srgbClr val="FFFFFF"/>
                </a:solidFill>
                <a:latin typeface="Calibri" pitchFamily="34" charset="0"/>
                <a:ea typeface="Calibri" pitchFamily="34" charset="-122"/>
                <a:cs typeface="Calibri" pitchFamily="34" charset="-120"/>
              </a:rPr>
              <a:t> genders, jongere/oudere klanten, anderstaligen? Wie zit buiten beeld?</a:t>
            </a:r>
            <a:endParaRPr lang="en-US" sz="1200" dirty="0">
              <a:solidFill>
                <a:srgbClr val="FFFFFF"/>
              </a:solidFill>
            </a:endParaRPr>
          </a:p>
        </p:txBody>
      </p:sp>
      <p:sp>
        <p:nvSpPr>
          <p:cNvPr id="43" name="Text 9"/>
          <p:cNvSpPr/>
          <p:nvPr/>
        </p:nvSpPr>
        <p:spPr>
          <a:xfrm>
            <a:off x="9298745" y="4343400"/>
            <a:ext cx="2338754" cy="274320"/>
          </a:xfrm>
          <a:prstGeom prst="rect">
            <a:avLst/>
          </a:prstGeom>
          <a:noFill/>
          <a:ln/>
        </p:spPr>
        <p:txBody>
          <a:bodyPr wrap="square" lIns="0" tIns="0" rIns="0" bIns="0" rtlCol="0" anchor="t"/>
          <a:lstStyle/>
          <a:p>
            <a:pPr marL="0" indent="0">
              <a:buNone/>
            </a:pPr>
            <a:r>
              <a:rPr lang="en-US" sz="1100" b="1" dirty="0">
                <a:solidFill>
                  <a:srgbClr val="C9A6FF"/>
                </a:solidFill>
                <a:latin typeface="Calibri" pitchFamily="34" charset="0"/>
                <a:ea typeface="Calibri" pitchFamily="34" charset="-122"/>
                <a:cs typeface="Calibri" pitchFamily="34" charset="-120"/>
              </a:rPr>
              <a:t>In de praktijk:</a:t>
            </a:r>
            <a:endParaRPr lang="en-US" sz="1100" b="1" dirty="0">
              <a:solidFill>
                <a:srgbClr val="C9A6FF"/>
              </a:solidFill>
            </a:endParaRPr>
          </a:p>
        </p:txBody>
      </p:sp>
      <p:sp>
        <p:nvSpPr>
          <p:cNvPr id="44" name="Text 10"/>
          <p:cNvSpPr/>
          <p:nvPr/>
        </p:nvSpPr>
        <p:spPr>
          <a:xfrm>
            <a:off x="9298745" y="4617720"/>
            <a:ext cx="2338754" cy="1005840"/>
          </a:xfrm>
          <a:prstGeom prst="rect">
            <a:avLst/>
          </a:prstGeom>
          <a:noFill/>
          <a:ln/>
        </p:spPr>
        <p:txBody>
          <a:bodyPr wrap="square" lIns="0" tIns="0" rIns="0" bIns="0" rtlCol="0" anchor="t"/>
          <a:lstStyle/>
          <a:p>
            <a:pPr marL="0" indent="0">
              <a:buNone/>
            </a:pPr>
            <a:r>
              <a:rPr lang="en-US" sz="1100" i="1" dirty="0">
                <a:solidFill>
                  <a:srgbClr val="FFFFFF"/>
                </a:solidFill>
                <a:latin typeface="Calibri" pitchFamily="34" charset="0"/>
                <a:ea typeface="Calibri" pitchFamily="34" charset="-122"/>
                <a:cs typeface="Calibri" pitchFamily="34" charset="-120"/>
              </a:rPr>
              <a:t>Vraag bias-tests aan je leverancier of doe ze zelf op een steekproef. Documenteer wat je hebt gecheckt.</a:t>
            </a:r>
            <a:endParaRPr lang="en-US" sz="1100" dirty="0">
              <a:solidFill>
                <a:srgbClr val="FFFFFF"/>
              </a:solidFill>
            </a:endParaRPr>
          </a:p>
        </p:txBody>
      </p:sp>
      <p:sp>
        <p:nvSpPr>
          <p:cNvPr id="45" name="Shape 11"/>
          <p:cNvSpPr/>
          <p:nvPr/>
        </p:nvSpPr>
        <p:spPr>
          <a:xfrm>
            <a:off x="9298745" y="5440680"/>
            <a:ext cx="2205111" cy="731520"/>
          </a:xfrm>
          <a:prstGeom prst="roundRect">
            <a:avLst>
              <a:gd name="adj" fmla="val 6250"/>
            </a:avLst>
          </a:prstGeom>
          <a:solidFill>
            <a:srgbClr val="3D4690"/>
          </a:solidFill>
          <a:ln w="12700">
            <a:noFill/>
            <a:prstDash val="solid"/>
          </a:ln>
        </p:spPr>
        <p:txBody>
          <a:bodyPr/>
          <a:lstStyle/>
          <a:p>
            <a:endParaRPr lang="en-US"/>
          </a:p>
        </p:txBody>
      </p:sp>
      <p:sp>
        <p:nvSpPr>
          <p:cNvPr id="46" name="Text 12"/>
          <p:cNvSpPr/>
          <p:nvPr/>
        </p:nvSpPr>
        <p:spPr>
          <a:xfrm>
            <a:off x="9398977" y="5440680"/>
            <a:ext cx="2004646" cy="731520"/>
          </a:xfrm>
          <a:prstGeom prst="rect">
            <a:avLst/>
          </a:prstGeom>
          <a:noFill/>
          <a:ln/>
        </p:spPr>
        <p:txBody>
          <a:bodyPr wrap="square" lIns="0" tIns="0" rIns="0" bIns="0" rtlCol="0" anchor="ctr"/>
          <a:lstStyle/>
          <a:p>
            <a:pPr marL="0" indent="0">
              <a:buNone/>
            </a:pPr>
            <a:r>
              <a:rPr lang="en-US" sz="1100" b="1" dirty="0">
                <a:solidFill>
                  <a:srgbClr val="FFFFFF"/>
                </a:solidFill>
                <a:latin typeface="Calibri" pitchFamily="34" charset="0"/>
                <a:ea typeface="Calibri" pitchFamily="34" charset="-122"/>
                <a:cs typeface="Calibri" pitchFamily="34" charset="-120"/>
              </a:rPr>
              <a:t>Plus: </a:t>
            </a:r>
            <a:r>
              <a:rPr lang="en-US" sz="1100" i="1" dirty="0">
                <a:solidFill>
                  <a:srgbClr val="FFFFFF"/>
                </a:solidFill>
                <a:latin typeface="Calibri" pitchFamily="34" charset="0"/>
                <a:ea typeface="Calibri" pitchFamily="34" charset="-122"/>
                <a:cs typeface="Calibri" pitchFamily="34" charset="-120"/>
              </a:rPr>
              <a:t>Historische data ≠ objectieve waarheid. Bias zit bijna altijd in de trainingsdata.</a:t>
            </a:r>
            <a:endParaRPr lang="en-US" sz="1100" dirty="0">
              <a:solidFill>
                <a:srgbClr val="FFFFFF"/>
              </a:solidFill>
            </a:endParaRP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name="Slide 11">
    <p:bg>
      <p:bgPr>
        <a:solidFill>
          <a:srgbClr val="1E244F">
            <a:alpha val="100000"/>
          </a:srgbClr>
        </a:solidFill>
        <a:effectLst/>
      </p:bgPr>
    </p:bg>
    <p:spTree>
      <p:nvGrpSpPr>
        <p:cNvPr id="1" name=""/>
        <p:cNvGrpSpPr/>
        <p:nvPr/>
      </p:nvGrpSpPr>
      <p:grpSpPr>
        <a:xfrm>
          <a:off x="0" y="0"/>
          <a:ext cx="0" cy="0"/>
          <a:chOff x="0" y="0"/>
          <a:chExt cx="0" cy="0"/>
        </a:xfrm>
      </p:grpSpPr>
      <p:sp>
        <p:nvSpPr>
          <p:cNvPr id="2" name="Text 0"/>
          <p:cNvSpPr/>
          <p:nvPr/>
        </p:nvSpPr>
        <p:spPr>
          <a:xfrm>
            <a:off x="457200" y="365760"/>
            <a:ext cx="11247120" cy="594360"/>
          </a:xfrm>
          <a:prstGeom prst="rect">
            <a:avLst/>
          </a:prstGeom>
          <a:noFill/>
          <a:ln/>
        </p:spPr>
        <p:txBody>
          <a:bodyPr wrap="square" lIns="0" tIns="0" rIns="0" bIns="0" rtlCol="0" anchor="ctr"/>
          <a:lstStyle/>
          <a:p>
            <a:pPr marL="0" indent="0">
              <a:buNone/>
            </a:pPr>
            <a:r>
              <a:rPr lang="en-US" sz="2800" b="1" dirty="0">
                <a:solidFill>
                  <a:srgbClr val="FFFFFF"/>
                </a:solidFill>
                <a:latin typeface="Calibri" pitchFamily="34" charset="0"/>
                <a:ea typeface="Calibri" pitchFamily="34" charset="-122"/>
                <a:cs typeface="Calibri" pitchFamily="34" charset="-120"/>
              </a:rPr>
              <a:t>...en drie vragen tijdens en na het gebruik</a:t>
            </a:r>
            <a:endParaRPr lang="en-US" sz="2800" dirty="0">
              <a:solidFill>
                <a:srgbClr val="FFFFFF"/>
              </a:solidFill>
            </a:endParaRPr>
          </a:p>
        </p:txBody>
      </p:sp>
      <p:sp>
        <p:nvSpPr>
          <p:cNvPr id="3" name="Text 1"/>
          <p:cNvSpPr/>
          <p:nvPr/>
        </p:nvSpPr>
        <p:spPr>
          <a:xfrm>
            <a:off x="457200" y="914400"/>
            <a:ext cx="11247120" cy="365760"/>
          </a:xfrm>
          <a:prstGeom prst="rect">
            <a:avLst/>
          </a:prstGeom>
          <a:noFill/>
          <a:ln/>
        </p:spPr>
        <p:txBody>
          <a:bodyPr wrap="square" lIns="0" tIns="0" rIns="0" bIns="0" rtlCol="0" anchor="ctr"/>
          <a:lstStyle/>
          <a:p>
            <a:pPr marL="0" indent="0">
              <a:buNone/>
            </a:pPr>
            <a:r>
              <a:rPr lang="en-US" sz="1400" i="1" dirty="0">
                <a:solidFill>
                  <a:srgbClr val="C9A6FF"/>
                </a:solidFill>
                <a:latin typeface="Calibri" pitchFamily="34" charset="0"/>
                <a:ea typeface="Calibri" pitchFamily="34" charset="-122"/>
                <a:cs typeface="Calibri" pitchFamily="34" charset="-120"/>
              </a:rPr>
              <a:t>Ethisch werken met AI gaat niet over perfectie nastreven; het is bewust navigeren tussen zo ethisch mogelijk handelen en een zo accuraat mogelijke workflow of product.</a:t>
            </a:r>
            <a:endParaRPr lang="en-US" sz="1400" dirty="0">
              <a:solidFill>
                <a:srgbClr val="C9A6FF"/>
              </a:solidFill>
            </a:endParaRPr>
          </a:p>
        </p:txBody>
      </p:sp>
      <p:sp>
        <p:nvSpPr>
          <p:cNvPr id="4" name="Shape 2"/>
          <p:cNvSpPr/>
          <p:nvPr/>
        </p:nvSpPr>
        <p:spPr>
          <a:xfrm>
            <a:off x="457200" y="1371600"/>
            <a:ext cx="548640" cy="54864"/>
          </a:xfrm>
          <a:prstGeom prst="rect">
            <a:avLst/>
          </a:prstGeom>
          <a:solidFill>
            <a:srgbClr val="C9A6FF"/>
          </a:solidFill>
          <a:ln w="12700">
            <a:noFill/>
            <a:prstDash val="solid"/>
          </a:ln>
        </p:spPr>
        <p:txBody>
          <a:bodyPr/>
          <a:lstStyle/>
          <a:p>
            <a:endParaRPr lang="en-US"/>
          </a:p>
        </p:txBody>
      </p:sp>
      <p:sp>
        <p:nvSpPr>
          <p:cNvPr id="5" name="Shape 3"/>
          <p:cNvSpPr/>
          <p:nvPr/>
        </p:nvSpPr>
        <p:spPr>
          <a:xfrm>
            <a:off x="457200" y="1737360"/>
            <a:ext cx="3566160" cy="4572000"/>
          </a:xfrm>
          <a:prstGeom prst="rect">
            <a:avLst/>
          </a:prstGeom>
          <a:solidFill>
            <a:srgbClr val="2B3370"/>
          </a:solidFill>
          <a:ln w="9525">
            <a:noFill/>
            <a:prstDash val="solid"/>
          </a:ln>
        </p:spPr>
        <p:txBody>
          <a:bodyPr/>
          <a:lstStyle/>
          <a:p>
            <a:endParaRPr lang="en-US"/>
          </a:p>
        </p:txBody>
      </p:sp>
      <p:sp>
        <p:nvSpPr>
          <p:cNvPr id="6" name="Shape 4"/>
          <p:cNvSpPr/>
          <p:nvPr/>
        </p:nvSpPr>
        <p:spPr>
          <a:xfrm>
            <a:off x="457200" y="1737360"/>
            <a:ext cx="109728" cy="4572000"/>
          </a:xfrm>
          <a:prstGeom prst="rect">
            <a:avLst/>
          </a:prstGeom>
          <a:solidFill>
            <a:srgbClr val="C9A6FF"/>
          </a:solidFill>
          <a:ln w="12700">
            <a:noFill/>
            <a:prstDash val="solid"/>
          </a:ln>
        </p:spPr>
        <p:txBody>
          <a:bodyPr/>
          <a:lstStyle/>
          <a:p>
            <a:endParaRPr lang="en-US"/>
          </a:p>
        </p:txBody>
      </p:sp>
      <p:sp>
        <p:nvSpPr>
          <p:cNvPr id="7" name="Text 5"/>
          <p:cNvSpPr/>
          <p:nvPr/>
        </p:nvSpPr>
        <p:spPr>
          <a:xfrm>
            <a:off x="731520" y="1874520"/>
            <a:ext cx="1371600" cy="365760"/>
          </a:xfrm>
          <a:prstGeom prst="rect">
            <a:avLst/>
          </a:prstGeom>
          <a:noFill/>
          <a:ln/>
        </p:spPr>
        <p:txBody>
          <a:bodyPr wrap="square" lIns="0" tIns="0" rIns="0" bIns="0" rtlCol="0" anchor="t"/>
          <a:lstStyle/>
          <a:p>
            <a:pPr marL="0" indent="0">
              <a:buNone/>
            </a:pPr>
            <a:r>
              <a:rPr lang="en-US" sz="1600" b="1" kern="0" spc="400" dirty="0">
                <a:solidFill>
                  <a:srgbClr val="C9A6FF"/>
                </a:solidFill>
                <a:latin typeface="Calibri" pitchFamily="34" charset="0"/>
                <a:ea typeface="Calibri" pitchFamily="34" charset="-122"/>
                <a:cs typeface="Calibri" pitchFamily="34" charset="-120"/>
              </a:rPr>
              <a:t>5</a:t>
            </a:r>
            <a:endParaRPr lang="en-US" sz="1600" b="1" dirty="0">
              <a:solidFill>
                <a:srgbClr val="C9A6FF"/>
              </a:solidFill>
            </a:endParaRPr>
          </a:p>
        </p:txBody>
      </p:sp>
      <p:sp>
        <p:nvSpPr>
          <p:cNvPr id="8" name="Text 6"/>
          <p:cNvSpPr/>
          <p:nvPr/>
        </p:nvSpPr>
        <p:spPr>
          <a:xfrm>
            <a:off x="731520" y="2240280"/>
            <a:ext cx="3200400" cy="457200"/>
          </a:xfrm>
          <a:prstGeom prst="rect">
            <a:avLst/>
          </a:prstGeom>
          <a:noFill/>
          <a:ln/>
        </p:spPr>
        <p:txBody>
          <a:bodyPr wrap="square" lIns="0" tIns="0" rIns="0" bIns="0" rtlCol="0" anchor="t"/>
          <a:lstStyle/>
          <a:p>
            <a:pPr marL="0" indent="0">
              <a:buNone/>
            </a:pPr>
            <a:r>
              <a:rPr lang="en-US" sz="2000" b="1" dirty="0">
                <a:solidFill>
                  <a:srgbClr val="FFFFFF"/>
                </a:solidFill>
                <a:latin typeface="Calibri" pitchFamily="34" charset="0"/>
                <a:ea typeface="Calibri" pitchFamily="34" charset="-122"/>
                <a:cs typeface="Calibri" pitchFamily="34" charset="-120"/>
              </a:rPr>
              <a:t>Houd ik zelf de regie?</a:t>
            </a:r>
            <a:endParaRPr lang="en-US" sz="2000" b="1" dirty="0">
              <a:solidFill>
                <a:srgbClr val="FFFFFF"/>
              </a:solidFill>
            </a:endParaRPr>
          </a:p>
        </p:txBody>
      </p:sp>
      <p:sp>
        <p:nvSpPr>
          <p:cNvPr id="9" name="Text 7"/>
          <p:cNvSpPr/>
          <p:nvPr/>
        </p:nvSpPr>
        <p:spPr>
          <a:xfrm>
            <a:off x="731520" y="2697480"/>
            <a:ext cx="3200400" cy="365760"/>
          </a:xfrm>
          <a:prstGeom prst="rect">
            <a:avLst/>
          </a:prstGeom>
          <a:noFill/>
          <a:ln/>
        </p:spPr>
        <p:txBody>
          <a:bodyPr wrap="square" lIns="0" tIns="0" rIns="0" bIns="0" rtlCol="0" anchor="t"/>
          <a:lstStyle/>
          <a:p>
            <a:pPr marL="0" indent="0">
              <a:buNone/>
            </a:pPr>
            <a:r>
              <a:rPr lang="en-US" sz="1200" i="1" dirty="0">
                <a:solidFill>
                  <a:srgbClr val="C9A6FF"/>
                </a:solidFill>
                <a:latin typeface="Calibri" pitchFamily="34" charset="0"/>
                <a:ea typeface="Calibri" pitchFamily="34" charset="-122"/>
                <a:cs typeface="Calibri" pitchFamily="34" charset="-120"/>
              </a:rPr>
              <a:t>Toets ik kritisch?</a:t>
            </a:r>
            <a:endParaRPr lang="en-US" sz="1200" dirty="0">
              <a:solidFill>
                <a:srgbClr val="C9A6FF"/>
              </a:solidFill>
            </a:endParaRPr>
          </a:p>
        </p:txBody>
      </p:sp>
      <p:sp>
        <p:nvSpPr>
          <p:cNvPr id="10" name="Text 8"/>
          <p:cNvSpPr/>
          <p:nvPr/>
        </p:nvSpPr>
        <p:spPr>
          <a:xfrm>
            <a:off x="731520" y="3154680"/>
            <a:ext cx="3200400" cy="1097280"/>
          </a:xfrm>
          <a:prstGeom prst="rect">
            <a:avLst/>
          </a:prstGeom>
          <a:noFill/>
          <a:ln/>
        </p:spPr>
        <p:txBody>
          <a:bodyPr wrap="square" lIns="0" tIns="0" rIns="0" bIns="0" rtlCol="0" anchor="t"/>
          <a:lstStyle/>
          <a:p>
            <a:pPr marL="0" indent="0">
              <a:buNone/>
            </a:pPr>
            <a:r>
              <a:rPr lang="en-US" sz="1200" dirty="0">
                <a:solidFill>
                  <a:srgbClr val="FFFFFF"/>
                </a:solidFill>
                <a:latin typeface="Calibri" pitchFamily="34" charset="0"/>
                <a:ea typeface="Calibri" pitchFamily="34" charset="-122"/>
                <a:cs typeface="Calibri" pitchFamily="34" charset="-120"/>
              </a:rPr>
              <a:t>Maak ik eerst zelf de complexe denkstap voordat ik AI hem laat doen? Vorm je eigen conclusie vóór je AI </a:t>
            </a:r>
            <a:r>
              <a:rPr lang="en-US" sz="1200" dirty="0" err="1">
                <a:solidFill>
                  <a:srgbClr val="FFFFFF"/>
                </a:solidFill>
                <a:latin typeface="Calibri" pitchFamily="34" charset="0"/>
                <a:ea typeface="Calibri" pitchFamily="34" charset="-122"/>
                <a:cs typeface="Calibri" pitchFamily="34" charset="-120"/>
              </a:rPr>
              <a:t>raadpleegt</a:t>
            </a:r>
            <a:r>
              <a:rPr lang="en-US" sz="1200" dirty="0">
                <a:solidFill>
                  <a:srgbClr val="FFFFFF"/>
                </a:solidFill>
                <a:latin typeface="Calibri" pitchFamily="34" charset="0"/>
                <a:ea typeface="Calibri" pitchFamily="34" charset="-122"/>
                <a:cs typeface="Calibri" pitchFamily="34" charset="-120"/>
              </a:rPr>
              <a:t>, </a:t>
            </a:r>
            <a:r>
              <a:rPr lang="en-US" sz="1200" dirty="0" err="1">
                <a:solidFill>
                  <a:srgbClr val="FFFFFF"/>
                </a:solidFill>
                <a:latin typeface="Calibri" pitchFamily="34" charset="0"/>
                <a:ea typeface="Calibri" pitchFamily="34" charset="-122"/>
                <a:cs typeface="Calibri" pitchFamily="34" charset="-120"/>
              </a:rPr>
              <a:t>gebruik</a:t>
            </a:r>
            <a:r>
              <a:rPr lang="en-US" sz="1200" dirty="0">
                <a:solidFill>
                  <a:srgbClr val="FFFFFF"/>
                </a:solidFill>
                <a:latin typeface="Calibri" pitchFamily="34" charset="0"/>
                <a:ea typeface="Calibri" pitchFamily="34" charset="-122"/>
                <a:cs typeface="Calibri" pitchFamily="34" charset="-120"/>
              </a:rPr>
              <a:t> AI om je denken te toetsen, niet te vervangen.</a:t>
            </a:r>
            <a:endParaRPr lang="en-US" sz="1200" dirty="0">
              <a:solidFill>
                <a:srgbClr val="FFFFFF"/>
              </a:solidFill>
            </a:endParaRPr>
          </a:p>
        </p:txBody>
      </p:sp>
      <p:sp>
        <p:nvSpPr>
          <p:cNvPr id="11" name="Text 9"/>
          <p:cNvSpPr/>
          <p:nvPr/>
        </p:nvSpPr>
        <p:spPr>
          <a:xfrm>
            <a:off x="731520" y="4343400"/>
            <a:ext cx="3200400" cy="274320"/>
          </a:xfrm>
          <a:prstGeom prst="rect">
            <a:avLst/>
          </a:prstGeom>
          <a:noFill/>
          <a:ln/>
        </p:spPr>
        <p:txBody>
          <a:bodyPr wrap="square" lIns="0" tIns="0" rIns="0" bIns="0" rtlCol="0" anchor="t"/>
          <a:lstStyle/>
          <a:p>
            <a:pPr marL="0" indent="0">
              <a:buNone/>
            </a:pPr>
            <a:r>
              <a:rPr lang="en-US" sz="1100" b="1" dirty="0">
                <a:solidFill>
                  <a:srgbClr val="C9A6FF"/>
                </a:solidFill>
                <a:latin typeface="Calibri" pitchFamily="34" charset="0"/>
                <a:ea typeface="Calibri" pitchFamily="34" charset="-122"/>
                <a:cs typeface="Calibri" pitchFamily="34" charset="-120"/>
              </a:rPr>
              <a:t>Let op:</a:t>
            </a:r>
            <a:endParaRPr lang="en-US" sz="1100" b="1" dirty="0">
              <a:solidFill>
                <a:srgbClr val="C9A6FF"/>
              </a:solidFill>
            </a:endParaRPr>
          </a:p>
        </p:txBody>
      </p:sp>
      <p:sp>
        <p:nvSpPr>
          <p:cNvPr id="12" name="Text 10"/>
          <p:cNvSpPr/>
          <p:nvPr/>
        </p:nvSpPr>
        <p:spPr>
          <a:xfrm>
            <a:off x="731520" y="4617720"/>
            <a:ext cx="3200400" cy="1005840"/>
          </a:xfrm>
          <a:prstGeom prst="rect">
            <a:avLst/>
          </a:prstGeom>
          <a:noFill/>
          <a:ln/>
        </p:spPr>
        <p:txBody>
          <a:bodyPr wrap="square" lIns="0" tIns="0" rIns="0" bIns="0" rtlCol="0" anchor="t"/>
          <a:lstStyle/>
          <a:p>
            <a:pPr marL="0" indent="0">
              <a:buNone/>
            </a:pPr>
            <a:r>
              <a:rPr lang="en-US" sz="1100" i="1" dirty="0">
                <a:solidFill>
                  <a:srgbClr val="FFFFFF"/>
                </a:solidFill>
                <a:latin typeface="Calibri" pitchFamily="34" charset="0"/>
                <a:ea typeface="Calibri" pitchFamily="34" charset="-122"/>
                <a:cs typeface="Calibri" pitchFamily="34" charset="-120"/>
              </a:rPr>
              <a:t>Cognitive offloading, automatiseringsbias, verlies van diepe focus en skill atrofie liggen op de </a:t>
            </a:r>
            <a:r>
              <a:rPr lang="en-US" sz="1100" i="1" dirty="0" err="1">
                <a:solidFill>
                  <a:srgbClr val="FFFFFF"/>
                </a:solidFill>
                <a:latin typeface="Calibri" pitchFamily="34" charset="0"/>
                <a:ea typeface="Calibri" pitchFamily="34" charset="-122"/>
                <a:cs typeface="Calibri" pitchFamily="34" charset="-120"/>
              </a:rPr>
              <a:t>loer</a:t>
            </a:r>
            <a:r>
              <a:rPr lang="en-US" sz="1100" i="1" dirty="0">
                <a:solidFill>
                  <a:srgbClr val="FFFFFF"/>
                </a:solidFill>
                <a:latin typeface="Calibri" pitchFamily="34" charset="0"/>
                <a:ea typeface="Calibri" pitchFamily="34" charset="-122"/>
                <a:cs typeface="Calibri" pitchFamily="34" charset="-120"/>
              </a:rPr>
              <a:t>, </a:t>
            </a:r>
            <a:r>
              <a:rPr lang="en-US" sz="1100" i="1" dirty="0" err="1">
                <a:solidFill>
                  <a:srgbClr val="FFFFFF"/>
                </a:solidFill>
                <a:latin typeface="Calibri" pitchFamily="34" charset="0"/>
                <a:ea typeface="Calibri" pitchFamily="34" charset="-122"/>
                <a:cs typeface="Calibri" pitchFamily="34" charset="-120"/>
              </a:rPr>
              <a:t>meestal</a:t>
            </a:r>
            <a:r>
              <a:rPr lang="en-US" sz="1100" i="1" dirty="0">
                <a:solidFill>
                  <a:srgbClr val="FFFFFF"/>
                </a:solidFill>
                <a:latin typeface="Calibri" pitchFamily="34" charset="0"/>
                <a:ea typeface="Calibri" pitchFamily="34" charset="-122"/>
                <a:cs typeface="Calibri" pitchFamily="34" charset="-120"/>
              </a:rPr>
              <a:t> zonder dat je het merkt.</a:t>
            </a:r>
            <a:endParaRPr lang="en-US" sz="1100" dirty="0">
              <a:solidFill>
                <a:srgbClr val="FFFFFF"/>
              </a:solidFill>
            </a:endParaRPr>
          </a:p>
        </p:txBody>
      </p:sp>
      <p:sp>
        <p:nvSpPr>
          <p:cNvPr id="13" name="Shape 11"/>
          <p:cNvSpPr/>
          <p:nvPr/>
        </p:nvSpPr>
        <p:spPr>
          <a:xfrm>
            <a:off x="731520" y="5440680"/>
            <a:ext cx="3017520" cy="731520"/>
          </a:xfrm>
          <a:prstGeom prst="roundRect">
            <a:avLst>
              <a:gd name="adj" fmla="val 6250"/>
            </a:avLst>
          </a:prstGeom>
          <a:solidFill>
            <a:srgbClr val="3D4690"/>
          </a:solidFill>
          <a:ln w="12700">
            <a:noFill/>
            <a:prstDash val="solid"/>
          </a:ln>
        </p:spPr>
        <p:txBody>
          <a:bodyPr/>
          <a:lstStyle/>
          <a:p>
            <a:endParaRPr lang="en-US"/>
          </a:p>
        </p:txBody>
      </p:sp>
      <p:sp>
        <p:nvSpPr>
          <p:cNvPr id="14" name="Text 12"/>
          <p:cNvSpPr/>
          <p:nvPr/>
        </p:nvSpPr>
        <p:spPr>
          <a:xfrm>
            <a:off x="868680" y="5440680"/>
            <a:ext cx="2743200" cy="731520"/>
          </a:xfrm>
          <a:prstGeom prst="rect">
            <a:avLst/>
          </a:prstGeom>
          <a:noFill/>
          <a:ln/>
        </p:spPr>
        <p:txBody>
          <a:bodyPr wrap="square" lIns="0" tIns="0" rIns="0" bIns="0" rtlCol="0" anchor="ctr"/>
          <a:lstStyle/>
          <a:p>
            <a:pPr marL="0" indent="0">
              <a:buNone/>
            </a:pPr>
            <a:r>
              <a:rPr lang="en-US" sz="1100" b="1" dirty="0">
                <a:solidFill>
                  <a:srgbClr val="FFFFFF"/>
                </a:solidFill>
                <a:latin typeface="Calibri" pitchFamily="34" charset="0"/>
                <a:ea typeface="Calibri" pitchFamily="34" charset="-122"/>
                <a:cs typeface="Calibri" pitchFamily="34" charset="-120"/>
              </a:rPr>
              <a:t>Plus: </a:t>
            </a:r>
            <a:r>
              <a:rPr lang="en-US" sz="1100" i="1" dirty="0">
                <a:solidFill>
                  <a:srgbClr val="FFFFFF"/>
                </a:solidFill>
                <a:latin typeface="Calibri" pitchFamily="34" charset="0"/>
                <a:ea typeface="Calibri" pitchFamily="34" charset="-122"/>
                <a:cs typeface="Calibri" pitchFamily="34" charset="-120"/>
              </a:rPr>
              <a:t>Je oordeelsvermogen is jouw waarde-toevoeging. </a:t>
            </a:r>
            <a:r>
              <a:rPr lang="en-US" sz="1100" i="1" dirty="0" err="1">
                <a:solidFill>
                  <a:srgbClr val="FFFFFF"/>
                </a:solidFill>
                <a:latin typeface="Calibri" pitchFamily="34" charset="0"/>
                <a:ea typeface="Calibri" pitchFamily="34" charset="-122"/>
                <a:cs typeface="Calibri" pitchFamily="34" charset="-120"/>
              </a:rPr>
              <a:t>Schaarse</a:t>
            </a:r>
            <a:r>
              <a:rPr lang="en-US" sz="1100" i="1" dirty="0">
                <a:solidFill>
                  <a:srgbClr val="FFFFFF"/>
                </a:solidFill>
                <a:latin typeface="Calibri" pitchFamily="34" charset="0"/>
                <a:ea typeface="Calibri" pitchFamily="34" charset="-122"/>
                <a:cs typeface="Calibri" pitchFamily="34" charset="-120"/>
              </a:rPr>
              <a:t> spier, </a:t>
            </a:r>
            <a:r>
              <a:rPr lang="en-US" sz="1100" i="1" dirty="0" err="1">
                <a:solidFill>
                  <a:srgbClr val="FFFFFF"/>
                </a:solidFill>
                <a:latin typeface="Calibri" pitchFamily="34" charset="0"/>
                <a:ea typeface="Calibri" pitchFamily="34" charset="-122"/>
                <a:cs typeface="Calibri" pitchFamily="34" charset="-120"/>
              </a:rPr>
              <a:t>gebruik</a:t>
            </a:r>
            <a:r>
              <a:rPr lang="en-US" sz="1100" i="1" dirty="0">
                <a:solidFill>
                  <a:srgbClr val="FFFFFF"/>
                </a:solidFill>
                <a:latin typeface="Calibri" pitchFamily="34" charset="0"/>
                <a:ea typeface="Calibri" pitchFamily="34" charset="-122"/>
                <a:cs typeface="Calibri" pitchFamily="34" charset="-120"/>
              </a:rPr>
              <a:t> 'm of verlies 'm.</a:t>
            </a:r>
            <a:endParaRPr lang="en-US" sz="1100" dirty="0">
              <a:solidFill>
                <a:srgbClr val="FFFFFF"/>
              </a:solidFill>
            </a:endParaRPr>
          </a:p>
        </p:txBody>
      </p:sp>
      <p:sp>
        <p:nvSpPr>
          <p:cNvPr id="15" name="Shape 13"/>
          <p:cNvSpPr/>
          <p:nvPr/>
        </p:nvSpPr>
        <p:spPr>
          <a:xfrm>
            <a:off x="4297680" y="1737360"/>
            <a:ext cx="3566160" cy="4572000"/>
          </a:xfrm>
          <a:prstGeom prst="rect">
            <a:avLst/>
          </a:prstGeom>
          <a:solidFill>
            <a:srgbClr val="2B3370"/>
          </a:solidFill>
          <a:ln w="9525">
            <a:noFill/>
            <a:prstDash val="solid"/>
          </a:ln>
        </p:spPr>
        <p:txBody>
          <a:bodyPr/>
          <a:lstStyle/>
          <a:p>
            <a:endParaRPr lang="en-US"/>
          </a:p>
        </p:txBody>
      </p:sp>
      <p:sp>
        <p:nvSpPr>
          <p:cNvPr id="16" name="Shape 14"/>
          <p:cNvSpPr/>
          <p:nvPr/>
        </p:nvSpPr>
        <p:spPr>
          <a:xfrm>
            <a:off x="4297680" y="1737360"/>
            <a:ext cx="109728" cy="4572000"/>
          </a:xfrm>
          <a:prstGeom prst="rect">
            <a:avLst/>
          </a:prstGeom>
          <a:solidFill>
            <a:srgbClr val="C9A6FF"/>
          </a:solidFill>
          <a:ln w="12700">
            <a:noFill/>
            <a:prstDash val="solid"/>
          </a:ln>
        </p:spPr>
        <p:txBody>
          <a:bodyPr/>
          <a:lstStyle/>
          <a:p>
            <a:endParaRPr lang="en-US"/>
          </a:p>
        </p:txBody>
      </p:sp>
      <p:sp>
        <p:nvSpPr>
          <p:cNvPr id="17" name="Text 15"/>
          <p:cNvSpPr/>
          <p:nvPr/>
        </p:nvSpPr>
        <p:spPr>
          <a:xfrm>
            <a:off x="4572000" y="1874520"/>
            <a:ext cx="1371600" cy="365760"/>
          </a:xfrm>
          <a:prstGeom prst="rect">
            <a:avLst/>
          </a:prstGeom>
          <a:noFill/>
          <a:ln/>
        </p:spPr>
        <p:txBody>
          <a:bodyPr wrap="square" lIns="0" tIns="0" rIns="0" bIns="0" rtlCol="0" anchor="t"/>
          <a:lstStyle/>
          <a:p>
            <a:pPr marL="0" indent="0">
              <a:buNone/>
            </a:pPr>
            <a:r>
              <a:rPr lang="en-US" sz="1600" b="1" kern="0" spc="400" dirty="0">
                <a:solidFill>
                  <a:srgbClr val="C9A6FF"/>
                </a:solidFill>
                <a:latin typeface="Calibri" pitchFamily="34" charset="0"/>
                <a:ea typeface="Calibri" pitchFamily="34" charset="-122"/>
                <a:cs typeface="Calibri" pitchFamily="34" charset="-120"/>
              </a:rPr>
              <a:t>6</a:t>
            </a:r>
            <a:endParaRPr lang="en-US" sz="1600" b="1" dirty="0">
              <a:solidFill>
                <a:srgbClr val="C9A6FF"/>
              </a:solidFill>
            </a:endParaRPr>
          </a:p>
        </p:txBody>
      </p:sp>
      <p:sp>
        <p:nvSpPr>
          <p:cNvPr id="18" name="Text 16"/>
          <p:cNvSpPr/>
          <p:nvPr/>
        </p:nvSpPr>
        <p:spPr>
          <a:xfrm>
            <a:off x="4572000" y="2240280"/>
            <a:ext cx="3200400" cy="457200"/>
          </a:xfrm>
          <a:prstGeom prst="rect">
            <a:avLst/>
          </a:prstGeom>
          <a:noFill/>
          <a:ln/>
        </p:spPr>
        <p:txBody>
          <a:bodyPr wrap="square" lIns="0" tIns="0" rIns="0" bIns="0" rtlCol="0" anchor="t"/>
          <a:lstStyle/>
          <a:p>
            <a:pPr marL="0" indent="0">
              <a:buNone/>
            </a:pPr>
            <a:r>
              <a:rPr lang="en-US" sz="2000" b="1" dirty="0">
                <a:solidFill>
                  <a:srgbClr val="FFFFFF"/>
                </a:solidFill>
                <a:latin typeface="Calibri" pitchFamily="34" charset="0"/>
                <a:ea typeface="Calibri" pitchFamily="34" charset="-122"/>
                <a:cs typeface="Calibri" pitchFamily="34" charset="-120"/>
              </a:rPr>
              <a:t>Weten anderen dat ik AI heb gebruikt?</a:t>
            </a:r>
            <a:endParaRPr lang="en-US" sz="2000" b="1" dirty="0">
              <a:solidFill>
                <a:srgbClr val="FFFFFF"/>
              </a:solidFill>
            </a:endParaRPr>
          </a:p>
        </p:txBody>
      </p:sp>
      <p:sp>
        <p:nvSpPr>
          <p:cNvPr id="19" name="Text 17"/>
          <p:cNvSpPr/>
          <p:nvPr/>
        </p:nvSpPr>
        <p:spPr>
          <a:xfrm>
            <a:off x="4572000" y="2697480"/>
            <a:ext cx="3200400" cy="365760"/>
          </a:xfrm>
          <a:prstGeom prst="rect">
            <a:avLst/>
          </a:prstGeom>
          <a:noFill/>
          <a:ln/>
        </p:spPr>
        <p:txBody>
          <a:bodyPr wrap="square" lIns="0" tIns="0" rIns="0" bIns="0" rtlCol="0" anchor="t"/>
          <a:lstStyle/>
          <a:p>
            <a:pPr marL="0" indent="0">
              <a:buNone/>
            </a:pPr>
            <a:r>
              <a:rPr lang="en-US" sz="1200" i="1" dirty="0">
                <a:solidFill>
                  <a:srgbClr val="C9A6FF"/>
                </a:solidFill>
                <a:latin typeface="Calibri" pitchFamily="34" charset="0"/>
                <a:ea typeface="Calibri" pitchFamily="34" charset="-122"/>
                <a:cs typeface="Calibri" pitchFamily="34" charset="-120"/>
              </a:rPr>
              <a:t> </a:t>
            </a:r>
            <a:endParaRPr lang="en-US" sz="1200" dirty="0">
              <a:solidFill>
                <a:srgbClr val="C9A6FF"/>
              </a:solidFill>
            </a:endParaRPr>
          </a:p>
        </p:txBody>
      </p:sp>
      <p:sp>
        <p:nvSpPr>
          <p:cNvPr id="20" name="Text 18"/>
          <p:cNvSpPr/>
          <p:nvPr/>
        </p:nvSpPr>
        <p:spPr>
          <a:xfrm>
            <a:off x="4572000" y="3154680"/>
            <a:ext cx="3200400" cy="1097280"/>
          </a:xfrm>
          <a:prstGeom prst="rect">
            <a:avLst/>
          </a:prstGeom>
          <a:noFill/>
          <a:ln/>
        </p:spPr>
        <p:txBody>
          <a:bodyPr wrap="square" lIns="0" tIns="0" rIns="0" bIns="0" rtlCol="0" anchor="t"/>
          <a:lstStyle/>
          <a:p>
            <a:pPr marL="0" indent="0">
              <a:buNone/>
            </a:pPr>
            <a:r>
              <a:rPr lang="en-US" sz="1200" dirty="0">
                <a:solidFill>
                  <a:srgbClr val="FFFFFF"/>
                </a:solidFill>
                <a:latin typeface="Calibri" pitchFamily="34" charset="0"/>
                <a:ea typeface="Calibri" pitchFamily="34" charset="-122"/>
                <a:cs typeface="Calibri" pitchFamily="34" charset="-120"/>
              </a:rPr>
              <a:t>Wees transparent </a:t>
            </a:r>
            <a:r>
              <a:rPr lang="en-US" sz="1200" dirty="0" err="1">
                <a:solidFill>
                  <a:srgbClr val="FFFFFF"/>
                </a:solidFill>
                <a:latin typeface="Calibri" pitchFamily="34" charset="0"/>
                <a:ea typeface="Calibri" pitchFamily="34" charset="-122"/>
                <a:cs typeface="Calibri" pitchFamily="34" charset="-120"/>
              </a:rPr>
              <a:t>naaar</a:t>
            </a:r>
            <a:r>
              <a:rPr lang="en-US" sz="1200" dirty="0">
                <a:solidFill>
                  <a:srgbClr val="FFFFFF"/>
                </a:solidFill>
                <a:latin typeface="Calibri" pitchFamily="34" charset="0"/>
                <a:ea typeface="Calibri" pitchFamily="34" charset="-122"/>
                <a:cs typeface="Calibri" pitchFamily="34" charset="-120"/>
              </a:rPr>
              <a:t> collega, klant of </a:t>
            </a:r>
            <a:r>
              <a:rPr lang="en-US" sz="1200" dirty="0" err="1">
                <a:solidFill>
                  <a:srgbClr val="FFFFFF"/>
                </a:solidFill>
                <a:latin typeface="Calibri" pitchFamily="34" charset="0"/>
                <a:ea typeface="Calibri" pitchFamily="34" charset="-122"/>
                <a:cs typeface="Calibri" pitchFamily="34" charset="-120"/>
              </a:rPr>
              <a:t>betrokkene</a:t>
            </a:r>
            <a:r>
              <a:rPr lang="en-US" sz="1200" dirty="0">
                <a:solidFill>
                  <a:srgbClr val="FFFFFF"/>
                </a:solidFill>
                <a:latin typeface="Calibri" pitchFamily="34" charset="0"/>
                <a:ea typeface="Calibri" pitchFamily="34" charset="-122"/>
                <a:cs typeface="Calibri" pitchFamily="34" charset="-120"/>
              </a:rPr>
              <a:t>: </a:t>
            </a:r>
            <a:r>
              <a:rPr lang="en-US" sz="1200" dirty="0" err="1">
                <a:solidFill>
                  <a:srgbClr val="FFFFFF"/>
                </a:solidFill>
                <a:latin typeface="Calibri" pitchFamily="34" charset="0"/>
                <a:ea typeface="Calibri" pitchFamily="34" charset="-122"/>
                <a:cs typeface="Calibri" pitchFamily="34" charset="-120"/>
              </a:rPr>
              <a:t>weten</a:t>
            </a:r>
            <a:r>
              <a:rPr lang="en-US" sz="1200" dirty="0">
                <a:solidFill>
                  <a:srgbClr val="FFFFFF"/>
                </a:solidFill>
                <a:latin typeface="Calibri" pitchFamily="34" charset="0"/>
                <a:ea typeface="Calibri" pitchFamily="34" charset="-122"/>
                <a:cs typeface="Calibri" pitchFamily="34" charset="-120"/>
              </a:rPr>
              <a:t> zij dat AI gebruikt is? Heb ik de output zelf gecheckt voor ik 'm deel?</a:t>
            </a:r>
            <a:endParaRPr lang="en-US" sz="1200" dirty="0">
              <a:solidFill>
                <a:srgbClr val="FFFFFF"/>
              </a:solidFill>
            </a:endParaRPr>
          </a:p>
        </p:txBody>
      </p:sp>
      <p:sp>
        <p:nvSpPr>
          <p:cNvPr id="21" name="Text 19"/>
          <p:cNvSpPr/>
          <p:nvPr/>
        </p:nvSpPr>
        <p:spPr>
          <a:xfrm>
            <a:off x="4572000" y="4343400"/>
            <a:ext cx="3200400" cy="274320"/>
          </a:xfrm>
          <a:prstGeom prst="rect">
            <a:avLst/>
          </a:prstGeom>
          <a:noFill/>
          <a:ln/>
        </p:spPr>
        <p:txBody>
          <a:bodyPr wrap="square" lIns="0" tIns="0" rIns="0" bIns="0" rtlCol="0" anchor="t"/>
          <a:lstStyle/>
          <a:p>
            <a:pPr marL="0" indent="0">
              <a:buNone/>
            </a:pPr>
            <a:r>
              <a:rPr lang="en-US" sz="1100" b="1" dirty="0">
                <a:solidFill>
                  <a:srgbClr val="C9A6FF"/>
                </a:solidFill>
                <a:latin typeface="Calibri" pitchFamily="34" charset="0"/>
                <a:ea typeface="Calibri" pitchFamily="34" charset="-122"/>
                <a:cs typeface="Calibri" pitchFamily="34" charset="-120"/>
              </a:rPr>
              <a:t>Voorbeeld:</a:t>
            </a:r>
            <a:endParaRPr lang="en-US" sz="1100" b="1" dirty="0">
              <a:solidFill>
                <a:srgbClr val="C9A6FF"/>
              </a:solidFill>
            </a:endParaRPr>
          </a:p>
        </p:txBody>
      </p:sp>
      <p:sp>
        <p:nvSpPr>
          <p:cNvPr id="22" name="Text 20"/>
          <p:cNvSpPr/>
          <p:nvPr/>
        </p:nvSpPr>
        <p:spPr>
          <a:xfrm>
            <a:off x="4572000" y="4617720"/>
            <a:ext cx="3200400" cy="1005840"/>
          </a:xfrm>
          <a:prstGeom prst="rect">
            <a:avLst/>
          </a:prstGeom>
          <a:noFill/>
          <a:ln/>
        </p:spPr>
        <p:txBody>
          <a:bodyPr wrap="square" lIns="0" tIns="0" rIns="0" bIns="0" rtlCol="0" anchor="t"/>
          <a:lstStyle/>
          <a:p>
            <a:pPr marL="0" indent="0">
              <a:buNone/>
            </a:pPr>
            <a:r>
              <a:rPr lang="en-US" sz="1100" i="1" dirty="0">
                <a:solidFill>
                  <a:srgbClr val="FFFFFF"/>
                </a:solidFill>
                <a:latin typeface="Calibri" pitchFamily="34" charset="0"/>
                <a:ea typeface="Calibri" pitchFamily="34" charset="-122"/>
                <a:cs typeface="Calibri" pitchFamily="34" charset="-120"/>
              </a:rPr>
              <a:t>Een korte disclaimer (‘met AI-ondersteuning, gecontroleerd door [naam]’) werkt </a:t>
            </a:r>
            <a:r>
              <a:rPr lang="en-US" sz="1100" i="1" dirty="0" err="1">
                <a:solidFill>
                  <a:srgbClr val="FFFFFF"/>
                </a:solidFill>
                <a:latin typeface="Calibri" pitchFamily="34" charset="0"/>
                <a:ea typeface="Calibri" pitchFamily="34" charset="-122"/>
                <a:cs typeface="Calibri" pitchFamily="34" charset="-120"/>
              </a:rPr>
              <a:t>vaak</a:t>
            </a:r>
            <a:r>
              <a:rPr lang="en-US" sz="1100" i="1" dirty="0">
                <a:solidFill>
                  <a:srgbClr val="FFFFFF"/>
                </a:solidFill>
                <a:latin typeface="Calibri" pitchFamily="34" charset="0"/>
                <a:ea typeface="Calibri" pitchFamily="34" charset="-122"/>
                <a:cs typeface="Calibri" pitchFamily="34" charset="-120"/>
              </a:rPr>
              <a:t> </a:t>
            </a:r>
            <a:r>
              <a:rPr lang="en-US" sz="1100" i="1" dirty="0" err="1">
                <a:solidFill>
                  <a:srgbClr val="FFFFFF"/>
                </a:solidFill>
                <a:latin typeface="Calibri" pitchFamily="34" charset="0"/>
                <a:ea typeface="Calibri" pitchFamily="34" charset="-122"/>
                <a:cs typeface="Calibri" pitchFamily="34" charset="-120"/>
              </a:rPr>
              <a:t>goed</a:t>
            </a:r>
            <a:r>
              <a:rPr lang="en-US" sz="1100" i="1" dirty="0">
                <a:solidFill>
                  <a:srgbClr val="FFFFFF"/>
                </a:solidFill>
                <a:latin typeface="Calibri" pitchFamily="34" charset="0"/>
                <a:ea typeface="Calibri" pitchFamily="34" charset="-122"/>
                <a:cs typeface="Calibri" pitchFamily="34" charset="-120"/>
              </a:rPr>
              <a:t>. Je hoeft niet hét antwoord op alles te hebben om wél eerlijk te zijn.</a:t>
            </a:r>
            <a:endParaRPr lang="en-US" sz="1100" dirty="0">
              <a:solidFill>
                <a:srgbClr val="FFFFFF"/>
              </a:solidFill>
            </a:endParaRPr>
          </a:p>
        </p:txBody>
      </p:sp>
      <p:sp>
        <p:nvSpPr>
          <p:cNvPr id="23" name="Shape 21"/>
          <p:cNvSpPr/>
          <p:nvPr/>
        </p:nvSpPr>
        <p:spPr>
          <a:xfrm>
            <a:off x="4572000" y="5440680"/>
            <a:ext cx="3017520" cy="731520"/>
          </a:xfrm>
          <a:prstGeom prst="roundRect">
            <a:avLst>
              <a:gd name="adj" fmla="val 6250"/>
            </a:avLst>
          </a:prstGeom>
          <a:solidFill>
            <a:srgbClr val="3D4690"/>
          </a:solidFill>
          <a:ln w="12700">
            <a:noFill/>
            <a:prstDash val="solid"/>
          </a:ln>
        </p:spPr>
        <p:txBody>
          <a:bodyPr/>
          <a:lstStyle/>
          <a:p>
            <a:endParaRPr lang="en-US"/>
          </a:p>
        </p:txBody>
      </p:sp>
      <p:sp>
        <p:nvSpPr>
          <p:cNvPr id="24" name="Text 22"/>
          <p:cNvSpPr/>
          <p:nvPr/>
        </p:nvSpPr>
        <p:spPr>
          <a:xfrm>
            <a:off x="4709160" y="5440680"/>
            <a:ext cx="2743200" cy="731520"/>
          </a:xfrm>
          <a:prstGeom prst="rect">
            <a:avLst/>
          </a:prstGeom>
          <a:noFill/>
          <a:ln/>
        </p:spPr>
        <p:txBody>
          <a:bodyPr wrap="square" lIns="0" tIns="0" rIns="0" bIns="0" rtlCol="0" anchor="ctr"/>
          <a:lstStyle/>
          <a:p>
            <a:pPr marL="0" indent="0">
              <a:buNone/>
            </a:pPr>
            <a:r>
              <a:rPr lang="en-US" sz="1100" b="1" dirty="0">
                <a:solidFill>
                  <a:srgbClr val="FFFFFF"/>
                </a:solidFill>
                <a:latin typeface="Calibri" pitchFamily="34" charset="0"/>
                <a:ea typeface="Calibri" pitchFamily="34" charset="-122"/>
                <a:cs typeface="Calibri" pitchFamily="34" charset="-120"/>
              </a:rPr>
              <a:t>Plus: </a:t>
            </a:r>
            <a:r>
              <a:rPr lang="en-US" sz="1100" i="1" dirty="0">
                <a:solidFill>
                  <a:srgbClr val="FFFFFF"/>
                </a:solidFill>
                <a:latin typeface="Calibri" pitchFamily="34" charset="0"/>
                <a:ea typeface="Calibri" pitchFamily="34" charset="-122"/>
                <a:cs typeface="Calibri" pitchFamily="34" charset="-120"/>
              </a:rPr>
              <a:t>Goede toets: zou de ander het willen weten? Zo ja, </a:t>
            </a:r>
            <a:r>
              <a:rPr lang="en-US" sz="1100" i="1" dirty="0" err="1">
                <a:solidFill>
                  <a:srgbClr val="FFFFFF"/>
                </a:solidFill>
                <a:latin typeface="Calibri" pitchFamily="34" charset="0"/>
                <a:ea typeface="Calibri" pitchFamily="34" charset="-122"/>
                <a:cs typeface="Calibri" pitchFamily="34" charset="-120"/>
              </a:rPr>
              <a:t>communiceer</a:t>
            </a:r>
            <a:r>
              <a:rPr lang="en-US" sz="1100" i="1" dirty="0">
                <a:solidFill>
                  <a:srgbClr val="FFFFFF"/>
                </a:solidFill>
                <a:latin typeface="Calibri" pitchFamily="34" charset="0"/>
                <a:ea typeface="Calibri" pitchFamily="34" charset="-122"/>
                <a:cs typeface="Calibri" pitchFamily="34" charset="-120"/>
              </a:rPr>
              <a:t> het.</a:t>
            </a:r>
            <a:endParaRPr lang="en-US" sz="1100" dirty="0">
              <a:solidFill>
                <a:srgbClr val="FFFFFF"/>
              </a:solidFill>
            </a:endParaRPr>
          </a:p>
        </p:txBody>
      </p:sp>
      <p:sp>
        <p:nvSpPr>
          <p:cNvPr id="25" name="Shape 23"/>
          <p:cNvSpPr/>
          <p:nvPr/>
        </p:nvSpPr>
        <p:spPr>
          <a:xfrm>
            <a:off x="8138160" y="1737360"/>
            <a:ext cx="3566160" cy="4572000"/>
          </a:xfrm>
          <a:prstGeom prst="rect">
            <a:avLst/>
          </a:prstGeom>
          <a:solidFill>
            <a:srgbClr val="2B3370"/>
          </a:solidFill>
          <a:ln w="9525">
            <a:noFill/>
            <a:prstDash val="solid"/>
          </a:ln>
        </p:spPr>
        <p:txBody>
          <a:bodyPr/>
          <a:lstStyle/>
          <a:p>
            <a:endParaRPr lang="en-US"/>
          </a:p>
        </p:txBody>
      </p:sp>
      <p:sp>
        <p:nvSpPr>
          <p:cNvPr id="26" name="Shape 24"/>
          <p:cNvSpPr/>
          <p:nvPr/>
        </p:nvSpPr>
        <p:spPr>
          <a:xfrm>
            <a:off x="8138160" y="1737360"/>
            <a:ext cx="109728" cy="4572000"/>
          </a:xfrm>
          <a:prstGeom prst="rect">
            <a:avLst/>
          </a:prstGeom>
          <a:solidFill>
            <a:srgbClr val="C9A6FF"/>
          </a:solidFill>
          <a:ln w="12700">
            <a:noFill/>
            <a:prstDash val="solid"/>
          </a:ln>
        </p:spPr>
        <p:txBody>
          <a:bodyPr/>
          <a:lstStyle/>
          <a:p>
            <a:endParaRPr lang="en-US"/>
          </a:p>
        </p:txBody>
      </p:sp>
      <p:sp>
        <p:nvSpPr>
          <p:cNvPr id="27" name="Text 25"/>
          <p:cNvSpPr/>
          <p:nvPr/>
        </p:nvSpPr>
        <p:spPr>
          <a:xfrm>
            <a:off x="8412480" y="1874520"/>
            <a:ext cx="1371600" cy="365760"/>
          </a:xfrm>
          <a:prstGeom prst="rect">
            <a:avLst/>
          </a:prstGeom>
          <a:noFill/>
          <a:ln/>
        </p:spPr>
        <p:txBody>
          <a:bodyPr wrap="square" lIns="0" tIns="0" rIns="0" bIns="0" rtlCol="0" anchor="t"/>
          <a:lstStyle/>
          <a:p>
            <a:pPr marL="0" indent="0">
              <a:buNone/>
            </a:pPr>
            <a:r>
              <a:rPr lang="en-US" sz="1600" b="1" kern="0" spc="400" dirty="0">
                <a:solidFill>
                  <a:srgbClr val="C9A6FF"/>
                </a:solidFill>
                <a:latin typeface="Calibri" pitchFamily="34" charset="0"/>
                <a:ea typeface="Calibri" pitchFamily="34" charset="-122"/>
                <a:cs typeface="Calibri" pitchFamily="34" charset="-120"/>
              </a:rPr>
              <a:t>7</a:t>
            </a:r>
            <a:endParaRPr lang="en-US" sz="1600" b="1" dirty="0">
              <a:solidFill>
                <a:srgbClr val="C9A6FF"/>
              </a:solidFill>
            </a:endParaRPr>
          </a:p>
        </p:txBody>
      </p:sp>
      <p:sp>
        <p:nvSpPr>
          <p:cNvPr id="28" name="Text 26"/>
          <p:cNvSpPr/>
          <p:nvPr/>
        </p:nvSpPr>
        <p:spPr>
          <a:xfrm>
            <a:off x="8412480" y="2240280"/>
            <a:ext cx="3200400" cy="457200"/>
          </a:xfrm>
          <a:prstGeom prst="rect">
            <a:avLst/>
          </a:prstGeom>
          <a:noFill/>
          <a:ln/>
        </p:spPr>
        <p:txBody>
          <a:bodyPr wrap="square" lIns="0" tIns="0" rIns="0" bIns="0" rtlCol="0" anchor="t"/>
          <a:lstStyle/>
          <a:p>
            <a:pPr marL="0" indent="0">
              <a:buNone/>
            </a:pPr>
            <a:r>
              <a:rPr lang="en-US" sz="2000" b="1" dirty="0">
                <a:solidFill>
                  <a:srgbClr val="FFFFFF"/>
                </a:solidFill>
                <a:latin typeface="Calibri" pitchFamily="34" charset="0"/>
                <a:ea typeface="Calibri" pitchFamily="34" charset="-122"/>
                <a:cs typeface="Calibri" pitchFamily="34" charset="-120"/>
              </a:rPr>
              <a:t>Kunnen anderen het ook goed gebruiken?</a:t>
            </a:r>
            <a:endParaRPr lang="en-US" sz="2000" b="1" dirty="0">
              <a:solidFill>
                <a:srgbClr val="FFFFFF"/>
              </a:solidFill>
            </a:endParaRPr>
          </a:p>
        </p:txBody>
      </p:sp>
      <p:sp>
        <p:nvSpPr>
          <p:cNvPr id="29" name="Text 27"/>
          <p:cNvSpPr/>
          <p:nvPr/>
        </p:nvSpPr>
        <p:spPr>
          <a:xfrm>
            <a:off x="8412480" y="2697480"/>
            <a:ext cx="3200400" cy="365760"/>
          </a:xfrm>
          <a:prstGeom prst="rect">
            <a:avLst/>
          </a:prstGeom>
          <a:noFill/>
          <a:ln/>
        </p:spPr>
        <p:txBody>
          <a:bodyPr wrap="square" lIns="0" tIns="0" rIns="0" bIns="0" rtlCol="0" anchor="t"/>
          <a:lstStyle/>
          <a:p>
            <a:pPr marL="0" indent="0">
              <a:buNone/>
            </a:pPr>
            <a:r>
              <a:rPr lang="en-US" sz="1200" i="1" dirty="0">
                <a:solidFill>
                  <a:srgbClr val="C9A6FF"/>
                </a:solidFill>
                <a:latin typeface="Calibri" pitchFamily="34" charset="0"/>
                <a:ea typeface="Calibri" pitchFamily="34" charset="-122"/>
                <a:cs typeface="Calibri" pitchFamily="34" charset="-120"/>
              </a:rPr>
              <a:t> </a:t>
            </a:r>
            <a:endParaRPr lang="en-US" sz="1200" dirty="0">
              <a:solidFill>
                <a:srgbClr val="C9A6FF"/>
              </a:solidFill>
            </a:endParaRPr>
          </a:p>
        </p:txBody>
      </p:sp>
      <p:sp>
        <p:nvSpPr>
          <p:cNvPr id="30" name="Text 28"/>
          <p:cNvSpPr/>
          <p:nvPr/>
        </p:nvSpPr>
        <p:spPr>
          <a:xfrm>
            <a:off x="8412480" y="3154680"/>
            <a:ext cx="3200400" cy="1097280"/>
          </a:xfrm>
          <a:prstGeom prst="rect">
            <a:avLst/>
          </a:prstGeom>
          <a:noFill/>
          <a:ln/>
        </p:spPr>
        <p:txBody>
          <a:bodyPr wrap="square" lIns="0" tIns="0" rIns="0" bIns="0" rtlCol="0" anchor="t"/>
          <a:lstStyle/>
          <a:p>
            <a:pPr marL="0" indent="0">
              <a:buNone/>
            </a:pPr>
            <a:r>
              <a:rPr lang="en-US" sz="1200" dirty="0">
                <a:solidFill>
                  <a:srgbClr val="FFFFFF"/>
                </a:solidFill>
                <a:latin typeface="Calibri" pitchFamily="34" charset="0"/>
                <a:ea typeface="Calibri" pitchFamily="34" charset="-122"/>
                <a:cs typeface="Calibri" pitchFamily="34" charset="-120"/>
              </a:rPr>
              <a:t>Als ik een workflow of agent maak voor meerdere mensen: snapt iedereen wáárvoor het is, wanneer wel én wanneer niet, en hoe?</a:t>
            </a:r>
            <a:endParaRPr lang="en-US" sz="1200" dirty="0">
              <a:solidFill>
                <a:srgbClr val="FFFFFF"/>
              </a:solidFill>
            </a:endParaRPr>
          </a:p>
        </p:txBody>
      </p:sp>
      <p:sp>
        <p:nvSpPr>
          <p:cNvPr id="31" name="Text 29"/>
          <p:cNvSpPr/>
          <p:nvPr/>
        </p:nvSpPr>
        <p:spPr>
          <a:xfrm>
            <a:off x="8412480" y="4343400"/>
            <a:ext cx="3200400" cy="274320"/>
          </a:xfrm>
          <a:prstGeom prst="rect">
            <a:avLst/>
          </a:prstGeom>
          <a:noFill/>
          <a:ln/>
        </p:spPr>
        <p:txBody>
          <a:bodyPr wrap="square" lIns="0" tIns="0" rIns="0" bIns="0" rtlCol="0" anchor="t"/>
          <a:lstStyle/>
          <a:p>
            <a:pPr marL="0" indent="0">
              <a:buNone/>
            </a:pPr>
            <a:r>
              <a:rPr lang="en-US" sz="1100" b="1" dirty="0">
                <a:solidFill>
                  <a:srgbClr val="C9A6FF"/>
                </a:solidFill>
                <a:latin typeface="Calibri" pitchFamily="34" charset="0"/>
                <a:ea typeface="Calibri" pitchFamily="34" charset="-122"/>
                <a:cs typeface="Calibri" pitchFamily="34" charset="-120"/>
              </a:rPr>
              <a:t>Voorbeeld:</a:t>
            </a:r>
            <a:endParaRPr lang="en-US" sz="1100" b="1" dirty="0">
              <a:solidFill>
                <a:srgbClr val="C9A6FF"/>
              </a:solidFill>
            </a:endParaRPr>
          </a:p>
        </p:txBody>
      </p:sp>
      <p:sp>
        <p:nvSpPr>
          <p:cNvPr id="32" name="Text 30"/>
          <p:cNvSpPr/>
          <p:nvPr/>
        </p:nvSpPr>
        <p:spPr>
          <a:xfrm>
            <a:off x="8412480" y="4617720"/>
            <a:ext cx="3200400" cy="1005840"/>
          </a:xfrm>
          <a:prstGeom prst="rect">
            <a:avLst/>
          </a:prstGeom>
          <a:noFill/>
          <a:ln/>
        </p:spPr>
        <p:txBody>
          <a:bodyPr wrap="square" lIns="0" tIns="0" rIns="0" bIns="0" rtlCol="0" anchor="t"/>
          <a:lstStyle/>
          <a:p>
            <a:pPr marL="0" indent="0">
              <a:buNone/>
            </a:pPr>
            <a:r>
              <a:rPr lang="en-US" sz="1100" i="1" dirty="0">
                <a:solidFill>
                  <a:srgbClr val="FFFFFF"/>
                </a:solidFill>
                <a:latin typeface="Calibri" pitchFamily="34" charset="0"/>
                <a:ea typeface="Calibri" pitchFamily="34" charset="-122"/>
                <a:cs typeface="Calibri" pitchFamily="34" charset="-120"/>
              </a:rPr>
              <a:t>Maak een korte ‘wel/niet’-uitleg en train </a:t>
            </a:r>
            <a:r>
              <a:rPr lang="en-US" sz="1100" i="1" dirty="0" err="1">
                <a:solidFill>
                  <a:srgbClr val="FFFFFF"/>
                </a:solidFill>
                <a:latin typeface="Calibri" pitchFamily="34" charset="0"/>
                <a:ea typeface="Calibri" pitchFamily="34" charset="-122"/>
                <a:cs typeface="Calibri" pitchFamily="34" charset="-120"/>
              </a:rPr>
              <a:t>collega’s</a:t>
            </a:r>
            <a:r>
              <a:rPr lang="en-US" sz="1100" i="1" dirty="0">
                <a:solidFill>
                  <a:srgbClr val="FFFFFF"/>
                </a:solidFill>
                <a:latin typeface="Calibri" pitchFamily="34" charset="0"/>
                <a:ea typeface="Calibri" pitchFamily="34" charset="-122"/>
                <a:cs typeface="Calibri" pitchFamily="34" charset="-120"/>
              </a:rPr>
              <a:t> </a:t>
            </a:r>
            <a:r>
              <a:rPr lang="en-US" sz="1100" i="1" dirty="0" err="1">
                <a:solidFill>
                  <a:srgbClr val="FFFFFF"/>
                </a:solidFill>
                <a:latin typeface="Calibri" pitchFamily="34" charset="0"/>
                <a:ea typeface="Calibri" pitchFamily="34" charset="-122"/>
                <a:cs typeface="Calibri" pitchFamily="34" charset="-120"/>
              </a:rPr>
              <a:t>actief</a:t>
            </a:r>
            <a:r>
              <a:rPr lang="en-US" sz="1100" i="1" dirty="0">
                <a:solidFill>
                  <a:srgbClr val="FFFFFF"/>
                </a:solidFill>
                <a:latin typeface="Calibri" pitchFamily="34" charset="0"/>
                <a:ea typeface="Calibri" pitchFamily="34" charset="-122"/>
                <a:cs typeface="Calibri" pitchFamily="34" charset="-120"/>
              </a:rPr>
              <a:t>, </a:t>
            </a:r>
            <a:r>
              <a:rPr lang="en-US" sz="1100" i="1" dirty="0" err="1">
                <a:solidFill>
                  <a:srgbClr val="FFFFFF"/>
                </a:solidFill>
                <a:latin typeface="Calibri" pitchFamily="34" charset="0"/>
                <a:ea typeface="Calibri" pitchFamily="34" charset="-122"/>
                <a:cs typeface="Calibri" pitchFamily="34" charset="-120"/>
              </a:rPr>
              <a:t>niet</a:t>
            </a:r>
            <a:r>
              <a:rPr lang="en-US" sz="1100" i="1" dirty="0">
                <a:solidFill>
                  <a:srgbClr val="FFFFFF"/>
                </a:solidFill>
                <a:latin typeface="Calibri" pitchFamily="34" charset="0"/>
                <a:ea typeface="Calibri" pitchFamily="34" charset="-122"/>
                <a:cs typeface="Calibri" pitchFamily="34" charset="-120"/>
              </a:rPr>
              <a:t> alleen documentatie sturen die niemand leest.</a:t>
            </a:r>
            <a:endParaRPr lang="en-US" sz="1100" dirty="0">
              <a:solidFill>
                <a:srgbClr val="FFFFFF"/>
              </a:solidFill>
            </a:endParaRPr>
          </a:p>
        </p:txBody>
      </p:sp>
      <p:sp>
        <p:nvSpPr>
          <p:cNvPr id="33" name="Shape 31"/>
          <p:cNvSpPr/>
          <p:nvPr/>
        </p:nvSpPr>
        <p:spPr>
          <a:xfrm>
            <a:off x="8412480" y="5440680"/>
            <a:ext cx="3017520" cy="731520"/>
          </a:xfrm>
          <a:prstGeom prst="roundRect">
            <a:avLst>
              <a:gd name="adj" fmla="val 6250"/>
            </a:avLst>
          </a:prstGeom>
          <a:solidFill>
            <a:srgbClr val="3D4690"/>
          </a:solidFill>
          <a:ln w="12700">
            <a:noFill/>
            <a:prstDash val="solid"/>
          </a:ln>
        </p:spPr>
        <p:txBody>
          <a:bodyPr/>
          <a:lstStyle/>
          <a:p>
            <a:endParaRPr lang="en-US"/>
          </a:p>
        </p:txBody>
      </p:sp>
      <p:sp>
        <p:nvSpPr>
          <p:cNvPr id="34" name="Text 32"/>
          <p:cNvSpPr/>
          <p:nvPr/>
        </p:nvSpPr>
        <p:spPr>
          <a:xfrm>
            <a:off x="8549640" y="5440680"/>
            <a:ext cx="2743200" cy="731520"/>
          </a:xfrm>
          <a:prstGeom prst="rect">
            <a:avLst/>
          </a:prstGeom>
          <a:noFill/>
          <a:ln/>
        </p:spPr>
        <p:txBody>
          <a:bodyPr wrap="square" lIns="0" tIns="0" rIns="0" bIns="0" rtlCol="0" anchor="ctr"/>
          <a:lstStyle/>
          <a:p>
            <a:pPr marL="0" indent="0">
              <a:buNone/>
            </a:pPr>
            <a:r>
              <a:rPr lang="en-US" sz="1100" b="1" dirty="0">
                <a:solidFill>
                  <a:srgbClr val="FFFFFF"/>
                </a:solidFill>
                <a:latin typeface="Calibri" pitchFamily="34" charset="0"/>
                <a:ea typeface="Calibri" pitchFamily="34" charset="-122"/>
                <a:cs typeface="Calibri" pitchFamily="34" charset="-120"/>
              </a:rPr>
              <a:t>Plus: </a:t>
            </a:r>
            <a:r>
              <a:rPr lang="en-US" sz="1100" i="1" dirty="0">
                <a:solidFill>
                  <a:srgbClr val="FFFFFF"/>
                </a:solidFill>
                <a:latin typeface="Calibri" pitchFamily="34" charset="0"/>
                <a:ea typeface="Calibri" pitchFamily="34" charset="-122"/>
                <a:cs typeface="Calibri" pitchFamily="34" charset="-120"/>
              </a:rPr>
              <a:t>Onder AI Act art. 4 al verplicht: medewerkers die met AI werken moeten voldoende geletterd zijn. Begint bij jou.</a:t>
            </a:r>
            <a:endParaRPr lang="en-US" sz="1100" dirty="0">
              <a:solidFill>
                <a:srgbClr val="FFFFFF"/>
              </a:solidFill>
            </a:endParaRPr>
          </a:p>
        </p:txBody>
      </p:sp>
      <p:sp>
        <p:nvSpPr>
          <p:cNvPr id="35" name="Text 33"/>
          <p:cNvSpPr/>
          <p:nvPr/>
        </p:nvSpPr>
        <p:spPr>
          <a:xfrm>
            <a:off x="365760" y="6537960"/>
            <a:ext cx="5486400" cy="228600"/>
          </a:xfrm>
          <a:prstGeom prst="rect">
            <a:avLst/>
          </a:prstGeom>
          <a:noFill/>
          <a:ln/>
        </p:spPr>
        <p:txBody>
          <a:bodyPr wrap="square" lIns="0" tIns="0" rIns="0" bIns="0" rtlCol="0" anchor="ctr"/>
          <a:lstStyle/>
          <a:p>
            <a:pPr marL="0" indent="0">
              <a:buNone/>
            </a:pPr>
            <a:r>
              <a:rPr lang="en-US" sz="900" dirty="0">
                <a:solidFill>
                  <a:srgbClr val="888AA8"/>
                </a:solidFill>
                <a:latin typeface="Calibri" pitchFamily="34" charset="0"/>
                <a:ea typeface="Calibri" pitchFamily="34" charset="-122"/>
                <a:cs typeface="Calibri" pitchFamily="34" charset="-120"/>
              </a:rPr>
              <a:t>© AXVECO 2026. All rights reserved</a:t>
            </a:r>
            <a:endParaRPr lang="en-US" sz="900" dirty="0">
              <a:solidFill>
                <a:srgbClr val="888AA8"/>
              </a:solidFill>
            </a:endParaRP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name="Slide 75">
    <p:bg>
      <p:bgPr>
        <a:solidFill>
          <a:srgbClr val="1E244F">
            <a:alpha val="100000"/>
          </a:srgbClr>
        </a:solidFill>
        <a:effectLst/>
      </p:bgPr>
    </p:bg>
    <p:spTree>
      <p:nvGrpSpPr>
        <p:cNvPr id="1" name=""/>
        <p:cNvGrpSpPr/>
        <p:nvPr/>
      </p:nvGrpSpPr>
      <p:grpSpPr>
        <a:xfrm>
          <a:off x="0" y="0"/>
          <a:ext cx="0" cy="0"/>
          <a:chOff x="0" y="0"/>
          <a:chExt cx="0" cy="0"/>
        </a:xfrm>
      </p:grpSpPr>
      <p:sp>
        <p:nvSpPr>
          <p:cNvPr id="2" name="Shape 0"/>
          <p:cNvSpPr/>
          <p:nvPr/>
        </p:nvSpPr>
        <p:spPr>
          <a:xfrm>
            <a:off x="-1828800" y="3200400"/>
            <a:ext cx="5486400" cy="5486400"/>
          </a:xfrm>
          <a:prstGeom prst="ellipse">
            <a:avLst/>
          </a:prstGeom>
          <a:solidFill>
            <a:srgbClr val="3D4690">
              <a:alpha val="24706"/>
            </a:srgbClr>
          </a:solidFill>
          <a:ln w="12700">
            <a:noFill/>
            <a:prstDash val="solid"/>
          </a:ln>
        </p:spPr>
        <p:txBody>
          <a:bodyPr/>
          <a:lstStyle/>
          <a:p>
            <a:endParaRPr lang="en-US"/>
          </a:p>
        </p:txBody>
      </p:sp>
      <p:sp>
        <p:nvSpPr>
          <p:cNvPr id="3" name="Text 1"/>
          <p:cNvSpPr/>
          <p:nvPr/>
        </p:nvSpPr>
        <p:spPr>
          <a:xfrm>
            <a:off x="731520" y="2286000"/>
            <a:ext cx="10698480" cy="1097280"/>
          </a:xfrm>
          <a:prstGeom prst="rect">
            <a:avLst/>
          </a:prstGeom>
          <a:noFill/>
          <a:ln/>
        </p:spPr>
        <p:txBody>
          <a:bodyPr wrap="square" lIns="0" tIns="0" rIns="0" bIns="0" rtlCol="0" anchor="ctr"/>
          <a:lstStyle/>
          <a:p>
            <a:pPr marL="0" indent="0">
              <a:buNone/>
            </a:pPr>
            <a:r>
              <a:rPr lang="en-US" sz="6400" b="1" dirty="0">
                <a:solidFill>
                  <a:srgbClr val="FFFFFF"/>
                </a:solidFill>
                <a:latin typeface="Calibri" pitchFamily="34" charset="0"/>
                <a:ea typeface="Calibri" pitchFamily="34" charset="-122"/>
                <a:cs typeface="Calibri" pitchFamily="34" charset="-120"/>
              </a:rPr>
              <a:t>Dank!</a:t>
            </a:r>
            <a:endParaRPr lang="en-US" sz="6400" dirty="0">
              <a:solidFill>
                <a:srgbClr val="FFFFFF"/>
              </a:solidFill>
            </a:endParaRPr>
          </a:p>
        </p:txBody>
      </p:sp>
      <p:sp>
        <p:nvSpPr>
          <p:cNvPr id="4" name="Text 2"/>
          <p:cNvSpPr/>
          <p:nvPr/>
        </p:nvSpPr>
        <p:spPr>
          <a:xfrm>
            <a:off x="731520" y="3566160"/>
            <a:ext cx="10698480" cy="640080"/>
          </a:xfrm>
          <a:prstGeom prst="rect">
            <a:avLst/>
          </a:prstGeom>
          <a:noFill/>
          <a:ln/>
        </p:spPr>
        <p:txBody>
          <a:bodyPr wrap="square" lIns="0" tIns="0" rIns="0" bIns="0" rtlCol="0" anchor="ctr"/>
          <a:lstStyle/>
          <a:p>
            <a:pPr marL="0" indent="0">
              <a:buNone/>
            </a:pPr>
            <a:r>
              <a:rPr lang="en-US" sz="2800" i="1" dirty="0">
                <a:solidFill>
                  <a:srgbClr val="C9A6FF"/>
                </a:solidFill>
                <a:latin typeface="Calibri" pitchFamily="34" charset="0"/>
                <a:ea typeface="Calibri" pitchFamily="34" charset="-122"/>
                <a:cs typeface="Calibri" pitchFamily="34" charset="-120"/>
              </a:rPr>
              <a:t>Vragen?</a:t>
            </a:r>
            <a:endParaRPr lang="en-US" sz="2800" dirty="0">
              <a:solidFill>
                <a:srgbClr val="C9A6FF"/>
              </a:solidFill>
            </a:endParaRPr>
          </a:p>
        </p:txBody>
      </p:sp>
      <p:sp>
        <p:nvSpPr>
          <p:cNvPr id="6" name="Text 3"/>
          <p:cNvSpPr/>
          <p:nvPr/>
        </p:nvSpPr>
        <p:spPr>
          <a:xfrm>
            <a:off x="457200" y="6400800"/>
            <a:ext cx="5486400" cy="274320"/>
          </a:xfrm>
          <a:prstGeom prst="rect">
            <a:avLst/>
          </a:prstGeom>
          <a:noFill/>
          <a:ln/>
        </p:spPr>
        <p:txBody>
          <a:bodyPr wrap="square" lIns="0" tIns="0" rIns="0" bIns="0" rtlCol="0" anchor="ctr"/>
          <a:lstStyle/>
          <a:p>
            <a:pPr marL="0" indent="0">
              <a:buNone/>
            </a:pPr>
            <a:r>
              <a:rPr lang="en-US" sz="1000" dirty="0">
                <a:solidFill>
                  <a:srgbClr val="888AA8"/>
                </a:solidFill>
                <a:latin typeface="Calibri" pitchFamily="34" charset="0"/>
                <a:ea typeface="Calibri" pitchFamily="34" charset="-122"/>
                <a:cs typeface="Calibri" pitchFamily="34" charset="-120"/>
              </a:rPr>
              <a:t>© AXVECO 2026. All rights reserved</a:t>
            </a:r>
            <a:endParaRPr lang="en-US" sz="1000" dirty="0">
              <a:solidFill>
                <a:srgbClr val="888AA8"/>
              </a:solidFill>
            </a:endParaRP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name="Slide 11">
    <p:bg>
      <p:bgPr>
        <a:solidFill>
          <a:srgbClr val="1E244F">
            <a:alpha val="100000"/>
          </a:srgbClr>
        </a:solidFill>
        <a:effectLst/>
      </p:bgPr>
    </p:bg>
    <p:spTree>
      <p:nvGrpSpPr>
        <p:cNvPr id="1" name=""/>
        <p:cNvGrpSpPr/>
        <p:nvPr/>
      </p:nvGrpSpPr>
      <p:grpSpPr>
        <a:xfrm>
          <a:off x="0" y="0"/>
          <a:ext cx="0" cy="0"/>
          <a:chOff x="0" y="0"/>
          <a:chExt cx="0" cy="0"/>
        </a:xfrm>
      </p:grpSpPr>
      <p:sp>
        <p:nvSpPr>
          <p:cNvPr id="2" name="Text 0"/>
          <p:cNvSpPr/>
          <p:nvPr/>
        </p:nvSpPr>
        <p:spPr>
          <a:xfrm>
            <a:off x="457200" y="365760"/>
            <a:ext cx="11247120" cy="594360"/>
          </a:xfrm>
          <a:prstGeom prst="rect">
            <a:avLst/>
          </a:prstGeom>
          <a:noFill/>
          <a:ln/>
        </p:spPr>
        <p:txBody>
          <a:bodyPr wrap="square" lIns="0" tIns="0" rIns="0" bIns="0" rtlCol="0" anchor="ctr"/>
          <a:lstStyle/>
          <a:p>
            <a:pPr marL="0" indent="0">
              <a:buNone/>
            </a:pPr>
            <a:r>
              <a:rPr lang="en-US" sz="2800" b="1" dirty="0">
                <a:solidFill>
                  <a:srgbClr val="FFFFFF"/>
                </a:solidFill>
                <a:latin typeface="Calibri" pitchFamily="34" charset="0"/>
                <a:ea typeface="Calibri" pitchFamily="34" charset="-122"/>
                <a:cs typeface="Calibri" pitchFamily="34" charset="-120"/>
              </a:rPr>
              <a:t>Praktijkdilemma’s uit jullie werkveld (1/2)</a:t>
            </a:r>
            <a:endParaRPr lang="en-US" sz="2800" dirty="0">
              <a:solidFill>
                <a:srgbClr val="FFFFFF"/>
              </a:solidFill>
            </a:endParaRPr>
          </a:p>
        </p:txBody>
      </p:sp>
      <p:sp>
        <p:nvSpPr>
          <p:cNvPr id="3" name="Text 1"/>
          <p:cNvSpPr/>
          <p:nvPr/>
        </p:nvSpPr>
        <p:spPr>
          <a:xfrm>
            <a:off x="457200" y="914400"/>
            <a:ext cx="11247120" cy="365760"/>
          </a:xfrm>
          <a:prstGeom prst="rect">
            <a:avLst/>
          </a:prstGeom>
          <a:noFill/>
          <a:ln/>
        </p:spPr>
        <p:txBody>
          <a:bodyPr wrap="square" lIns="0" tIns="0" rIns="0" bIns="0" rtlCol="0" anchor="ctr"/>
          <a:lstStyle/>
          <a:p>
            <a:pPr marL="0" indent="0">
              <a:buNone/>
            </a:pPr>
            <a:r>
              <a:rPr lang="en-US" sz="1400" i="1" dirty="0">
                <a:solidFill>
                  <a:srgbClr val="C9A6FF"/>
                </a:solidFill>
                <a:latin typeface="Calibri" pitchFamily="34" charset="0"/>
                <a:ea typeface="Calibri" pitchFamily="34" charset="-122"/>
                <a:cs typeface="Calibri" pitchFamily="34" charset="-120"/>
              </a:rPr>
              <a:t>Drie concrete vragen — met een richting voor een antwoord</a:t>
            </a:r>
            <a:endParaRPr lang="en-US" sz="1400" dirty="0">
              <a:solidFill>
                <a:srgbClr val="C9A6FF"/>
              </a:solidFill>
            </a:endParaRPr>
          </a:p>
        </p:txBody>
      </p:sp>
      <p:sp>
        <p:nvSpPr>
          <p:cNvPr id="4" name="Shape 2"/>
          <p:cNvSpPr/>
          <p:nvPr/>
        </p:nvSpPr>
        <p:spPr>
          <a:xfrm>
            <a:off x="457200" y="1371600"/>
            <a:ext cx="548640" cy="54864"/>
          </a:xfrm>
          <a:prstGeom prst="rect">
            <a:avLst/>
          </a:prstGeom>
          <a:solidFill>
            <a:srgbClr val="C9A6FF"/>
          </a:solidFill>
          <a:ln w="12700">
            <a:noFill/>
            <a:prstDash val="solid"/>
          </a:ln>
        </p:spPr>
        <p:txBody>
          <a:bodyPr/>
          <a:lstStyle/>
          <a:p>
            <a:endParaRPr lang="en-US"/>
          </a:p>
        </p:txBody>
      </p:sp>
      <p:sp>
        <p:nvSpPr>
          <p:cNvPr id="5" name="Shape 3"/>
          <p:cNvSpPr/>
          <p:nvPr/>
        </p:nvSpPr>
        <p:spPr>
          <a:xfrm>
            <a:off x="457200" y="1737360"/>
            <a:ext cx="3566160" cy="4572000"/>
          </a:xfrm>
          <a:prstGeom prst="rect">
            <a:avLst/>
          </a:prstGeom>
          <a:solidFill>
            <a:srgbClr val="2B3370"/>
          </a:solidFill>
          <a:ln w="9525">
            <a:noFill/>
            <a:prstDash val="solid"/>
          </a:ln>
        </p:spPr>
        <p:txBody>
          <a:bodyPr/>
          <a:lstStyle/>
          <a:p>
            <a:endParaRPr lang="en-US"/>
          </a:p>
        </p:txBody>
      </p:sp>
      <p:sp>
        <p:nvSpPr>
          <p:cNvPr id="6" name="Shape 4"/>
          <p:cNvSpPr/>
          <p:nvPr/>
        </p:nvSpPr>
        <p:spPr>
          <a:xfrm>
            <a:off x="457200" y="1737360"/>
            <a:ext cx="109728" cy="4572000"/>
          </a:xfrm>
          <a:prstGeom prst="rect">
            <a:avLst/>
          </a:prstGeom>
          <a:solidFill>
            <a:srgbClr val="C9A6FF"/>
          </a:solidFill>
          <a:ln w="12700">
            <a:noFill/>
            <a:prstDash val="solid"/>
          </a:ln>
        </p:spPr>
        <p:txBody>
          <a:bodyPr/>
          <a:lstStyle/>
          <a:p>
            <a:endParaRPr lang="en-US"/>
          </a:p>
        </p:txBody>
      </p:sp>
      <p:sp>
        <p:nvSpPr>
          <p:cNvPr id="7" name="Text 5"/>
          <p:cNvSpPr/>
          <p:nvPr/>
        </p:nvSpPr>
        <p:spPr>
          <a:xfrm>
            <a:off x="731520" y="1874520"/>
            <a:ext cx="1371600" cy="365760"/>
          </a:xfrm>
          <a:prstGeom prst="rect">
            <a:avLst/>
          </a:prstGeom>
          <a:noFill/>
          <a:ln/>
        </p:spPr>
        <p:txBody>
          <a:bodyPr wrap="square" lIns="0" tIns="0" rIns="0" bIns="0" rtlCol="0" anchor="t"/>
          <a:lstStyle/>
          <a:p>
            <a:pPr marL="0" indent="0">
              <a:buNone/>
            </a:pPr>
            <a:r>
              <a:rPr lang="en-US" sz="1600" b="1" kern="0" spc="400" dirty="0">
                <a:solidFill>
                  <a:srgbClr val="C9A6FF"/>
                </a:solidFill>
                <a:latin typeface="Calibri" pitchFamily="34" charset="0"/>
                <a:ea typeface="Calibri" pitchFamily="34" charset="-122"/>
                <a:cs typeface="Calibri" pitchFamily="34" charset="-120"/>
              </a:rPr>
              <a:t>1</a:t>
            </a:r>
            <a:endParaRPr lang="en-US" sz="1600" b="1" dirty="0">
              <a:solidFill>
                <a:srgbClr val="C9A6FF"/>
              </a:solidFill>
            </a:endParaRPr>
          </a:p>
        </p:txBody>
      </p:sp>
      <p:sp>
        <p:nvSpPr>
          <p:cNvPr id="8" name="Text 6"/>
          <p:cNvSpPr/>
          <p:nvPr/>
        </p:nvSpPr>
        <p:spPr>
          <a:xfrm>
            <a:off x="731520" y="2240280"/>
            <a:ext cx="3200400" cy="457200"/>
          </a:xfrm>
          <a:prstGeom prst="rect">
            <a:avLst/>
          </a:prstGeom>
          <a:noFill/>
          <a:ln/>
        </p:spPr>
        <p:txBody>
          <a:bodyPr wrap="square" lIns="0" tIns="0" rIns="0" bIns="0" rtlCol="0" anchor="t"/>
          <a:lstStyle/>
          <a:p>
            <a:pPr marL="0" indent="0">
              <a:buNone/>
            </a:pPr>
            <a:r>
              <a:rPr lang="en-US" sz="2000" b="1" dirty="0">
                <a:solidFill>
                  <a:srgbClr val="FFFFFF"/>
                </a:solidFill>
                <a:latin typeface="Calibri" pitchFamily="34" charset="0"/>
                <a:ea typeface="Calibri" pitchFamily="34" charset="-122"/>
                <a:cs typeface="Calibri" pitchFamily="34" charset="-120"/>
              </a:rPr>
              <a:t>AI bij financieringsverzoeken</a:t>
            </a:r>
            <a:endParaRPr lang="en-US" sz="2000" b="1" dirty="0">
              <a:solidFill>
                <a:srgbClr val="FFFFFF"/>
              </a:solidFill>
            </a:endParaRPr>
          </a:p>
        </p:txBody>
      </p:sp>
      <p:sp>
        <p:nvSpPr>
          <p:cNvPr id="9" name="Text 7"/>
          <p:cNvSpPr/>
          <p:nvPr/>
        </p:nvSpPr>
        <p:spPr>
          <a:xfrm>
            <a:off x="731520" y="2697480"/>
            <a:ext cx="3200400" cy="365760"/>
          </a:xfrm>
          <a:prstGeom prst="rect">
            <a:avLst/>
          </a:prstGeom>
          <a:noFill/>
          <a:ln/>
        </p:spPr>
        <p:txBody>
          <a:bodyPr wrap="square" lIns="0" tIns="0" rIns="0" bIns="0" rtlCol="0" anchor="t"/>
          <a:lstStyle/>
          <a:p>
            <a:pPr marL="0" indent="0">
              <a:buNone/>
            </a:pPr>
            <a:r>
              <a:rPr lang="en-US" sz="1200" i="1" dirty="0">
                <a:solidFill>
                  <a:srgbClr val="C9A6FF"/>
                </a:solidFill>
                <a:latin typeface="Calibri" pitchFamily="34" charset="0"/>
                <a:ea typeface="Calibri" pitchFamily="34" charset="-122"/>
                <a:cs typeface="Calibri" pitchFamily="34" charset="-120"/>
              </a:rPr>
              <a:t>De vraag</a:t>
            </a:r>
            <a:endParaRPr lang="en-US" sz="1200" dirty="0">
              <a:solidFill>
                <a:srgbClr val="C9A6FF"/>
              </a:solidFill>
            </a:endParaRPr>
          </a:p>
        </p:txBody>
      </p:sp>
      <p:sp>
        <p:nvSpPr>
          <p:cNvPr id="10" name="Text 8"/>
          <p:cNvSpPr/>
          <p:nvPr/>
        </p:nvSpPr>
        <p:spPr>
          <a:xfrm>
            <a:off x="731520" y="3154680"/>
            <a:ext cx="3200400" cy="1097280"/>
          </a:xfrm>
          <a:prstGeom prst="rect">
            <a:avLst/>
          </a:prstGeom>
          <a:noFill/>
          <a:ln/>
        </p:spPr>
        <p:txBody>
          <a:bodyPr wrap="square" lIns="0" tIns="0" rIns="0" bIns="0" rtlCol="0" anchor="t"/>
          <a:lstStyle/>
          <a:p>
            <a:pPr marL="0" indent="0">
              <a:buNone/>
            </a:pPr>
            <a:r>
              <a:rPr lang="en-US" sz="1200" dirty="0">
                <a:solidFill>
                  <a:srgbClr val="FFFFFF"/>
                </a:solidFill>
                <a:latin typeface="Calibri" pitchFamily="34" charset="0"/>
                <a:ea typeface="Calibri" pitchFamily="34" charset="-122"/>
                <a:cs typeface="Calibri" pitchFamily="34" charset="-120"/>
              </a:rPr>
              <a:t>Hoe voorkom je dat historische bias in kredietbesluiten doorwerkt — en hoe verhoud je je tot de AVG?</a:t>
            </a:r>
            <a:endParaRPr lang="en-US" sz="1200" dirty="0">
              <a:solidFill>
                <a:srgbClr val="FFFFFF"/>
              </a:solidFill>
            </a:endParaRPr>
          </a:p>
        </p:txBody>
      </p:sp>
      <p:sp>
        <p:nvSpPr>
          <p:cNvPr id="11" name="Text 9"/>
          <p:cNvSpPr/>
          <p:nvPr/>
        </p:nvSpPr>
        <p:spPr>
          <a:xfrm>
            <a:off x="731520" y="4343400"/>
            <a:ext cx="3200400" cy="274320"/>
          </a:xfrm>
          <a:prstGeom prst="rect">
            <a:avLst/>
          </a:prstGeom>
          <a:noFill/>
          <a:ln/>
        </p:spPr>
        <p:txBody>
          <a:bodyPr wrap="square" lIns="0" tIns="0" rIns="0" bIns="0" rtlCol="0" anchor="t"/>
          <a:lstStyle/>
          <a:p>
            <a:pPr marL="0" indent="0">
              <a:buNone/>
            </a:pPr>
            <a:r>
              <a:rPr lang="en-US" sz="1100" b="1" dirty="0">
                <a:solidFill>
                  <a:srgbClr val="C9A6FF"/>
                </a:solidFill>
                <a:latin typeface="Calibri" pitchFamily="34" charset="0"/>
                <a:ea typeface="Calibri" pitchFamily="34" charset="-122"/>
                <a:cs typeface="Calibri" pitchFamily="34" charset="-120"/>
              </a:rPr>
              <a:t>Het antwoord:</a:t>
            </a:r>
            <a:endParaRPr lang="en-US" sz="1100" b="1" dirty="0">
              <a:solidFill>
                <a:srgbClr val="C9A6FF"/>
              </a:solidFill>
            </a:endParaRPr>
          </a:p>
        </p:txBody>
      </p:sp>
      <p:sp>
        <p:nvSpPr>
          <p:cNvPr id="12" name="Text 10"/>
          <p:cNvSpPr/>
          <p:nvPr/>
        </p:nvSpPr>
        <p:spPr>
          <a:xfrm>
            <a:off x="731520" y="4617720"/>
            <a:ext cx="3200400" cy="1005840"/>
          </a:xfrm>
          <a:prstGeom prst="rect">
            <a:avLst/>
          </a:prstGeom>
          <a:noFill/>
          <a:ln/>
        </p:spPr>
        <p:txBody>
          <a:bodyPr wrap="square" lIns="0" tIns="0" rIns="0" bIns="0" rtlCol="0" anchor="t"/>
          <a:lstStyle/>
          <a:p>
            <a:pPr marL="0" indent="0">
              <a:buNone/>
            </a:pPr>
            <a:r>
              <a:rPr lang="en-US" sz="1100" i="1" dirty="0">
                <a:solidFill>
                  <a:srgbClr val="FFFFFF"/>
                </a:solidFill>
                <a:latin typeface="Calibri" pitchFamily="34" charset="0"/>
                <a:ea typeface="Calibri" pitchFamily="34" charset="-122"/>
                <a:cs typeface="Calibri" pitchFamily="34" charset="-120"/>
              </a:rPr>
              <a:t>Test modeloutput periodiek per demografische groep (leeftijd, geslacht, postcode). Houd menselijk eindbesluit verplicht. AVG art. 22: bij geautomatiseerde besluiten heeft betrokkene recht op menselijke tussenkomst én uitleg.</a:t>
            </a:r>
            <a:endParaRPr lang="en-US" sz="1100" dirty="0">
              <a:solidFill>
                <a:srgbClr val="FFFFFF"/>
              </a:solidFill>
            </a:endParaRPr>
          </a:p>
        </p:txBody>
      </p:sp>
      <p:sp>
        <p:nvSpPr>
          <p:cNvPr id="13" name="Shape 11"/>
          <p:cNvSpPr/>
          <p:nvPr/>
        </p:nvSpPr>
        <p:spPr>
          <a:xfrm>
            <a:off x="731520" y="5440680"/>
            <a:ext cx="3017520" cy="731520"/>
          </a:xfrm>
          <a:prstGeom prst="roundRect">
            <a:avLst>
              <a:gd name="adj" fmla="val 6250"/>
            </a:avLst>
          </a:prstGeom>
          <a:solidFill>
            <a:srgbClr val="3D4690"/>
          </a:solidFill>
          <a:ln w="12700">
            <a:noFill/>
            <a:prstDash val="solid"/>
          </a:ln>
        </p:spPr>
        <p:txBody>
          <a:bodyPr/>
          <a:lstStyle/>
          <a:p>
            <a:endParaRPr lang="en-US"/>
          </a:p>
        </p:txBody>
      </p:sp>
      <p:sp>
        <p:nvSpPr>
          <p:cNvPr id="14" name="Text 12"/>
          <p:cNvSpPr/>
          <p:nvPr/>
        </p:nvSpPr>
        <p:spPr>
          <a:xfrm>
            <a:off x="868680" y="5440680"/>
            <a:ext cx="2743200" cy="731520"/>
          </a:xfrm>
          <a:prstGeom prst="rect">
            <a:avLst/>
          </a:prstGeom>
          <a:noFill/>
          <a:ln/>
        </p:spPr>
        <p:txBody>
          <a:bodyPr wrap="square" lIns="0" tIns="0" rIns="0" bIns="0" rtlCol="0" anchor="ctr"/>
          <a:lstStyle/>
          <a:p>
            <a:pPr marL="0" indent="0">
              <a:buNone/>
            </a:pPr>
            <a:r>
              <a:rPr lang="en-US" sz="1100" b="1" dirty="0">
                <a:solidFill>
                  <a:srgbClr val="FFFFFF"/>
                </a:solidFill>
                <a:latin typeface="Calibri" pitchFamily="34" charset="0"/>
                <a:ea typeface="Calibri" pitchFamily="34" charset="-122"/>
                <a:cs typeface="Calibri" pitchFamily="34" charset="-120"/>
              </a:rPr>
              <a:t>Plus: </a:t>
            </a:r>
            <a:r>
              <a:rPr lang="en-US" sz="1100" i="1" dirty="0">
                <a:solidFill>
                  <a:srgbClr val="FFFFFF"/>
                </a:solidFill>
                <a:latin typeface="Calibri" pitchFamily="34" charset="0"/>
                <a:ea typeface="Calibri" pitchFamily="34" charset="-122"/>
                <a:cs typeface="Calibri" pitchFamily="34" charset="-120"/>
              </a:rPr>
              <a:t>Onder AI Act valt dit onder hoog-risico (Annex III 5b) — volledige documentatie en monitoring verplicht.</a:t>
            </a:r>
            <a:endParaRPr lang="en-US" sz="1100" dirty="0">
              <a:solidFill>
                <a:srgbClr val="FFFFFF"/>
              </a:solidFill>
            </a:endParaRPr>
          </a:p>
        </p:txBody>
      </p:sp>
      <p:sp>
        <p:nvSpPr>
          <p:cNvPr id="15" name="Shape 13"/>
          <p:cNvSpPr/>
          <p:nvPr/>
        </p:nvSpPr>
        <p:spPr>
          <a:xfrm>
            <a:off x="4297680" y="1737360"/>
            <a:ext cx="3566160" cy="4572000"/>
          </a:xfrm>
          <a:prstGeom prst="rect">
            <a:avLst/>
          </a:prstGeom>
          <a:solidFill>
            <a:srgbClr val="2B3370"/>
          </a:solidFill>
          <a:ln w="9525">
            <a:noFill/>
            <a:prstDash val="solid"/>
          </a:ln>
        </p:spPr>
        <p:txBody>
          <a:bodyPr/>
          <a:lstStyle/>
          <a:p>
            <a:endParaRPr lang="en-US"/>
          </a:p>
        </p:txBody>
      </p:sp>
      <p:sp>
        <p:nvSpPr>
          <p:cNvPr id="16" name="Shape 14"/>
          <p:cNvSpPr/>
          <p:nvPr/>
        </p:nvSpPr>
        <p:spPr>
          <a:xfrm>
            <a:off x="4297680" y="1737360"/>
            <a:ext cx="109728" cy="4572000"/>
          </a:xfrm>
          <a:prstGeom prst="rect">
            <a:avLst/>
          </a:prstGeom>
          <a:solidFill>
            <a:srgbClr val="C9A6FF"/>
          </a:solidFill>
          <a:ln w="12700">
            <a:noFill/>
            <a:prstDash val="solid"/>
          </a:ln>
        </p:spPr>
        <p:txBody>
          <a:bodyPr/>
          <a:lstStyle/>
          <a:p>
            <a:endParaRPr lang="en-US"/>
          </a:p>
        </p:txBody>
      </p:sp>
      <p:sp>
        <p:nvSpPr>
          <p:cNvPr id="17" name="Text 15"/>
          <p:cNvSpPr/>
          <p:nvPr/>
        </p:nvSpPr>
        <p:spPr>
          <a:xfrm>
            <a:off x="4572000" y="1874520"/>
            <a:ext cx="1371600" cy="365760"/>
          </a:xfrm>
          <a:prstGeom prst="rect">
            <a:avLst/>
          </a:prstGeom>
          <a:noFill/>
          <a:ln/>
        </p:spPr>
        <p:txBody>
          <a:bodyPr wrap="square" lIns="0" tIns="0" rIns="0" bIns="0" rtlCol="0" anchor="t"/>
          <a:lstStyle/>
          <a:p>
            <a:pPr marL="0" indent="0">
              <a:buNone/>
            </a:pPr>
            <a:r>
              <a:rPr lang="en-US" sz="1600" b="1" kern="0" spc="400" dirty="0">
                <a:solidFill>
                  <a:srgbClr val="C9A6FF"/>
                </a:solidFill>
                <a:latin typeface="Calibri" pitchFamily="34" charset="0"/>
                <a:ea typeface="Calibri" pitchFamily="34" charset="-122"/>
                <a:cs typeface="Calibri" pitchFamily="34" charset="-120"/>
              </a:rPr>
              <a:t>2</a:t>
            </a:r>
            <a:endParaRPr lang="en-US" sz="1600" b="1" dirty="0">
              <a:solidFill>
                <a:srgbClr val="C9A6FF"/>
              </a:solidFill>
            </a:endParaRPr>
          </a:p>
        </p:txBody>
      </p:sp>
      <p:sp>
        <p:nvSpPr>
          <p:cNvPr id="18" name="Text 16"/>
          <p:cNvSpPr/>
          <p:nvPr/>
        </p:nvSpPr>
        <p:spPr>
          <a:xfrm>
            <a:off x="4572000" y="2240280"/>
            <a:ext cx="3200400" cy="457200"/>
          </a:xfrm>
          <a:prstGeom prst="rect">
            <a:avLst/>
          </a:prstGeom>
          <a:noFill/>
          <a:ln/>
        </p:spPr>
        <p:txBody>
          <a:bodyPr wrap="square" lIns="0" tIns="0" rIns="0" bIns="0" rtlCol="0" anchor="t"/>
          <a:lstStyle/>
          <a:p>
            <a:pPr marL="0" indent="0">
              <a:buNone/>
            </a:pPr>
            <a:r>
              <a:rPr lang="en-US" sz="2000" b="1" dirty="0">
                <a:solidFill>
                  <a:srgbClr val="FFFFFF"/>
                </a:solidFill>
                <a:latin typeface="Calibri" pitchFamily="34" charset="0"/>
                <a:ea typeface="Calibri" pitchFamily="34" charset="-122"/>
                <a:cs typeface="Calibri" pitchFamily="34" charset="-120"/>
              </a:rPr>
              <a:t>AI-gegenereerd onderzoek</a:t>
            </a:r>
            <a:endParaRPr lang="en-US" sz="2000" b="1" dirty="0">
              <a:solidFill>
                <a:srgbClr val="FFFFFF"/>
              </a:solidFill>
            </a:endParaRPr>
          </a:p>
        </p:txBody>
      </p:sp>
      <p:sp>
        <p:nvSpPr>
          <p:cNvPr id="19" name="Text 17"/>
          <p:cNvSpPr/>
          <p:nvPr/>
        </p:nvSpPr>
        <p:spPr>
          <a:xfrm>
            <a:off x="4572000" y="2697480"/>
            <a:ext cx="3200400" cy="365760"/>
          </a:xfrm>
          <a:prstGeom prst="rect">
            <a:avLst/>
          </a:prstGeom>
          <a:noFill/>
          <a:ln/>
        </p:spPr>
        <p:txBody>
          <a:bodyPr wrap="square" lIns="0" tIns="0" rIns="0" bIns="0" rtlCol="0" anchor="t"/>
          <a:lstStyle/>
          <a:p>
            <a:pPr marL="0" indent="0">
              <a:buNone/>
            </a:pPr>
            <a:r>
              <a:rPr lang="en-US" sz="1200" i="1" dirty="0">
                <a:solidFill>
                  <a:srgbClr val="C9A6FF"/>
                </a:solidFill>
                <a:latin typeface="Calibri" pitchFamily="34" charset="0"/>
                <a:ea typeface="Calibri" pitchFamily="34" charset="-122"/>
                <a:cs typeface="Calibri" pitchFamily="34" charset="-120"/>
              </a:rPr>
              <a:t>De vraag</a:t>
            </a:r>
            <a:endParaRPr lang="en-US" sz="1200" dirty="0">
              <a:solidFill>
                <a:srgbClr val="C9A6FF"/>
              </a:solidFill>
            </a:endParaRPr>
          </a:p>
        </p:txBody>
      </p:sp>
      <p:sp>
        <p:nvSpPr>
          <p:cNvPr id="20" name="Text 18"/>
          <p:cNvSpPr/>
          <p:nvPr/>
        </p:nvSpPr>
        <p:spPr>
          <a:xfrm>
            <a:off x="4572000" y="3154680"/>
            <a:ext cx="3200400" cy="1097280"/>
          </a:xfrm>
          <a:prstGeom prst="rect">
            <a:avLst/>
          </a:prstGeom>
          <a:noFill/>
          <a:ln/>
        </p:spPr>
        <p:txBody>
          <a:bodyPr wrap="square" lIns="0" tIns="0" rIns="0" bIns="0" rtlCol="0" anchor="t"/>
          <a:lstStyle/>
          <a:p>
            <a:pPr marL="0" indent="0">
              <a:buNone/>
            </a:pPr>
            <a:r>
              <a:rPr lang="en-US" sz="1200" dirty="0">
                <a:solidFill>
                  <a:srgbClr val="FFFFFF"/>
                </a:solidFill>
                <a:latin typeface="Calibri" pitchFamily="34" charset="0"/>
                <a:ea typeface="Calibri" pitchFamily="34" charset="-122"/>
                <a:cs typeface="Calibri" pitchFamily="34" charset="-120"/>
              </a:rPr>
              <a:t>Moet je alles checken? Een disclaimer plaatsen? En hoe zit het met de herkomst van de gebruikte data?</a:t>
            </a:r>
            <a:endParaRPr lang="en-US" sz="1200" dirty="0">
              <a:solidFill>
                <a:srgbClr val="FFFFFF"/>
              </a:solidFill>
            </a:endParaRPr>
          </a:p>
        </p:txBody>
      </p:sp>
      <p:sp>
        <p:nvSpPr>
          <p:cNvPr id="21" name="Text 19"/>
          <p:cNvSpPr/>
          <p:nvPr/>
        </p:nvSpPr>
        <p:spPr>
          <a:xfrm>
            <a:off x="4572000" y="4343400"/>
            <a:ext cx="3200400" cy="274320"/>
          </a:xfrm>
          <a:prstGeom prst="rect">
            <a:avLst/>
          </a:prstGeom>
          <a:noFill/>
          <a:ln/>
        </p:spPr>
        <p:txBody>
          <a:bodyPr wrap="square" lIns="0" tIns="0" rIns="0" bIns="0" rtlCol="0" anchor="t"/>
          <a:lstStyle/>
          <a:p>
            <a:pPr marL="0" indent="0">
              <a:buNone/>
            </a:pPr>
            <a:r>
              <a:rPr lang="en-US" sz="1100" b="1" dirty="0">
                <a:solidFill>
                  <a:srgbClr val="C9A6FF"/>
                </a:solidFill>
                <a:latin typeface="Calibri" pitchFamily="34" charset="0"/>
                <a:ea typeface="Calibri" pitchFamily="34" charset="-122"/>
                <a:cs typeface="Calibri" pitchFamily="34" charset="-120"/>
              </a:rPr>
              <a:t>Het antwoord:</a:t>
            </a:r>
            <a:endParaRPr lang="en-US" sz="1100" b="1" dirty="0">
              <a:solidFill>
                <a:srgbClr val="C9A6FF"/>
              </a:solidFill>
            </a:endParaRPr>
          </a:p>
        </p:txBody>
      </p:sp>
      <p:sp>
        <p:nvSpPr>
          <p:cNvPr id="22" name="Text 20"/>
          <p:cNvSpPr/>
          <p:nvPr/>
        </p:nvSpPr>
        <p:spPr>
          <a:xfrm>
            <a:off x="4572000" y="4617720"/>
            <a:ext cx="3200400" cy="1005840"/>
          </a:xfrm>
          <a:prstGeom prst="rect">
            <a:avLst/>
          </a:prstGeom>
          <a:noFill/>
          <a:ln/>
        </p:spPr>
        <p:txBody>
          <a:bodyPr wrap="square" lIns="0" tIns="0" rIns="0" bIns="0" rtlCol="0" anchor="t"/>
          <a:lstStyle/>
          <a:p>
            <a:pPr marL="0" indent="0">
              <a:buNone/>
            </a:pPr>
            <a:r>
              <a:rPr lang="en-US" sz="1100" i="1" dirty="0">
                <a:solidFill>
                  <a:srgbClr val="FFFFFF"/>
                </a:solidFill>
                <a:latin typeface="Calibri" pitchFamily="34" charset="0"/>
                <a:ea typeface="Calibri" pitchFamily="34" charset="-122"/>
                <a:cs typeface="Calibri" pitchFamily="34" charset="-120"/>
              </a:rPr>
              <a:t>Ja — check kritisch op feiten, cijfers en logica. Disclaimer plaatsen is goed: vermeld het model én de datum. Behandel AI-onderzoek als startpunt, niet eindpunt.</a:t>
            </a:r>
            <a:endParaRPr lang="en-US" sz="1100" dirty="0">
              <a:solidFill>
                <a:srgbClr val="FFFFFF"/>
              </a:solidFill>
            </a:endParaRPr>
          </a:p>
        </p:txBody>
      </p:sp>
      <p:sp>
        <p:nvSpPr>
          <p:cNvPr id="23" name="Shape 21"/>
          <p:cNvSpPr/>
          <p:nvPr/>
        </p:nvSpPr>
        <p:spPr>
          <a:xfrm>
            <a:off x="4572000" y="5440680"/>
            <a:ext cx="3017520" cy="731520"/>
          </a:xfrm>
          <a:prstGeom prst="roundRect">
            <a:avLst>
              <a:gd name="adj" fmla="val 6250"/>
            </a:avLst>
          </a:prstGeom>
          <a:solidFill>
            <a:srgbClr val="3D4690"/>
          </a:solidFill>
          <a:ln w="12700">
            <a:noFill/>
            <a:prstDash val="solid"/>
          </a:ln>
        </p:spPr>
        <p:txBody>
          <a:bodyPr/>
          <a:lstStyle/>
          <a:p>
            <a:endParaRPr lang="en-US"/>
          </a:p>
        </p:txBody>
      </p:sp>
      <p:sp>
        <p:nvSpPr>
          <p:cNvPr id="24" name="Text 22"/>
          <p:cNvSpPr/>
          <p:nvPr/>
        </p:nvSpPr>
        <p:spPr>
          <a:xfrm>
            <a:off x="4709160" y="5440680"/>
            <a:ext cx="2743200" cy="731520"/>
          </a:xfrm>
          <a:prstGeom prst="rect">
            <a:avLst/>
          </a:prstGeom>
          <a:noFill/>
          <a:ln/>
        </p:spPr>
        <p:txBody>
          <a:bodyPr wrap="square" lIns="0" tIns="0" rIns="0" bIns="0" rtlCol="0" anchor="ctr"/>
          <a:lstStyle/>
          <a:p>
            <a:pPr marL="0" indent="0">
              <a:buNone/>
            </a:pPr>
            <a:r>
              <a:rPr lang="en-US" sz="1100" b="1" dirty="0">
                <a:solidFill>
                  <a:srgbClr val="FFFFFF"/>
                </a:solidFill>
                <a:latin typeface="Calibri" pitchFamily="34" charset="0"/>
                <a:ea typeface="Calibri" pitchFamily="34" charset="-122"/>
                <a:cs typeface="Calibri" pitchFamily="34" charset="-120"/>
              </a:rPr>
              <a:t>Plus: </a:t>
            </a:r>
            <a:r>
              <a:rPr lang="en-US" sz="1100" i="1" dirty="0">
                <a:solidFill>
                  <a:srgbClr val="FFFFFF"/>
                </a:solidFill>
                <a:latin typeface="Calibri" pitchFamily="34" charset="0"/>
                <a:ea typeface="Calibri" pitchFamily="34" charset="-122"/>
                <a:cs typeface="Calibri" pitchFamily="34" charset="-120"/>
              </a:rPr>
              <a:t>Voor herkomst: vraag je leverancier naar trainingsdata-beleid. Citeer altijd primaire bronnen, niet AI als bron.</a:t>
            </a:r>
            <a:endParaRPr lang="en-US" sz="1100" dirty="0">
              <a:solidFill>
                <a:srgbClr val="FFFFFF"/>
              </a:solidFill>
            </a:endParaRPr>
          </a:p>
        </p:txBody>
      </p:sp>
      <p:sp>
        <p:nvSpPr>
          <p:cNvPr id="25" name="Shape 23"/>
          <p:cNvSpPr/>
          <p:nvPr/>
        </p:nvSpPr>
        <p:spPr>
          <a:xfrm>
            <a:off x="8138160" y="1737360"/>
            <a:ext cx="3566160" cy="4572000"/>
          </a:xfrm>
          <a:prstGeom prst="rect">
            <a:avLst/>
          </a:prstGeom>
          <a:solidFill>
            <a:srgbClr val="2B3370"/>
          </a:solidFill>
          <a:ln w="9525">
            <a:noFill/>
            <a:prstDash val="solid"/>
          </a:ln>
        </p:spPr>
        <p:txBody>
          <a:bodyPr/>
          <a:lstStyle/>
          <a:p>
            <a:endParaRPr lang="en-US"/>
          </a:p>
        </p:txBody>
      </p:sp>
      <p:sp>
        <p:nvSpPr>
          <p:cNvPr id="26" name="Shape 24"/>
          <p:cNvSpPr/>
          <p:nvPr/>
        </p:nvSpPr>
        <p:spPr>
          <a:xfrm>
            <a:off x="8138160" y="1737360"/>
            <a:ext cx="109728" cy="4572000"/>
          </a:xfrm>
          <a:prstGeom prst="rect">
            <a:avLst/>
          </a:prstGeom>
          <a:solidFill>
            <a:srgbClr val="C9A6FF"/>
          </a:solidFill>
          <a:ln w="12700">
            <a:noFill/>
            <a:prstDash val="solid"/>
          </a:ln>
        </p:spPr>
        <p:txBody>
          <a:bodyPr/>
          <a:lstStyle/>
          <a:p>
            <a:endParaRPr lang="en-US"/>
          </a:p>
        </p:txBody>
      </p:sp>
      <p:sp>
        <p:nvSpPr>
          <p:cNvPr id="27" name="Text 25"/>
          <p:cNvSpPr/>
          <p:nvPr/>
        </p:nvSpPr>
        <p:spPr>
          <a:xfrm>
            <a:off x="8412480" y="1874520"/>
            <a:ext cx="1371600" cy="365760"/>
          </a:xfrm>
          <a:prstGeom prst="rect">
            <a:avLst/>
          </a:prstGeom>
          <a:noFill/>
          <a:ln/>
        </p:spPr>
        <p:txBody>
          <a:bodyPr wrap="square" lIns="0" tIns="0" rIns="0" bIns="0" rtlCol="0" anchor="t"/>
          <a:lstStyle/>
          <a:p>
            <a:pPr marL="0" indent="0">
              <a:buNone/>
            </a:pPr>
            <a:r>
              <a:rPr lang="en-US" sz="1600" b="1" kern="0" spc="400" dirty="0">
                <a:solidFill>
                  <a:srgbClr val="C9A6FF"/>
                </a:solidFill>
                <a:latin typeface="Calibri" pitchFamily="34" charset="0"/>
                <a:ea typeface="Calibri" pitchFamily="34" charset="-122"/>
                <a:cs typeface="Calibri" pitchFamily="34" charset="-120"/>
              </a:rPr>
              <a:t>3</a:t>
            </a:r>
            <a:endParaRPr lang="en-US" sz="1600" b="1" dirty="0">
              <a:solidFill>
                <a:srgbClr val="C9A6FF"/>
              </a:solidFill>
            </a:endParaRPr>
          </a:p>
        </p:txBody>
      </p:sp>
      <p:sp>
        <p:nvSpPr>
          <p:cNvPr id="28" name="Text 26"/>
          <p:cNvSpPr/>
          <p:nvPr/>
        </p:nvSpPr>
        <p:spPr>
          <a:xfrm>
            <a:off x="8412480" y="2240280"/>
            <a:ext cx="3200400" cy="457200"/>
          </a:xfrm>
          <a:prstGeom prst="rect">
            <a:avLst/>
          </a:prstGeom>
          <a:noFill/>
          <a:ln/>
        </p:spPr>
        <p:txBody>
          <a:bodyPr wrap="square" lIns="0" tIns="0" rIns="0" bIns="0" rtlCol="0" anchor="t"/>
          <a:lstStyle/>
          <a:p>
            <a:pPr marL="0" indent="0">
              <a:buNone/>
            </a:pPr>
            <a:r>
              <a:rPr lang="en-US" sz="2000" b="1" dirty="0">
                <a:solidFill>
                  <a:srgbClr val="FFFFFF"/>
                </a:solidFill>
                <a:latin typeface="Calibri" pitchFamily="34" charset="0"/>
                <a:ea typeface="Calibri" pitchFamily="34" charset="-122"/>
                <a:cs typeface="Calibri" pitchFamily="34" charset="-120"/>
              </a:rPr>
              <a:t>AI door ingehuurde partijen</a:t>
            </a:r>
            <a:endParaRPr lang="en-US" sz="2000" b="1" dirty="0">
              <a:solidFill>
                <a:srgbClr val="FFFFFF"/>
              </a:solidFill>
            </a:endParaRPr>
          </a:p>
        </p:txBody>
      </p:sp>
      <p:sp>
        <p:nvSpPr>
          <p:cNvPr id="29" name="Text 27"/>
          <p:cNvSpPr/>
          <p:nvPr/>
        </p:nvSpPr>
        <p:spPr>
          <a:xfrm>
            <a:off x="8412480" y="2697480"/>
            <a:ext cx="3200400" cy="365760"/>
          </a:xfrm>
          <a:prstGeom prst="rect">
            <a:avLst/>
          </a:prstGeom>
          <a:noFill/>
          <a:ln/>
        </p:spPr>
        <p:txBody>
          <a:bodyPr wrap="square" lIns="0" tIns="0" rIns="0" bIns="0" rtlCol="0" anchor="t"/>
          <a:lstStyle/>
          <a:p>
            <a:pPr marL="0" indent="0">
              <a:buNone/>
            </a:pPr>
            <a:r>
              <a:rPr lang="en-US" sz="1200" i="1" dirty="0">
                <a:solidFill>
                  <a:srgbClr val="C9A6FF"/>
                </a:solidFill>
                <a:latin typeface="Calibri" pitchFamily="34" charset="0"/>
                <a:ea typeface="Calibri" pitchFamily="34" charset="-122"/>
                <a:cs typeface="Calibri" pitchFamily="34" charset="-120"/>
              </a:rPr>
              <a:t>De vraag</a:t>
            </a:r>
            <a:endParaRPr lang="en-US" sz="1200" dirty="0">
              <a:solidFill>
                <a:srgbClr val="C9A6FF"/>
              </a:solidFill>
            </a:endParaRPr>
          </a:p>
        </p:txBody>
      </p:sp>
      <p:sp>
        <p:nvSpPr>
          <p:cNvPr id="30" name="Text 28"/>
          <p:cNvSpPr/>
          <p:nvPr/>
        </p:nvSpPr>
        <p:spPr>
          <a:xfrm>
            <a:off x="8412480" y="3154680"/>
            <a:ext cx="3200400" cy="1097280"/>
          </a:xfrm>
          <a:prstGeom prst="rect">
            <a:avLst/>
          </a:prstGeom>
          <a:noFill/>
          <a:ln/>
        </p:spPr>
        <p:txBody>
          <a:bodyPr wrap="square" lIns="0" tIns="0" rIns="0" bIns="0" rtlCol="0" anchor="t"/>
          <a:lstStyle/>
          <a:p>
            <a:pPr marL="0" indent="0">
              <a:buNone/>
            </a:pPr>
            <a:r>
              <a:rPr lang="en-US" sz="1200" dirty="0">
                <a:solidFill>
                  <a:srgbClr val="FFFFFF"/>
                </a:solidFill>
                <a:latin typeface="Calibri" pitchFamily="34" charset="0"/>
                <a:ea typeface="Calibri" pitchFamily="34" charset="-122"/>
                <a:cs typeface="Calibri" pitchFamily="34" charset="-120"/>
              </a:rPr>
              <a:t>Hoe ga je om met AI-gebruik door adviesbureaus en leveranciers — wie is dan verantwoordelijk?</a:t>
            </a:r>
            <a:endParaRPr lang="en-US" sz="1200" dirty="0">
              <a:solidFill>
                <a:srgbClr val="FFFFFF"/>
              </a:solidFill>
            </a:endParaRPr>
          </a:p>
        </p:txBody>
      </p:sp>
      <p:sp>
        <p:nvSpPr>
          <p:cNvPr id="31" name="Text 29"/>
          <p:cNvSpPr/>
          <p:nvPr/>
        </p:nvSpPr>
        <p:spPr>
          <a:xfrm>
            <a:off x="8412480" y="4343400"/>
            <a:ext cx="3200400" cy="274320"/>
          </a:xfrm>
          <a:prstGeom prst="rect">
            <a:avLst/>
          </a:prstGeom>
          <a:noFill/>
          <a:ln/>
        </p:spPr>
        <p:txBody>
          <a:bodyPr wrap="square" lIns="0" tIns="0" rIns="0" bIns="0" rtlCol="0" anchor="t"/>
          <a:lstStyle/>
          <a:p>
            <a:pPr marL="0" indent="0">
              <a:buNone/>
            </a:pPr>
            <a:r>
              <a:rPr lang="en-US" sz="1100" b="1" dirty="0">
                <a:solidFill>
                  <a:srgbClr val="C9A6FF"/>
                </a:solidFill>
                <a:latin typeface="Calibri" pitchFamily="34" charset="0"/>
                <a:ea typeface="Calibri" pitchFamily="34" charset="-122"/>
                <a:cs typeface="Calibri" pitchFamily="34" charset="-120"/>
              </a:rPr>
              <a:t>Het antwoord:</a:t>
            </a:r>
            <a:endParaRPr lang="en-US" sz="1100" b="1" dirty="0">
              <a:solidFill>
                <a:srgbClr val="C9A6FF"/>
              </a:solidFill>
            </a:endParaRPr>
          </a:p>
        </p:txBody>
      </p:sp>
      <p:sp>
        <p:nvSpPr>
          <p:cNvPr id="32" name="Text 30"/>
          <p:cNvSpPr/>
          <p:nvPr/>
        </p:nvSpPr>
        <p:spPr>
          <a:xfrm>
            <a:off x="8412480" y="4617720"/>
            <a:ext cx="3200400" cy="1005840"/>
          </a:xfrm>
          <a:prstGeom prst="rect">
            <a:avLst/>
          </a:prstGeom>
          <a:noFill/>
          <a:ln/>
        </p:spPr>
        <p:txBody>
          <a:bodyPr wrap="square" lIns="0" tIns="0" rIns="0" bIns="0" rtlCol="0" anchor="t"/>
          <a:lstStyle/>
          <a:p>
            <a:pPr marL="0" indent="0">
              <a:buNone/>
            </a:pPr>
            <a:r>
              <a:rPr lang="en-US" sz="1100" i="1" dirty="0">
                <a:solidFill>
                  <a:srgbClr val="FFFFFF"/>
                </a:solidFill>
                <a:latin typeface="Calibri" pitchFamily="34" charset="0"/>
                <a:ea typeface="Calibri" pitchFamily="34" charset="-122"/>
                <a:cs typeface="Calibri" pitchFamily="34" charset="-120"/>
              </a:rPr>
              <a:t>Eindverantwoordelijkheid blijft bij jou als opdrachtgever. Maak contractuele afspraken: meldingsplicht voor AI-gebruik, kwaliteitseisen, AVG-compliance.</a:t>
            </a:r>
            <a:endParaRPr lang="en-US" sz="1100" dirty="0">
              <a:solidFill>
                <a:srgbClr val="FFFFFF"/>
              </a:solidFill>
            </a:endParaRPr>
          </a:p>
        </p:txBody>
      </p:sp>
      <p:sp>
        <p:nvSpPr>
          <p:cNvPr id="33" name="Shape 31"/>
          <p:cNvSpPr/>
          <p:nvPr/>
        </p:nvSpPr>
        <p:spPr>
          <a:xfrm>
            <a:off x="8412480" y="5440680"/>
            <a:ext cx="3017520" cy="731520"/>
          </a:xfrm>
          <a:prstGeom prst="roundRect">
            <a:avLst>
              <a:gd name="adj" fmla="val 6250"/>
            </a:avLst>
          </a:prstGeom>
          <a:solidFill>
            <a:srgbClr val="3D4690"/>
          </a:solidFill>
          <a:ln w="12700">
            <a:noFill/>
            <a:prstDash val="solid"/>
          </a:ln>
        </p:spPr>
        <p:txBody>
          <a:bodyPr/>
          <a:lstStyle/>
          <a:p>
            <a:endParaRPr lang="en-US"/>
          </a:p>
        </p:txBody>
      </p:sp>
      <p:sp>
        <p:nvSpPr>
          <p:cNvPr id="34" name="Text 32"/>
          <p:cNvSpPr/>
          <p:nvPr/>
        </p:nvSpPr>
        <p:spPr>
          <a:xfrm>
            <a:off x="8549640" y="5440680"/>
            <a:ext cx="2743200" cy="731520"/>
          </a:xfrm>
          <a:prstGeom prst="rect">
            <a:avLst/>
          </a:prstGeom>
          <a:noFill/>
          <a:ln/>
        </p:spPr>
        <p:txBody>
          <a:bodyPr wrap="square" lIns="0" tIns="0" rIns="0" bIns="0" rtlCol="0" anchor="ctr"/>
          <a:lstStyle/>
          <a:p>
            <a:pPr marL="0" indent="0">
              <a:buNone/>
            </a:pPr>
            <a:r>
              <a:rPr lang="en-US" sz="1100" b="1" dirty="0">
                <a:solidFill>
                  <a:srgbClr val="FFFFFF"/>
                </a:solidFill>
                <a:latin typeface="Calibri" pitchFamily="34" charset="0"/>
                <a:ea typeface="Calibri" pitchFamily="34" charset="-122"/>
                <a:cs typeface="Calibri" pitchFamily="34" charset="-120"/>
              </a:rPr>
              <a:t>Plus: </a:t>
            </a:r>
            <a:r>
              <a:rPr lang="en-US" sz="1100" i="1" dirty="0">
                <a:solidFill>
                  <a:srgbClr val="FFFFFF"/>
                </a:solidFill>
                <a:latin typeface="Calibri" pitchFamily="34" charset="0"/>
                <a:ea typeface="Calibri" pitchFamily="34" charset="-122"/>
                <a:cs typeface="Calibri" pitchFamily="34" charset="-120"/>
              </a:rPr>
              <a:t>Vraag in RFI/offertes: welke AI gebruiken jullie en hoe? Vraag disclosure in het eindrapport — net als bij subcontracting van mensen.</a:t>
            </a:r>
            <a:endParaRPr lang="en-US" sz="1100" dirty="0">
              <a:solidFill>
                <a:srgbClr val="FFFFFF"/>
              </a:solidFill>
            </a:endParaRPr>
          </a:p>
        </p:txBody>
      </p:sp>
      <p:sp>
        <p:nvSpPr>
          <p:cNvPr id="35" name="Text 33"/>
          <p:cNvSpPr/>
          <p:nvPr/>
        </p:nvSpPr>
        <p:spPr>
          <a:xfrm>
            <a:off x="365760" y="6537960"/>
            <a:ext cx="5486400" cy="228600"/>
          </a:xfrm>
          <a:prstGeom prst="rect">
            <a:avLst/>
          </a:prstGeom>
          <a:noFill/>
          <a:ln/>
        </p:spPr>
        <p:txBody>
          <a:bodyPr wrap="square" lIns="0" tIns="0" rIns="0" bIns="0" rtlCol="0" anchor="ctr"/>
          <a:lstStyle/>
          <a:p>
            <a:pPr marL="0" indent="0">
              <a:buNone/>
            </a:pPr>
            <a:r>
              <a:rPr lang="en-US" sz="900" dirty="0">
                <a:solidFill>
                  <a:srgbClr val="888AA8"/>
                </a:solidFill>
                <a:latin typeface="Calibri" pitchFamily="34" charset="0"/>
                <a:ea typeface="Calibri" pitchFamily="34" charset="-122"/>
                <a:cs typeface="Calibri" pitchFamily="34" charset="-120"/>
              </a:rPr>
              <a:t>© AXVECO 2026. All rights reserved</a:t>
            </a:r>
            <a:endParaRPr lang="en-US" sz="900" dirty="0">
              <a:solidFill>
                <a:srgbClr val="888AA8"/>
              </a:solidFill>
            </a:endParaRP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name="Slide 11">
    <p:bg>
      <p:bgPr>
        <a:solidFill>
          <a:srgbClr val="1E244F">
            <a:alpha val="100000"/>
          </a:srgbClr>
        </a:solidFill>
        <a:effectLst/>
      </p:bgPr>
    </p:bg>
    <p:spTree>
      <p:nvGrpSpPr>
        <p:cNvPr id="1" name=""/>
        <p:cNvGrpSpPr/>
        <p:nvPr/>
      </p:nvGrpSpPr>
      <p:grpSpPr>
        <a:xfrm>
          <a:off x="0" y="0"/>
          <a:ext cx="0" cy="0"/>
          <a:chOff x="0" y="0"/>
          <a:chExt cx="0" cy="0"/>
        </a:xfrm>
      </p:grpSpPr>
      <p:sp>
        <p:nvSpPr>
          <p:cNvPr id="2" name="Text 0"/>
          <p:cNvSpPr/>
          <p:nvPr/>
        </p:nvSpPr>
        <p:spPr>
          <a:xfrm>
            <a:off x="457200" y="365760"/>
            <a:ext cx="11247120" cy="594360"/>
          </a:xfrm>
          <a:prstGeom prst="rect">
            <a:avLst/>
          </a:prstGeom>
          <a:noFill/>
          <a:ln/>
        </p:spPr>
        <p:txBody>
          <a:bodyPr wrap="square" lIns="0" tIns="0" rIns="0" bIns="0" rtlCol="0" anchor="ctr"/>
          <a:lstStyle/>
          <a:p>
            <a:pPr marL="0" indent="0">
              <a:buNone/>
            </a:pPr>
            <a:r>
              <a:rPr lang="en-US" sz="2800" b="1" dirty="0">
                <a:solidFill>
                  <a:srgbClr val="FFFFFF"/>
                </a:solidFill>
                <a:latin typeface="Calibri" pitchFamily="34" charset="0"/>
                <a:ea typeface="Calibri" pitchFamily="34" charset="-122"/>
                <a:cs typeface="Calibri" pitchFamily="34" charset="-120"/>
              </a:rPr>
              <a:t>Praktijkdilemma’s uit jullie werkveld (2/2)</a:t>
            </a:r>
            <a:endParaRPr lang="en-US" sz="2800" dirty="0">
              <a:solidFill>
                <a:srgbClr val="FFFFFF"/>
              </a:solidFill>
            </a:endParaRPr>
          </a:p>
        </p:txBody>
      </p:sp>
      <p:sp>
        <p:nvSpPr>
          <p:cNvPr id="3" name="Text 1"/>
          <p:cNvSpPr/>
          <p:nvPr/>
        </p:nvSpPr>
        <p:spPr>
          <a:xfrm>
            <a:off x="457200" y="914400"/>
            <a:ext cx="11247120" cy="365760"/>
          </a:xfrm>
          <a:prstGeom prst="rect">
            <a:avLst/>
          </a:prstGeom>
          <a:noFill/>
          <a:ln/>
        </p:spPr>
        <p:txBody>
          <a:bodyPr wrap="square" lIns="0" tIns="0" rIns="0" bIns="0" rtlCol="0" anchor="ctr"/>
          <a:lstStyle/>
          <a:p>
            <a:pPr marL="0" indent="0">
              <a:buNone/>
            </a:pPr>
            <a:r>
              <a:rPr lang="en-US" sz="1400" i="1" dirty="0">
                <a:solidFill>
                  <a:srgbClr val="C9A6FF"/>
                </a:solidFill>
                <a:latin typeface="Calibri" pitchFamily="34" charset="0"/>
                <a:ea typeface="Calibri" pitchFamily="34" charset="-122"/>
                <a:cs typeface="Calibri" pitchFamily="34" charset="-120"/>
              </a:rPr>
              <a:t>Nog drie vragen — met een richting voor een antwoord</a:t>
            </a:r>
            <a:endParaRPr lang="en-US" sz="1400" dirty="0">
              <a:solidFill>
                <a:srgbClr val="C9A6FF"/>
              </a:solidFill>
            </a:endParaRPr>
          </a:p>
        </p:txBody>
      </p:sp>
      <p:sp>
        <p:nvSpPr>
          <p:cNvPr id="4" name="Shape 2"/>
          <p:cNvSpPr/>
          <p:nvPr/>
        </p:nvSpPr>
        <p:spPr>
          <a:xfrm>
            <a:off x="457200" y="1371600"/>
            <a:ext cx="548640" cy="54864"/>
          </a:xfrm>
          <a:prstGeom prst="rect">
            <a:avLst/>
          </a:prstGeom>
          <a:solidFill>
            <a:srgbClr val="C9A6FF"/>
          </a:solidFill>
          <a:ln w="12700">
            <a:noFill/>
            <a:prstDash val="solid"/>
          </a:ln>
        </p:spPr>
        <p:txBody>
          <a:bodyPr/>
          <a:lstStyle/>
          <a:p>
            <a:endParaRPr lang="en-US"/>
          </a:p>
        </p:txBody>
      </p:sp>
      <p:sp>
        <p:nvSpPr>
          <p:cNvPr id="5" name="Shape 3"/>
          <p:cNvSpPr/>
          <p:nvPr/>
        </p:nvSpPr>
        <p:spPr>
          <a:xfrm>
            <a:off x="457200" y="1737360"/>
            <a:ext cx="3566160" cy="4572000"/>
          </a:xfrm>
          <a:prstGeom prst="rect">
            <a:avLst/>
          </a:prstGeom>
          <a:solidFill>
            <a:srgbClr val="2B3370"/>
          </a:solidFill>
          <a:ln w="9525">
            <a:noFill/>
            <a:prstDash val="solid"/>
          </a:ln>
        </p:spPr>
        <p:txBody>
          <a:bodyPr/>
          <a:lstStyle/>
          <a:p>
            <a:endParaRPr lang="en-US"/>
          </a:p>
        </p:txBody>
      </p:sp>
      <p:sp>
        <p:nvSpPr>
          <p:cNvPr id="6" name="Shape 4"/>
          <p:cNvSpPr/>
          <p:nvPr/>
        </p:nvSpPr>
        <p:spPr>
          <a:xfrm>
            <a:off x="457200" y="1737360"/>
            <a:ext cx="109728" cy="4572000"/>
          </a:xfrm>
          <a:prstGeom prst="rect">
            <a:avLst/>
          </a:prstGeom>
          <a:solidFill>
            <a:srgbClr val="C9A6FF"/>
          </a:solidFill>
          <a:ln w="12700">
            <a:noFill/>
            <a:prstDash val="solid"/>
          </a:ln>
        </p:spPr>
        <p:txBody>
          <a:bodyPr/>
          <a:lstStyle/>
          <a:p>
            <a:endParaRPr lang="en-US"/>
          </a:p>
        </p:txBody>
      </p:sp>
      <p:sp>
        <p:nvSpPr>
          <p:cNvPr id="7" name="Text 5"/>
          <p:cNvSpPr/>
          <p:nvPr/>
        </p:nvSpPr>
        <p:spPr>
          <a:xfrm>
            <a:off x="731520" y="1874520"/>
            <a:ext cx="1371600" cy="365760"/>
          </a:xfrm>
          <a:prstGeom prst="rect">
            <a:avLst/>
          </a:prstGeom>
          <a:noFill/>
          <a:ln/>
        </p:spPr>
        <p:txBody>
          <a:bodyPr wrap="square" lIns="0" tIns="0" rIns="0" bIns="0" rtlCol="0" anchor="t"/>
          <a:lstStyle/>
          <a:p>
            <a:pPr marL="0" indent="0">
              <a:buNone/>
            </a:pPr>
            <a:r>
              <a:rPr lang="en-US" sz="1600" b="1" kern="0" spc="400" dirty="0">
                <a:solidFill>
                  <a:srgbClr val="C9A6FF"/>
                </a:solidFill>
                <a:latin typeface="Calibri" pitchFamily="34" charset="0"/>
                <a:ea typeface="Calibri" pitchFamily="34" charset="-122"/>
                <a:cs typeface="Calibri" pitchFamily="34" charset="-120"/>
              </a:rPr>
              <a:t>4</a:t>
            </a:r>
            <a:endParaRPr lang="en-US" sz="1600" b="1" dirty="0">
              <a:solidFill>
                <a:srgbClr val="C9A6FF"/>
              </a:solidFill>
            </a:endParaRPr>
          </a:p>
        </p:txBody>
      </p:sp>
      <p:sp>
        <p:nvSpPr>
          <p:cNvPr id="8" name="Text 6"/>
          <p:cNvSpPr/>
          <p:nvPr/>
        </p:nvSpPr>
        <p:spPr>
          <a:xfrm>
            <a:off x="731520" y="2240280"/>
            <a:ext cx="3200400" cy="457200"/>
          </a:xfrm>
          <a:prstGeom prst="rect">
            <a:avLst/>
          </a:prstGeom>
          <a:noFill/>
          <a:ln/>
        </p:spPr>
        <p:txBody>
          <a:bodyPr wrap="square" lIns="0" tIns="0" rIns="0" bIns="0" rtlCol="0" anchor="t"/>
          <a:lstStyle/>
          <a:p>
            <a:pPr marL="0" indent="0">
              <a:buNone/>
            </a:pPr>
            <a:r>
              <a:rPr lang="en-US" sz="2000" b="1" dirty="0">
                <a:solidFill>
                  <a:srgbClr val="FFFFFF"/>
                </a:solidFill>
                <a:latin typeface="Calibri" pitchFamily="34" charset="0"/>
                <a:ea typeface="Calibri" pitchFamily="34" charset="-122"/>
                <a:cs typeface="Calibri" pitchFamily="34" charset="-120"/>
              </a:rPr>
              <a:t>AI &amp; AVG</a:t>
            </a:r>
            <a:endParaRPr lang="en-US" sz="2000" b="1" dirty="0">
              <a:solidFill>
                <a:srgbClr val="FFFFFF"/>
              </a:solidFill>
            </a:endParaRPr>
          </a:p>
        </p:txBody>
      </p:sp>
      <p:sp>
        <p:nvSpPr>
          <p:cNvPr id="9" name="Text 7"/>
          <p:cNvSpPr/>
          <p:nvPr/>
        </p:nvSpPr>
        <p:spPr>
          <a:xfrm>
            <a:off x="731520" y="2697480"/>
            <a:ext cx="3200400" cy="365760"/>
          </a:xfrm>
          <a:prstGeom prst="rect">
            <a:avLst/>
          </a:prstGeom>
          <a:noFill/>
          <a:ln/>
        </p:spPr>
        <p:txBody>
          <a:bodyPr wrap="square" lIns="0" tIns="0" rIns="0" bIns="0" rtlCol="0" anchor="t"/>
          <a:lstStyle/>
          <a:p>
            <a:pPr marL="0" indent="0">
              <a:buNone/>
            </a:pPr>
            <a:r>
              <a:rPr lang="en-US" sz="1200" i="1" dirty="0">
                <a:solidFill>
                  <a:srgbClr val="C9A6FF"/>
                </a:solidFill>
                <a:latin typeface="Calibri" pitchFamily="34" charset="0"/>
                <a:ea typeface="Calibri" pitchFamily="34" charset="-122"/>
                <a:cs typeface="Calibri" pitchFamily="34" charset="-120"/>
              </a:rPr>
              <a:t>De vraag</a:t>
            </a:r>
            <a:endParaRPr lang="en-US" sz="1200" dirty="0">
              <a:solidFill>
                <a:srgbClr val="C9A6FF"/>
              </a:solidFill>
            </a:endParaRPr>
          </a:p>
        </p:txBody>
      </p:sp>
      <p:sp>
        <p:nvSpPr>
          <p:cNvPr id="10" name="Text 8"/>
          <p:cNvSpPr/>
          <p:nvPr/>
        </p:nvSpPr>
        <p:spPr>
          <a:xfrm>
            <a:off x="731520" y="3154680"/>
            <a:ext cx="3200400" cy="1097280"/>
          </a:xfrm>
          <a:prstGeom prst="rect">
            <a:avLst/>
          </a:prstGeom>
          <a:noFill/>
          <a:ln/>
        </p:spPr>
        <p:txBody>
          <a:bodyPr wrap="square" lIns="0" tIns="0" rIns="0" bIns="0" rtlCol="0" anchor="t"/>
          <a:lstStyle/>
          <a:p>
            <a:pPr marL="0" indent="0">
              <a:buNone/>
            </a:pPr>
            <a:r>
              <a:rPr lang="en-US" sz="1200" dirty="0">
                <a:solidFill>
                  <a:srgbClr val="FFFFFF"/>
                </a:solidFill>
                <a:latin typeface="Calibri" pitchFamily="34" charset="0"/>
                <a:ea typeface="Calibri" pitchFamily="34" charset="-122"/>
                <a:cs typeface="Calibri" pitchFamily="34" charset="-120"/>
              </a:rPr>
              <a:t>Hoe ga je om met AI-output die persoonsgegevens raakt — en wat mag wel/niet in een prompt?</a:t>
            </a:r>
            <a:endParaRPr lang="en-US" sz="1200" dirty="0">
              <a:solidFill>
                <a:srgbClr val="FFFFFF"/>
              </a:solidFill>
            </a:endParaRPr>
          </a:p>
        </p:txBody>
      </p:sp>
      <p:sp>
        <p:nvSpPr>
          <p:cNvPr id="11" name="Text 9"/>
          <p:cNvSpPr/>
          <p:nvPr/>
        </p:nvSpPr>
        <p:spPr>
          <a:xfrm>
            <a:off x="731520" y="4343400"/>
            <a:ext cx="3200400" cy="274320"/>
          </a:xfrm>
          <a:prstGeom prst="rect">
            <a:avLst/>
          </a:prstGeom>
          <a:noFill/>
          <a:ln/>
        </p:spPr>
        <p:txBody>
          <a:bodyPr wrap="square" lIns="0" tIns="0" rIns="0" bIns="0" rtlCol="0" anchor="t"/>
          <a:lstStyle/>
          <a:p>
            <a:pPr marL="0" indent="0">
              <a:buNone/>
            </a:pPr>
            <a:r>
              <a:rPr lang="en-US" sz="1100" b="1" dirty="0">
                <a:solidFill>
                  <a:srgbClr val="C9A6FF"/>
                </a:solidFill>
                <a:latin typeface="Calibri" pitchFamily="34" charset="0"/>
                <a:ea typeface="Calibri" pitchFamily="34" charset="-122"/>
                <a:cs typeface="Calibri" pitchFamily="34" charset="-120"/>
              </a:rPr>
              <a:t>Het antwoord:</a:t>
            </a:r>
            <a:endParaRPr lang="en-US" sz="1100" b="1" dirty="0">
              <a:solidFill>
                <a:srgbClr val="C9A6FF"/>
              </a:solidFill>
            </a:endParaRPr>
          </a:p>
        </p:txBody>
      </p:sp>
      <p:sp>
        <p:nvSpPr>
          <p:cNvPr id="12" name="Text 10"/>
          <p:cNvSpPr/>
          <p:nvPr/>
        </p:nvSpPr>
        <p:spPr>
          <a:xfrm>
            <a:off x="731520" y="4617720"/>
            <a:ext cx="3200400" cy="1005840"/>
          </a:xfrm>
          <a:prstGeom prst="rect">
            <a:avLst/>
          </a:prstGeom>
          <a:noFill/>
          <a:ln/>
        </p:spPr>
        <p:txBody>
          <a:bodyPr wrap="square" lIns="0" tIns="0" rIns="0" bIns="0" rtlCol="0" anchor="t"/>
          <a:lstStyle/>
          <a:p>
            <a:pPr marL="0" indent="0">
              <a:buNone/>
            </a:pPr>
            <a:r>
              <a:rPr lang="en-US" sz="1100" i="1" dirty="0">
                <a:solidFill>
                  <a:srgbClr val="FFFFFF"/>
                </a:solidFill>
                <a:latin typeface="Calibri" pitchFamily="34" charset="0"/>
                <a:ea typeface="Calibri" pitchFamily="34" charset="-122"/>
                <a:cs typeface="Calibri" pitchFamily="34" charset="-120"/>
              </a:rPr>
              <a:t>Stop GEEN persoonsgegevens in prompts naar publieke LLMs (ChatGPT, Claude). Zakelijk: alleen via enterprise-contracten met dataverwerkingsovereenkomst en EU-hosting.</a:t>
            </a:r>
            <a:endParaRPr lang="en-US" sz="1100" dirty="0">
              <a:solidFill>
                <a:srgbClr val="FFFFFF"/>
              </a:solidFill>
            </a:endParaRPr>
          </a:p>
        </p:txBody>
      </p:sp>
      <p:sp>
        <p:nvSpPr>
          <p:cNvPr id="13" name="Shape 11"/>
          <p:cNvSpPr/>
          <p:nvPr/>
        </p:nvSpPr>
        <p:spPr>
          <a:xfrm>
            <a:off x="731520" y="5440680"/>
            <a:ext cx="3017520" cy="731520"/>
          </a:xfrm>
          <a:prstGeom prst="roundRect">
            <a:avLst>
              <a:gd name="adj" fmla="val 6250"/>
            </a:avLst>
          </a:prstGeom>
          <a:solidFill>
            <a:srgbClr val="3D4690"/>
          </a:solidFill>
          <a:ln w="12700">
            <a:noFill/>
            <a:prstDash val="solid"/>
          </a:ln>
        </p:spPr>
        <p:txBody>
          <a:bodyPr/>
          <a:lstStyle/>
          <a:p>
            <a:endParaRPr lang="en-US"/>
          </a:p>
        </p:txBody>
      </p:sp>
      <p:sp>
        <p:nvSpPr>
          <p:cNvPr id="14" name="Text 12"/>
          <p:cNvSpPr/>
          <p:nvPr/>
        </p:nvSpPr>
        <p:spPr>
          <a:xfrm>
            <a:off x="868680" y="5440680"/>
            <a:ext cx="2743200" cy="731520"/>
          </a:xfrm>
          <a:prstGeom prst="rect">
            <a:avLst/>
          </a:prstGeom>
          <a:noFill/>
          <a:ln/>
        </p:spPr>
        <p:txBody>
          <a:bodyPr wrap="square" lIns="0" tIns="0" rIns="0" bIns="0" rtlCol="0" anchor="ctr"/>
          <a:lstStyle/>
          <a:p>
            <a:pPr marL="0" indent="0">
              <a:buNone/>
            </a:pPr>
            <a:r>
              <a:rPr lang="en-US" sz="1100" b="1" dirty="0">
                <a:solidFill>
                  <a:srgbClr val="FFFFFF"/>
                </a:solidFill>
                <a:latin typeface="Calibri" pitchFamily="34" charset="0"/>
                <a:ea typeface="Calibri" pitchFamily="34" charset="-122"/>
                <a:cs typeface="Calibri" pitchFamily="34" charset="-120"/>
              </a:rPr>
              <a:t>Plus: </a:t>
            </a:r>
            <a:r>
              <a:rPr lang="en-US" sz="1100" i="1" dirty="0">
                <a:solidFill>
                  <a:srgbClr val="FFFFFF"/>
                </a:solidFill>
                <a:latin typeface="Calibri" pitchFamily="34" charset="0"/>
                <a:ea typeface="Calibri" pitchFamily="34" charset="-122"/>
                <a:cs typeface="Calibri" pitchFamily="34" charset="-120"/>
              </a:rPr>
              <a:t>AI-output met persoonsgegevens is ook verwerking onder AVG. Betrokkenen hebben informatierecht: ze kunnen weten hóe hun data is gebruikt.</a:t>
            </a:r>
            <a:endParaRPr lang="en-US" sz="1100" dirty="0">
              <a:solidFill>
                <a:srgbClr val="FFFFFF"/>
              </a:solidFill>
            </a:endParaRPr>
          </a:p>
        </p:txBody>
      </p:sp>
      <p:sp>
        <p:nvSpPr>
          <p:cNvPr id="15" name="Shape 13"/>
          <p:cNvSpPr/>
          <p:nvPr/>
        </p:nvSpPr>
        <p:spPr>
          <a:xfrm>
            <a:off x="4297680" y="1737360"/>
            <a:ext cx="3566160" cy="4572000"/>
          </a:xfrm>
          <a:prstGeom prst="rect">
            <a:avLst/>
          </a:prstGeom>
          <a:solidFill>
            <a:srgbClr val="2B3370"/>
          </a:solidFill>
          <a:ln w="9525">
            <a:noFill/>
            <a:prstDash val="solid"/>
          </a:ln>
        </p:spPr>
        <p:txBody>
          <a:bodyPr/>
          <a:lstStyle/>
          <a:p>
            <a:endParaRPr lang="en-US"/>
          </a:p>
        </p:txBody>
      </p:sp>
      <p:sp>
        <p:nvSpPr>
          <p:cNvPr id="16" name="Shape 14"/>
          <p:cNvSpPr/>
          <p:nvPr/>
        </p:nvSpPr>
        <p:spPr>
          <a:xfrm>
            <a:off x="4297680" y="1737360"/>
            <a:ext cx="109728" cy="4572000"/>
          </a:xfrm>
          <a:prstGeom prst="rect">
            <a:avLst/>
          </a:prstGeom>
          <a:solidFill>
            <a:srgbClr val="C9A6FF"/>
          </a:solidFill>
          <a:ln w="12700">
            <a:noFill/>
            <a:prstDash val="solid"/>
          </a:ln>
        </p:spPr>
        <p:txBody>
          <a:bodyPr/>
          <a:lstStyle/>
          <a:p>
            <a:endParaRPr lang="en-US"/>
          </a:p>
        </p:txBody>
      </p:sp>
      <p:sp>
        <p:nvSpPr>
          <p:cNvPr id="17" name="Text 15"/>
          <p:cNvSpPr/>
          <p:nvPr/>
        </p:nvSpPr>
        <p:spPr>
          <a:xfrm>
            <a:off x="4572000" y="1874520"/>
            <a:ext cx="1371600" cy="365760"/>
          </a:xfrm>
          <a:prstGeom prst="rect">
            <a:avLst/>
          </a:prstGeom>
          <a:noFill/>
          <a:ln/>
        </p:spPr>
        <p:txBody>
          <a:bodyPr wrap="square" lIns="0" tIns="0" rIns="0" bIns="0" rtlCol="0" anchor="t"/>
          <a:lstStyle/>
          <a:p>
            <a:pPr marL="0" indent="0">
              <a:buNone/>
            </a:pPr>
            <a:r>
              <a:rPr lang="en-US" sz="1600" b="1" kern="0" spc="400" dirty="0">
                <a:solidFill>
                  <a:srgbClr val="C9A6FF"/>
                </a:solidFill>
                <a:latin typeface="Calibri" pitchFamily="34" charset="0"/>
                <a:ea typeface="Calibri" pitchFamily="34" charset="-122"/>
                <a:cs typeface="Calibri" pitchFamily="34" charset="-120"/>
              </a:rPr>
              <a:t>5</a:t>
            </a:r>
            <a:endParaRPr lang="en-US" sz="1600" b="1" dirty="0">
              <a:solidFill>
                <a:srgbClr val="C9A6FF"/>
              </a:solidFill>
            </a:endParaRPr>
          </a:p>
        </p:txBody>
      </p:sp>
      <p:sp>
        <p:nvSpPr>
          <p:cNvPr id="18" name="Text 16"/>
          <p:cNvSpPr/>
          <p:nvPr/>
        </p:nvSpPr>
        <p:spPr>
          <a:xfrm>
            <a:off x="4572000" y="2240280"/>
            <a:ext cx="3200400" cy="457200"/>
          </a:xfrm>
          <a:prstGeom prst="rect">
            <a:avLst/>
          </a:prstGeom>
          <a:noFill/>
          <a:ln/>
        </p:spPr>
        <p:txBody>
          <a:bodyPr wrap="square" lIns="0" tIns="0" rIns="0" bIns="0" rtlCol="0" anchor="t"/>
          <a:lstStyle/>
          <a:p>
            <a:pPr marL="0" indent="0">
              <a:buNone/>
            </a:pPr>
            <a:r>
              <a:rPr lang="en-US" sz="2000" b="1" dirty="0">
                <a:solidFill>
                  <a:srgbClr val="FFFFFF"/>
                </a:solidFill>
                <a:latin typeface="Calibri" pitchFamily="34" charset="0"/>
                <a:ea typeface="Calibri" pitchFamily="34" charset="-122"/>
                <a:cs typeface="Calibri" pitchFamily="34" charset="-120"/>
              </a:rPr>
              <a:t>Bronnen en betaalde data</a:t>
            </a:r>
            <a:endParaRPr lang="en-US" sz="2000" b="1" dirty="0">
              <a:solidFill>
                <a:srgbClr val="FFFFFF"/>
              </a:solidFill>
            </a:endParaRPr>
          </a:p>
        </p:txBody>
      </p:sp>
      <p:sp>
        <p:nvSpPr>
          <p:cNvPr id="19" name="Text 17"/>
          <p:cNvSpPr/>
          <p:nvPr/>
        </p:nvSpPr>
        <p:spPr>
          <a:xfrm>
            <a:off x="4572000" y="2697480"/>
            <a:ext cx="3200400" cy="365760"/>
          </a:xfrm>
          <a:prstGeom prst="rect">
            <a:avLst/>
          </a:prstGeom>
          <a:noFill/>
          <a:ln/>
        </p:spPr>
        <p:txBody>
          <a:bodyPr wrap="square" lIns="0" tIns="0" rIns="0" bIns="0" rtlCol="0" anchor="t"/>
          <a:lstStyle/>
          <a:p>
            <a:pPr marL="0" indent="0">
              <a:buNone/>
            </a:pPr>
            <a:r>
              <a:rPr lang="en-US" sz="1200" i="1" dirty="0">
                <a:solidFill>
                  <a:srgbClr val="C9A6FF"/>
                </a:solidFill>
                <a:latin typeface="Calibri" pitchFamily="34" charset="0"/>
                <a:ea typeface="Calibri" pitchFamily="34" charset="-122"/>
                <a:cs typeface="Calibri" pitchFamily="34" charset="-120"/>
              </a:rPr>
              <a:t>De vraag</a:t>
            </a:r>
            <a:endParaRPr lang="en-US" sz="1200" dirty="0">
              <a:solidFill>
                <a:srgbClr val="C9A6FF"/>
              </a:solidFill>
            </a:endParaRPr>
          </a:p>
        </p:txBody>
      </p:sp>
      <p:sp>
        <p:nvSpPr>
          <p:cNvPr id="20" name="Text 18"/>
          <p:cNvSpPr/>
          <p:nvPr/>
        </p:nvSpPr>
        <p:spPr>
          <a:xfrm>
            <a:off x="4572000" y="3154680"/>
            <a:ext cx="3200400" cy="1097280"/>
          </a:xfrm>
          <a:prstGeom prst="rect">
            <a:avLst/>
          </a:prstGeom>
          <a:noFill/>
          <a:ln/>
        </p:spPr>
        <p:txBody>
          <a:bodyPr wrap="square" lIns="0" tIns="0" rIns="0" bIns="0" rtlCol="0" anchor="t"/>
          <a:lstStyle/>
          <a:p>
            <a:pPr marL="0" indent="0">
              <a:buNone/>
            </a:pPr>
            <a:r>
              <a:rPr lang="en-US" sz="1200" dirty="0">
                <a:solidFill>
                  <a:srgbClr val="FFFFFF"/>
                </a:solidFill>
                <a:latin typeface="Calibri" pitchFamily="34" charset="0"/>
                <a:ea typeface="Calibri" pitchFamily="34" charset="-122"/>
                <a:cs typeface="Calibri" pitchFamily="34" charset="-120"/>
              </a:rPr>
              <a:t>AI haalt data overal vandaan — soms ook uit betaalde of auteursrechtelijk beschermde bronnen. Is dat ethisch?</a:t>
            </a:r>
            <a:endParaRPr lang="en-US" sz="1200" dirty="0">
              <a:solidFill>
                <a:srgbClr val="FFFFFF"/>
              </a:solidFill>
            </a:endParaRPr>
          </a:p>
        </p:txBody>
      </p:sp>
      <p:sp>
        <p:nvSpPr>
          <p:cNvPr id="21" name="Text 19"/>
          <p:cNvSpPr/>
          <p:nvPr/>
        </p:nvSpPr>
        <p:spPr>
          <a:xfrm>
            <a:off x="4572000" y="4343400"/>
            <a:ext cx="3200400" cy="274320"/>
          </a:xfrm>
          <a:prstGeom prst="rect">
            <a:avLst/>
          </a:prstGeom>
          <a:noFill/>
          <a:ln/>
        </p:spPr>
        <p:txBody>
          <a:bodyPr wrap="square" lIns="0" tIns="0" rIns="0" bIns="0" rtlCol="0" anchor="t"/>
          <a:lstStyle/>
          <a:p>
            <a:pPr marL="0" indent="0">
              <a:buNone/>
            </a:pPr>
            <a:r>
              <a:rPr lang="en-US" sz="1100" b="1" dirty="0">
                <a:solidFill>
                  <a:srgbClr val="C9A6FF"/>
                </a:solidFill>
                <a:latin typeface="Calibri" pitchFamily="34" charset="0"/>
                <a:ea typeface="Calibri" pitchFamily="34" charset="-122"/>
                <a:cs typeface="Calibri" pitchFamily="34" charset="-120"/>
              </a:rPr>
              <a:t>Het antwoord:</a:t>
            </a:r>
            <a:endParaRPr lang="en-US" sz="1100" b="1" dirty="0">
              <a:solidFill>
                <a:srgbClr val="C9A6FF"/>
              </a:solidFill>
            </a:endParaRPr>
          </a:p>
        </p:txBody>
      </p:sp>
      <p:sp>
        <p:nvSpPr>
          <p:cNvPr id="22" name="Text 20"/>
          <p:cNvSpPr/>
          <p:nvPr/>
        </p:nvSpPr>
        <p:spPr>
          <a:xfrm>
            <a:off x="4572000" y="4617720"/>
            <a:ext cx="3200400" cy="1005840"/>
          </a:xfrm>
          <a:prstGeom prst="rect">
            <a:avLst/>
          </a:prstGeom>
          <a:noFill/>
          <a:ln/>
        </p:spPr>
        <p:txBody>
          <a:bodyPr wrap="square" lIns="0" tIns="0" rIns="0" bIns="0" rtlCol="0" anchor="t"/>
          <a:lstStyle/>
          <a:p>
            <a:pPr marL="0" indent="0">
              <a:buNone/>
            </a:pPr>
            <a:r>
              <a:rPr lang="en-US" sz="1100" i="1" dirty="0">
                <a:solidFill>
                  <a:srgbClr val="FFFFFF"/>
                </a:solidFill>
                <a:latin typeface="Calibri" pitchFamily="34" charset="0"/>
                <a:ea typeface="Calibri" pitchFamily="34" charset="-122"/>
                <a:cs typeface="Calibri" pitchFamily="34" charset="-120"/>
              </a:rPr>
              <a:t>Grijs gebied — meerdere LLM-providers worden hierop aangeklaagd. Vraag je leverancier: welk beleid hanteren jullie voor copyright en betaalde bronnen?</a:t>
            </a:r>
            <a:endParaRPr lang="en-US" sz="1100" dirty="0">
              <a:solidFill>
                <a:srgbClr val="FFFFFF"/>
              </a:solidFill>
            </a:endParaRPr>
          </a:p>
        </p:txBody>
      </p:sp>
      <p:sp>
        <p:nvSpPr>
          <p:cNvPr id="23" name="Shape 21"/>
          <p:cNvSpPr/>
          <p:nvPr/>
        </p:nvSpPr>
        <p:spPr>
          <a:xfrm>
            <a:off x="4572000" y="5440680"/>
            <a:ext cx="3017520" cy="731520"/>
          </a:xfrm>
          <a:prstGeom prst="roundRect">
            <a:avLst>
              <a:gd name="adj" fmla="val 6250"/>
            </a:avLst>
          </a:prstGeom>
          <a:solidFill>
            <a:srgbClr val="3D4690"/>
          </a:solidFill>
          <a:ln w="12700">
            <a:noFill/>
            <a:prstDash val="solid"/>
          </a:ln>
        </p:spPr>
        <p:txBody>
          <a:bodyPr/>
          <a:lstStyle/>
          <a:p>
            <a:endParaRPr lang="en-US"/>
          </a:p>
        </p:txBody>
      </p:sp>
      <p:sp>
        <p:nvSpPr>
          <p:cNvPr id="24" name="Text 22"/>
          <p:cNvSpPr/>
          <p:nvPr/>
        </p:nvSpPr>
        <p:spPr>
          <a:xfrm>
            <a:off x="4709160" y="5440680"/>
            <a:ext cx="2743200" cy="731520"/>
          </a:xfrm>
          <a:prstGeom prst="rect">
            <a:avLst/>
          </a:prstGeom>
          <a:noFill/>
          <a:ln/>
        </p:spPr>
        <p:txBody>
          <a:bodyPr wrap="square" lIns="0" tIns="0" rIns="0" bIns="0" rtlCol="0" anchor="ctr"/>
          <a:lstStyle/>
          <a:p>
            <a:pPr marL="0" indent="0">
              <a:buNone/>
            </a:pPr>
            <a:r>
              <a:rPr lang="en-US" sz="1100" b="1" dirty="0">
                <a:solidFill>
                  <a:srgbClr val="FFFFFF"/>
                </a:solidFill>
                <a:latin typeface="Calibri" pitchFamily="34" charset="0"/>
                <a:ea typeface="Calibri" pitchFamily="34" charset="-122"/>
                <a:cs typeface="Calibri" pitchFamily="34" charset="-120"/>
              </a:rPr>
              <a:t>Plus: </a:t>
            </a:r>
            <a:r>
              <a:rPr lang="en-US" sz="1100" i="1" dirty="0">
                <a:solidFill>
                  <a:srgbClr val="FFFFFF"/>
                </a:solidFill>
                <a:latin typeface="Calibri" pitchFamily="34" charset="0"/>
                <a:ea typeface="Calibri" pitchFamily="34" charset="-122"/>
                <a:cs typeface="Calibri" pitchFamily="34" charset="-120"/>
              </a:rPr>
              <a:t>Onder AI Act art. 53: GPAI-modellen moeten EU-auteursrecht respecteren. Houd primaire bronnen bij eigen werk; gebruik AI als startpunt, niet eindpunt.</a:t>
            </a:r>
            <a:endParaRPr lang="en-US" sz="1100" dirty="0">
              <a:solidFill>
                <a:srgbClr val="FFFFFF"/>
              </a:solidFill>
            </a:endParaRPr>
          </a:p>
        </p:txBody>
      </p:sp>
      <p:sp>
        <p:nvSpPr>
          <p:cNvPr id="25" name="Shape 23"/>
          <p:cNvSpPr/>
          <p:nvPr/>
        </p:nvSpPr>
        <p:spPr>
          <a:xfrm>
            <a:off x="8138160" y="1737360"/>
            <a:ext cx="3566160" cy="4572000"/>
          </a:xfrm>
          <a:prstGeom prst="rect">
            <a:avLst/>
          </a:prstGeom>
          <a:solidFill>
            <a:srgbClr val="2B3370"/>
          </a:solidFill>
          <a:ln w="9525">
            <a:noFill/>
            <a:prstDash val="solid"/>
          </a:ln>
        </p:spPr>
        <p:txBody>
          <a:bodyPr/>
          <a:lstStyle/>
          <a:p>
            <a:endParaRPr lang="en-US"/>
          </a:p>
        </p:txBody>
      </p:sp>
      <p:sp>
        <p:nvSpPr>
          <p:cNvPr id="26" name="Shape 24"/>
          <p:cNvSpPr/>
          <p:nvPr/>
        </p:nvSpPr>
        <p:spPr>
          <a:xfrm>
            <a:off x="8138160" y="1737360"/>
            <a:ext cx="109728" cy="4572000"/>
          </a:xfrm>
          <a:prstGeom prst="rect">
            <a:avLst/>
          </a:prstGeom>
          <a:solidFill>
            <a:srgbClr val="C9A6FF"/>
          </a:solidFill>
          <a:ln w="12700">
            <a:noFill/>
            <a:prstDash val="solid"/>
          </a:ln>
        </p:spPr>
        <p:txBody>
          <a:bodyPr/>
          <a:lstStyle/>
          <a:p>
            <a:endParaRPr lang="en-US"/>
          </a:p>
        </p:txBody>
      </p:sp>
      <p:sp>
        <p:nvSpPr>
          <p:cNvPr id="27" name="Text 25"/>
          <p:cNvSpPr/>
          <p:nvPr/>
        </p:nvSpPr>
        <p:spPr>
          <a:xfrm>
            <a:off x="8412480" y="1874520"/>
            <a:ext cx="1371600" cy="365760"/>
          </a:xfrm>
          <a:prstGeom prst="rect">
            <a:avLst/>
          </a:prstGeom>
          <a:noFill/>
          <a:ln/>
        </p:spPr>
        <p:txBody>
          <a:bodyPr wrap="square" lIns="0" tIns="0" rIns="0" bIns="0" rtlCol="0" anchor="t"/>
          <a:lstStyle/>
          <a:p>
            <a:pPr marL="0" indent="0">
              <a:buNone/>
            </a:pPr>
            <a:r>
              <a:rPr lang="en-US" sz="1600" b="1" kern="0" spc="400" dirty="0">
                <a:solidFill>
                  <a:srgbClr val="C9A6FF"/>
                </a:solidFill>
                <a:latin typeface="Calibri" pitchFamily="34" charset="0"/>
                <a:ea typeface="Calibri" pitchFamily="34" charset="-122"/>
                <a:cs typeface="Calibri" pitchFamily="34" charset="-120"/>
              </a:rPr>
              <a:t>6</a:t>
            </a:r>
            <a:endParaRPr lang="en-US" sz="1600" b="1" dirty="0">
              <a:solidFill>
                <a:srgbClr val="C9A6FF"/>
              </a:solidFill>
            </a:endParaRPr>
          </a:p>
        </p:txBody>
      </p:sp>
      <p:sp>
        <p:nvSpPr>
          <p:cNvPr id="28" name="Text 26"/>
          <p:cNvSpPr/>
          <p:nvPr/>
        </p:nvSpPr>
        <p:spPr>
          <a:xfrm>
            <a:off x="8412480" y="2240280"/>
            <a:ext cx="3200400" cy="457200"/>
          </a:xfrm>
          <a:prstGeom prst="rect">
            <a:avLst/>
          </a:prstGeom>
          <a:noFill/>
          <a:ln/>
        </p:spPr>
        <p:txBody>
          <a:bodyPr wrap="square" lIns="0" tIns="0" rIns="0" bIns="0" rtlCol="0" anchor="t"/>
          <a:lstStyle/>
          <a:p>
            <a:pPr marL="0" indent="0">
              <a:buNone/>
            </a:pPr>
            <a:r>
              <a:rPr lang="en-US" sz="2000" b="1" dirty="0">
                <a:solidFill>
                  <a:srgbClr val="FFFFFF"/>
                </a:solidFill>
                <a:latin typeface="Calibri" pitchFamily="34" charset="0"/>
                <a:ea typeface="Calibri" pitchFamily="34" charset="-122"/>
                <a:cs typeface="Calibri" pitchFamily="34" charset="-120"/>
              </a:rPr>
              <a:t>Automatiseringsbias</a:t>
            </a:r>
            <a:endParaRPr lang="en-US" sz="2000" b="1" dirty="0">
              <a:solidFill>
                <a:srgbClr val="FFFFFF"/>
              </a:solidFill>
            </a:endParaRPr>
          </a:p>
        </p:txBody>
      </p:sp>
      <p:sp>
        <p:nvSpPr>
          <p:cNvPr id="29" name="Text 27"/>
          <p:cNvSpPr/>
          <p:nvPr/>
        </p:nvSpPr>
        <p:spPr>
          <a:xfrm>
            <a:off x="8412480" y="2697480"/>
            <a:ext cx="3200400" cy="365760"/>
          </a:xfrm>
          <a:prstGeom prst="rect">
            <a:avLst/>
          </a:prstGeom>
          <a:noFill/>
          <a:ln/>
        </p:spPr>
        <p:txBody>
          <a:bodyPr wrap="square" lIns="0" tIns="0" rIns="0" bIns="0" rtlCol="0" anchor="t"/>
          <a:lstStyle/>
          <a:p>
            <a:pPr marL="0" indent="0">
              <a:buNone/>
            </a:pPr>
            <a:r>
              <a:rPr lang="en-US" sz="1200" i="1" dirty="0">
                <a:solidFill>
                  <a:srgbClr val="C9A6FF"/>
                </a:solidFill>
                <a:latin typeface="Calibri" pitchFamily="34" charset="0"/>
                <a:ea typeface="Calibri" pitchFamily="34" charset="-122"/>
                <a:cs typeface="Calibri" pitchFamily="34" charset="-120"/>
              </a:rPr>
              <a:t>De vraag</a:t>
            </a:r>
            <a:endParaRPr lang="en-US" sz="1200" dirty="0">
              <a:solidFill>
                <a:srgbClr val="C9A6FF"/>
              </a:solidFill>
            </a:endParaRPr>
          </a:p>
        </p:txBody>
      </p:sp>
      <p:sp>
        <p:nvSpPr>
          <p:cNvPr id="30" name="Text 28"/>
          <p:cNvSpPr/>
          <p:nvPr/>
        </p:nvSpPr>
        <p:spPr>
          <a:xfrm>
            <a:off x="8412480" y="3154680"/>
            <a:ext cx="3200400" cy="1097280"/>
          </a:xfrm>
          <a:prstGeom prst="rect">
            <a:avLst/>
          </a:prstGeom>
          <a:noFill/>
          <a:ln/>
        </p:spPr>
        <p:txBody>
          <a:bodyPr wrap="square" lIns="0" tIns="0" rIns="0" bIns="0" rtlCol="0" anchor="t"/>
          <a:lstStyle/>
          <a:p>
            <a:pPr marL="0" indent="0">
              <a:buNone/>
            </a:pPr>
            <a:r>
              <a:rPr lang="en-US" sz="1200" dirty="0">
                <a:solidFill>
                  <a:srgbClr val="FFFFFF"/>
                </a:solidFill>
                <a:latin typeface="Calibri" pitchFamily="34" charset="0"/>
                <a:ea typeface="Calibri" pitchFamily="34" charset="-122"/>
                <a:cs typeface="Calibri" pitchFamily="34" charset="-120"/>
              </a:rPr>
              <a:t>Wat als je op den duur AI-output blindelings overneemt — ook waar je beter zelf had nagedacht?</a:t>
            </a:r>
            <a:endParaRPr lang="en-US" sz="1200" dirty="0">
              <a:solidFill>
                <a:srgbClr val="FFFFFF"/>
              </a:solidFill>
            </a:endParaRPr>
          </a:p>
        </p:txBody>
      </p:sp>
      <p:sp>
        <p:nvSpPr>
          <p:cNvPr id="31" name="Text 29"/>
          <p:cNvSpPr/>
          <p:nvPr/>
        </p:nvSpPr>
        <p:spPr>
          <a:xfrm>
            <a:off x="8412480" y="4343400"/>
            <a:ext cx="3200400" cy="274320"/>
          </a:xfrm>
          <a:prstGeom prst="rect">
            <a:avLst/>
          </a:prstGeom>
          <a:noFill/>
          <a:ln/>
        </p:spPr>
        <p:txBody>
          <a:bodyPr wrap="square" lIns="0" tIns="0" rIns="0" bIns="0" rtlCol="0" anchor="t"/>
          <a:lstStyle/>
          <a:p>
            <a:pPr marL="0" indent="0">
              <a:buNone/>
            </a:pPr>
            <a:r>
              <a:rPr lang="en-US" sz="1100" b="1" dirty="0">
                <a:solidFill>
                  <a:srgbClr val="C9A6FF"/>
                </a:solidFill>
                <a:latin typeface="Calibri" pitchFamily="34" charset="0"/>
                <a:ea typeface="Calibri" pitchFamily="34" charset="-122"/>
                <a:cs typeface="Calibri" pitchFamily="34" charset="-120"/>
              </a:rPr>
              <a:t>Het antwoord:</a:t>
            </a:r>
            <a:endParaRPr lang="en-US" sz="1100" b="1" dirty="0">
              <a:solidFill>
                <a:srgbClr val="C9A6FF"/>
              </a:solidFill>
            </a:endParaRPr>
          </a:p>
        </p:txBody>
      </p:sp>
      <p:sp>
        <p:nvSpPr>
          <p:cNvPr id="32" name="Text 30"/>
          <p:cNvSpPr/>
          <p:nvPr/>
        </p:nvSpPr>
        <p:spPr>
          <a:xfrm>
            <a:off x="8412480" y="4617720"/>
            <a:ext cx="3200400" cy="1005840"/>
          </a:xfrm>
          <a:prstGeom prst="rect">
            <a:avLst/>
          </a:prstGeom>
          <a:noFill/>
          <a:ln/>
        </p:spPr>
        <p:txBody>
          <a:bodyPr wrap="square" lIns="0" tIns="0" rIns="0" bIns="0" rtlCol="0" anchor="t"/>
          <a:lstStyle/>
          <a:p>
            <a:pPr marL="0" indent="0">
              <a:buNone/>
            </a:pPr>
            <a:r>
              <a:rPr lang="en-US" sz="1100" i="1" dirty="0">
                <a:solidFill>
                  <a:srgbClr val="FFFFFF"/>
                </a:solidFill>
                <a:latin typeface="Calibri" pitchFamily="34" charset="0"/>
                <a:ea typeface="Calibri" pitchFamily="34" charset="-122"/>
                <a:cs typeface="Calibri" pitchFamily="34" charset="-120"/>
              </a:rPr>
              <a:t>Vorm je eigen conclusie VÓÓR je AI raadpleegt. Stel tegenvragen: zou ik dit ook geloven als een collega het zei?</a:t>
            </a:r>
            <a:endParaRPr lang="en-US" sz="1100" dirty="0">
              <a:solidFill>
                <a:srgbClr val="FFFFFF"/>
              </a:solidFill>
            </a:endParaRPr>
          </a:p>
        </p:txBody>
      </p:sp>
      <p:sp>
        <p:nvSpPr>
          <p:cNvPr id="33" name="Shape 31"/>
          <p:cNvSpPr/>
          <p:nvPr/>
        </p:nvSpPr>
        <p:spPr>
          <a:xfrm>
            <a:off x="8412480" y="5440680"/>
            <a:ext cx="3017520" cy="731520"/>
          </a:xfrm>
          <a:prstGeom prst="roundRect">
            <a:avLst>
              <a:gd name="adj" fmla="val 6250"/>
            </a:avLst>
          </a:prstGeom>
          <a:solidFill>
            <a:srgbClr val="3D4690"/>
          </a:solidFill>
          <a:ln w="12700">
            <a:noFill/>
            <a:prstDash val="solid"/>
          </a:ln>
        </p:spPr>
        <p:txBody>
          <a:bodyPr/>
          <a:lstStyle/>
          <a:p>
            <a:endParaRPr lang="en-US"/>
          </a:p>
        </p:txBody>
      </p:sp>
      <p:sp>
        <p:nvSpPr>
          <p:cNvPr id="34" name="Text 32"/>
          <p:cNvSpPr/>
          <p:nvPr/>
        </p:nvSpPr>
        <p:spPr>
          <a:xfrm>
            <a:off x="8549640" y="5440680"/>
            <a:ext cx="2743200" cy="731520"/>
          </a:xfrm>
          <a:prstGeom prst="rect">
            <a:avLst/>
          </a:prstGeom>
          <a:noFill/>
          <a:ln/>
        </p:spPr>
        <p:txBody>
          <a:bodyPr wrap="square" lIns="0" tIns="0" rIns="0" bIns="0" rtlCol="0" anchor="ctr"/>
          <a:lstStyle/>
          <a:p>
            <a:pPr marL="0" indent="0">
              <a:buNone/>
            </a:pPr>
            <a:r>
              <a:rPr lang="en-US" sz="1100" b="1" dirty="0">
                <a:solidFill>
                  <a:srgbClr val="FFFFFF"/>
                </a:solidFill>
                <a:latin typeface="Calibri" pitchFamily="34" charset="0"/>
                <a:ea typeface="Calibri" pitchFamily="34" charset="-122"/>
                <a:cs typeface="Calibri" pitchFamily="34" charset="-120"/>
              </a:rPr>
              <a:t>Plus: </a:t>
            </a:r>
            <a:r>
              <a:rPr lang="en-US" sz="1100" i="1" dirty="0">
                <a:solidFill>
                  <a:srgbClr val="FFFFFF"/>
                </a:solidFill>
                <a:latin typeface="Calibri" pitchFamily="34" charset="0"/>
                <a:ea typeface="Calibri" pitchFamily="34" charset="-122"/>
                <a:cs typeface="Calibri" pitchFamily="34" charset="-120"/>
              </a:rPr>
              <a:t>Cross-check met een tweede AI-tool. Documenteer in je output: waar heb je AI gebruikt, en wat heb je zelf gedaan?</a:t>
            </a:r>
            <a:endParaRPr lang="en-US" sz="1100" dirty="0">
              <a:solidFill>
                <a:srgbClr val="FFFFFF"/>
              </a:solidFill>
            </a:endParaRPr>
          </a:p>
        </p:txBody>
      </p:sp>
      <p:sp>
        <p:nvSpPr>
          <p:cNvPr id="35" name="Text 33"/>
          <p:cNvSpPr/>
          <p:nvPr/>
        </p:nvSpPr>
        <p:spPr>
          <a:xfrm>
            <a:off x="365760" y="6537960"/>
            <a:ext cx="5486400" cy="228600"/>
          </a:xfrm>
          <a:prstGeom prst="rect">
            <a:avLst/>
          </a:prstGeom>
          <a:noFill/>
          <a:ln/>
        </p:spPr>
        <p:txBody>
          <a:bodyPr wrap="square" lIns="0" tIns="0" rIns="0" bIns="0" rtlCol="0" anchor="ctr"/>
          <a:lstStyle/>
          <a:p>
            <a:pPr marL="0" indent="0">
              <a:buNone/>
            </a:pPr>
            <a:r>
              <a:rPr lang="en-US" sz="900" dirty="0">
                <a:solidFill>
                  <a:srgbClr val="888AA8"/>
                </a:solidFill>
                <a:latin typeface="Calibri" pitchFamily="34" charset="0"/>
                <a:ea typeface="Calibri" pitchFamily="34" charset="-122"/>
                <a:cs typeface="Calibri" pitchFamily="34" charset="-120"/>
              </a:rPr>
              <a:t>© AXVECO 2026. All rights reserved</a:t>
            </a:r>
            <a:endParaRPr lang="en-US" sz="900" dirty="0">
              <a:solidFill>
                <a:srgbClr val="888AA8"/>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7">
    <p:bg>
      <p:bgPr>
        <a:solidFill>
          <a:srgbClr val="1E244F">
            <a:alpha val="100000"/>
          </a:srgbClr>
        </a:solidFill>
        <a:effectLst/>
      </p:bgPr>
    </p:bg>
    <p:spTree>
      <p:nvGrpSpPr>
        <p:cNvPr id="1" name=""/>
        <p:cNvGrpSpPr/>
        <p:nvPr/>
      </p:nvGrpSpPr>
      <p:grpSpPr>
        <a:xfrm>
          <a:off x="0" y="0"/>
          <a:ext cx="0" cy="0"/>
          <a:chOff x="0" y="0"/>
          <a:chExt cx="0" cy="0"/>
        </a:xfrm>
      </p:grpSpPr>
      <p:sp>
        <p:nvSpPr>
          <p:cNvPr id="2" name="Text 0"/>
          <p:cNvSpPr/>
          <p:nvPr/>
        </p:nvSpPr>
        <p:spPr>
          <a:xfrm>
            <a:off x="457200" y="365760"/>
            <a:ext cx="11247120" cy="594360"/>
          </a:xfrm>
          <a:prstGeom prst="rect">
            <a:avLst/>
          </a:prstGeom>
          <a:noFill/>
          <a:ln/>
        </p:spPr>
        <p:txBody>
          <a:bodyPr wrap="square" lIns="0" tIns="0" rIns="0" bIns="0" rtlCol="0" anchor="ctr"/>
          <a:lstStyle/>
          <a:p>
            <a:pPr marL="0" indent="0">
              <a:buNone/>
            </a:pPr>
            <a:r>
              <a:rPr lang="en-US" sz="2800" b="1" dirty="0">
                <a:solidFill>
                  <a:srgbClr val="FFFFFF"/>
                </a:solidFill>
                <a:latin typeface="Calibri" pitchFamily="34" charset="0"/>
                <a:ea typeface="Calibri" pitchFamily="34" charset="-122"/>
                <a:cs typeface="Calibri" pitchFamily="34" charset="-120"/>
              </a:rPr>
              <a:t>Data is de fundering onder AI</a:t>
            </a:r>
            <a:endParaRPr lang="en-US" sz="2800" dirty="0">
              <a:solidFill>
                <a:srgbClr val="FFFFFF"/>
              </a:solidFill>
            </a:endParaRPr>
          </a:p>
        </p:txBody>
      </p:sp>
      <p:sp>
        <p:nvSpPr>
          <p:cNvPr id="3" name="Text 1"/>
          <p:cNvSpPr/>
          <p:nvPr/>
        </p:nvSpPr>
        <p:spPr>
          <a:xfrm>
            <a:off x="457200" y="914400"/>
            <a:ext cx="11247120" cy="365760"/>
          </a:xfrm>
          <a:prstGeom prst="rect">
            <a:avLst/>
          </a:prstGeom>
          <a:noFill/>
          <a:ln/>
        </p:spPr>
        <p:txBody>
          <a:bodyPr wrap="square" lIns="0" tIns="0" rIns="0" bIns="0" rtlCol="0" anchor="ctr"/>
          <a:lstStyle/>
          <a:p>
            <a:pPr marL="0" indent="0">
              <a:buNone/>
            </a:pPr>
            <a:r>
              <a:rPr lang="en-US" sz="1400" i="1" dirty="0">
                <a:solidFill>
                  <a:srgbClr val="C9A6FF"/>
                </a:solidFill>
                <a:latin typeface="Calibri" pitchFamily="34" charset="0"/>
                <a:ea typeface="Calibri" pitchFamily="34" charset="-122"/>
                <a:cs typeface="Calibri" pitchFamily="34" charset="-120"/>
              </a:rPr>
              <a:t>Geen goede data — geen goede AI. En daarmee staat data centraal in élk ethiek- en risico-vraagstuk.</a:t>
            </a:r>
            <a:endParaRPr lang="en-US" sz="1400" dirty="0">
              <a:solidFill>
                <a:srgbClr val="C9A6FF"/>
              </a:solidFill>
            </a:endParaRPr>
          </a:p>
        </p:txBody>
      </p:sp>
      <p:sp>
        <p:nvSpPr>
          <p:cNvPr id="4" name="Shape 2"/>
          <p:cNvSpPr/>
          <p:nvPr/>
        </p:nvSpPr>
        <p:spPr>
          <a:xfrm>
            <a:off x="457200" y="1371600"/>
            <a:ext cx="548640" cy="54864"/>
          </a:xfrm>
          <a:prstGeom prst="rect">
            <a:avLst/>
          </a:prstGeom>
          <a:solidFill>
            <a:srgbClr val="C9A6FF"/>
          </a:solidFill>
          <a:ln w="12700">
            <a:noFill/>
            <a:prstDash val="solid"/>
          </a:ln>
        </p:spPr>
        <p:txBody>
          <a:bodyPr/>
          <a:lstStyle/>
          <a:p>
            <a:endParaRPr lang="en-US"/>
          </a:p>
        </p:txBody>
      </p:sp>
      <p:sp>
        <p:nvSpPr>
          <p:cNvPr id="5" name="Text 3"/>
          <p:cNvSpPr/>
          <p:nvPr/>
        </p:nvSpPr>
        <p:spPr>
          <a:xfrm>
            <a:off x="457200" y="1783080"/>
            <a:ext cx="5669280" cy="411480"/>
          </a:xfrm>
          <a:prstGeom prst="rect">
            <a:avLst/>
          </a:prstGeom>
          <a:noFill/>
          <a:ln/>
        </p:spPr>
        <p:txBody>
          <a:bodyPr wrap="square" lIns="0" tIns="0" rIns="0" bIns="0" rtlCol="0" anchor="t"/>
          <a:lstStyle/>
          <a:p>
            <a:pPr marL="0" indent="0">
              <a:buNone/>
            </a:pPr>
            <a:r>
              <a:rPr lang="en-US" sz="1600" b="1" dirty="0">
                <a:solidFill>
                  <a:srgbClr val="FFFFFF"/>
                </a:solidFill>
                <a:latin typeface="Calibri" pitchFamily="34" charset="0"/>
                <a:ea typeface="Calibri" pitchFamily="34" charset="-122"/>
                <a:cs typeface="Calibri" pitchFamily="34" charset="-120"/>
              </a:rPr>
              <a:t>Waarom data centraal staat</a:t>
            </a:r>
            <a:endParaRPr lang="en-US" sz="1600" b="1" dirty="0">
              <a:solidFill>
                <a:srgbClr val="FFFFFF"/>
              </a:solidFill>
            </a:endParaRPr>
          </a:p>
        </p:txBody>
      </p:sp>
      <p:sp>
        <p:nvSpPr>
          <p:cNvPr id="6" name="Text 4"/>
          <p:cNvSpPr/>
          <p:nvPr/>
        </p:nvSpPr>
        <p:spPr>
          <a:xfrm>
            <a:off x="457200" y="2240280"/>
            <a:ext cx="5669280" cy="3931920"/>
          </a:xfrm>
          <a:prstGeom prst="rect">
            <a:avLst/>
          </a:prstGeom>
          <a:noFill/>
          <a:ln/>
        </p:spPr>
        <p:txBody>
          <a:bodyPr wrap="square" lIns="0" tIns="0" rIns="0" bIns="0" rtlCol="0" anchor="t"/>
          <a:lstStyle/>
          <a:p>
            <a:pPr marL="0" indent="0">
              <a:spcAft>
                <a:spcPts val="400"/>
              </a:spcAft>
              <a:buNone/>
            </a:pPr>
            <a:r>
              <a:rPr lang="en-US" sz="1300" b="1" dirty="0">
                <a:solidFill>
                  <a:srgbClr val="FFFFFF"/>
                </a:solidFill>
                <a:latin typeface="Calibri" pitchFamily="34" charset="0"/>
                <a:ea typeface="Calibri" pitchFamily="34" charset="-122"/>
                <a:cs typeface="Calibri" pitchFamily="34" charset="-120"/>
              </a:rPr>
              <a:t>Data-kwaliteit</a:t>
            </a:r>
            <a:r>
              <a:rPr lang="en-US" sz="1300" dirty="0">
                <a:solidFill>
                  <a:srgbClr val="FFFFFF"/>
                </a:solidFill>
                <a:latin typeface="Calibri" pitchFamily="34" charset="0"/>
                <a:ea typeface="Calibri" pitchFamily="34" charset="-122"/>
                <a:cs typeface="Calibri" pitchFamily="34" charset="-120"/>
              </a:rPr>
              <a:t> bepaalt model-kwaliteit. Slechte data → onbetrouwbare AI.</a:t>
            </a:r>
            <a:endParaRPr lang="en-US" sz="1300" dirty="0">
              <a:solidFill>
                <a:srgbClr val="FFFFFF"/>
              </a:solidFill>
            </a:endParaRPr>
          </a:p>
          <a:p>
            <a:pPr marL="0" indent="0">
              <a:spcAft>
                <a:spcPts val="400"/>
              </a:spcAft>
              <a:buNone/>
            </a:pPr>
            <a:r>
              <a:rPr lang="en-US" sz="1300" b="1" dirty="0">
                <a:solidFill>
                  <a:srgbClr val="FFFFFF"/>
                </a:solidFill>
                <a:latin typeface="Calibri" pitchFamily="34" charset="0"/>
                <a:ea typeface="Calibri" pitchFamily="34" charset="-122"/>
                <a:cs typeface="Calibri" pitchFamily="34" charset="-120"/>
              </a:rPr>
              <a:t>Data-bias</a:t>
            </a:r>
            <a:r>
              <a:rPr lang="en-US" sz="1300" dirty="0">
                <a:solidFill>
                  <a:srgbClr val="FFFFFF"/>
                </a:solidFill>
                <a:latin typeface="Calibri" pitchFamily="34" charset="0"/>
                <a:ea typeface="Calibri" pitchFamily="34" charset="-122"/>
                <a:cs typeface="Calibri" pitchFamily="34" charset="-120"/>
              </a:rPr>
              <a:t> wordt model-bias. Historische scheefheid wordt geautomatiseerd.</a:t>
            </a:r>
            <a:endParaRPr lang="en-US" sz="1300" dirty="0">
              <a:solidFill>
                <a:srgbClr val="FFFFFF"/>
              </a:solidFill>
            </a:endParaRPr>
          </a:p>
          <a:p>
            <a:pPr marL="0" indent="0">
              <a:spcAft>
                <a:spcPts val="400"/>
              </a:spcAft>
              <a:buNone/>
            </a:pPr>
            <a:r>
              <a:rPr lang="en-US" sz="1300" b="1" dirty="0">
                <a:solidFill>
                  <a:srgbClr val="FFFFFF"/>
                </a:solidFill>
                <a:latin typeface="Calibri" pitchFamily="34" charset="0"/>
                <a:ea typeface="Calibri" pitchFamily="34" charset="-122"/>
                <a:cs typeface="Calibri" pitchFamily="34" charset="-120"/>
              </a:rPr>
              <a:t>Data-herkomst</a:t>
            </a:r>
            <a:r>
              <a:rPr lang="en-US" sz="1300" dirty="0">
                <a:solidFill>
                  <a:srgbClr val="FFFFFF"/>
                </a:solidFill>
                <a:latin typeface="Calibri" pitchFamily="34" charset="0"/>
                <a:ea typeface="Calibri" pitchFamily="34" charset="-122"/>
                <a:cs typeface="Calibri" pitchFamily="34" charset="-120"/>
              </a:rPr>
              <a:t> bepaalt of je überhaupt mag wat je doet (GDPR, IP, contractuele afspraken).</a:t>
            </a:r>
            <a:endParaRPr lang="en-US" sz="1300" dirty="0">
              <a:solidFill>
                <a:srgbClr val="FFFFFF"/>
              </a:solidFill>
            </a:endParaRPr>
          </a:p>
          <a:p>
            <a:pPr marL="0" indent="0">
              <a:spcAft>
                <a:spcPts val="400"/>
              </a:spcAft>
              <a:buNone/>
            </a:pPr>
            <a:r>
              <a:rPr lang="en-US" sz="1300" b="1" dirty="0">
                <a:solidFill>
                  <a:srgbClr val="FFFFFF"/>
                </a:solidFill>
                <a:latin typeface="Calibri" pitchFamily="34" charset="0"/>
                <a:ea typeface="Calibri" pitchFamily="34" charset="-122"/>
                <a:cs typeface="Calibri" pitchFamily="34" charset="-120"/>
              </a:rPr>
              <a:t>Data-toegang</a:t>
            </a:r>
            <a:r>
              <a:rPr lang="en-US" sz="1300" dirty="0">
                <a:solidFill>
                  <a:srgbClr val="FFFFFF"/>
                </a:solidFill>
                <a:latin typeface="Calibri" pitchFamily="34" charset="0"/>
                <a:ea typeface="Calibri" pitchFamily="34" charset="-122"/>
                <a:cs typeface="Calibri" pitchFamily="34" charset="-120"/>
              </a:rPr>
              <a:t> bepaalt veiligheid. Wie krijgt wat te zien, en hoe?</a:t>
            </a:r>
            <a:endParaRPr lang="en-US" sz="1300" dirty="0">
              <a:solidFill>
                <a:srgbClr val="FFFFFF"/>
              </a:solidFill>
            </a:endParaRPr>
          </a:p>
          <a:p>
            <a:pPr marL="0" indent="0">
              <a:spcAft>
                <a:spcPts val="400"/>
              </a:spcAft>
              <a:buNone/>
            </a:pPr>
            <a:r>
              <a:rPr lang="en-US" sz="800" dirty="0">
                <a:solidFill>
                  <a:srgbClr val="FFFFFF"/>
                </a:solidFill>
                <a:latin typeface="Calibri" pitchFamily="34" charset="0"/>
                <a:ea typeface="Calibri" pitchFamily="34" charset="-122"/>
                <a:cs typeface="Calibri" pitchFamily="34" charset="-120"/>
              </a:rPr>
              <a:t> </a:t>
            </a:r>
            <a:endParaRPr lang="en-US" sz="1300" dirty="0">
              <a:solidFill>
                <a:srgbClr val="FFFFFF"/>
              </a:solidFill>
            </a:endParaRPr>
          </a:p>
          <a:p>
            <a:pPr marL="0" indent="0">
              <a:spcAft>
                <a:spcPts val="400"/>
              </a:spcAft>
              <a:buNone/>
            </a:pPr>
            <a:r>
              <a:rPr lang="en-US" sz="1300" i="1" dirty="0">
                <a:solidFill>
                  <a:srgbClr val="FFFFFF"/>
                </a:solidFill>
                <a:latin typeface="Calibri" pitchFamily="34" charset="0"/>
                <a:ea typeface="Calibri" pitchFamily="34" charset="-122"/>
                <a:cs typeface="Calibri" pitchFamily="34" charset="-120"/>
              </a:rPr>
              <a:t>Daarom raakt elke AI-discussie altijd ook een data-discussie — privacy, eerlijkheid, transparantie en risico beginnen bij de data.</a:t>
            </a:r>
            <a:endParaRPr lang="en-US" sz="1300" dirty="0">
              <a:solidFill>
                <a:srgbClr val="FFFFFF"/>
              </a:solidFill>
            </a:endParaRPr>
          </a:p>
        </p:txBody>
      </p:sp>
      <p:sp>
        <p:nvSpPr>
          <p:cNvPr id="7" name="Shape 5"/>
          <p:cNvSpPr/>
          <p:nvPr/>
        </p:nvSpPr>
        <p:spPr>
          <a:xfrm>
            <a:off x="6583680" y="1783080"/>
            <a:ext cx="5120640" cy="4434840"/>
          </a:xfrm>
          <a:prstGeom prst="rect">
            <a:avLst/>
          </a:prstGeom>
          <a:solidFill>
            <a:srgbClr val="2B3370"/>
          </a:solidFill>
          <a:ln w="9525">
            <a:noFill/>
            <a:prstDash val="solid"/>
          </a:ln>
        </p:spPr>
        <p:txBody>
          <a:bodyPr/>
          <a:lstStyle/>
          <a:p>
            <a:endParaRPr lang="en-US"/>
          </a:p>
        </p:txBody>
      </p:sp>
      <p:sp>
        <p:nvSpPr>
          <p:cNvPr id="8" name="Shape 6"/>
          <p:cNvSpPr/>
          <p:nvPr/>
        </p:nvSpPr>
        <p:spPr>
          <a:xfrm>
            <a:off x="6583680" y="1783080"/>
            <a:ext cx="5120640" cy="457200"/>
          </a:xfrm>
          <a:prstGeom prst="rect">
            <a:avLst/>
          </a:prstGeom>
          <a:solidFill>
            <a:srgbClr val="C9A6FF"/>
          </a:solidFill>
          <a:ln w="12700">
            <a:noFill/>
            <a:prstDash val="solid"/>
          </a:ln>
        </p:spPr>
        <p:txBody>
          <a:bodyPr/>
          <a:lstStyle/>
          <a:p>
            <a:endParaRPr lang="en-US"/>
          </a:p>
        </p:txBody>
      </p:sp>
      <p:sp>
        <p:nvSpPr>
          <p:cNvPr id="9" name="Text 7"/>
          <p:cNvSpPr/>
          <p:nvPr/>
        </p:nvSpPr>
        <p:spPr>
          <a:xfrm>
            <a:off x="6583680" y="1783080"/>
            <a:ext cx="5120640" cy="457200"/>
          </a:xfrm>
          <a:prstGeom prst="rect">
            <a:avLst/>
          </a:prstGeom>
          <a:noFill/>
          <a:ln/>
        </p:spPr>
        <p:txBody>
          <a:bodyPr wrap="square" lIns="0" tIns="0" rIns="0" bIns="0" rtlCol="0" anchor="ctr"/>
          <a:lstStyle/>
          <a:p>
            <a:pPr marL="0" indent="0" algn="ctr">
              <a:buNone/>
            </a:pPr>
            <a:r>
              <a:rPr lang="en-US" sz="1300" b="1" dirty="0">
                <a:solidFill>
                  <a:srgbClr val="1E244F"/>
                </a:solidFill>
                <a:latin typeface="Calibri" pitchFamily="34" charset="0"/>
                <a:ea typeface="Calibri" pitchFamily="34" charset="-122"/>
                <a:cs typeface="Calibri" pitchFamily="34" charset="-120"/>
              </a:rPr>
              <a:t>Voorbeeld: een gratis weer-app</a:t>
            </a:r>
            <a:endParaRPr lang="en-US" sz="1300" b="1" dirty="0">
              <a:solidFill>
                <a:srgbClr val="1E244F"/>
              </a:solidFill>
            </a:endParaRPr>
          </a:p>
        </p:txBody>
      </p:sp>
      <p:sp>
        <p:nvSpPr>
          <p:cNvPr id="10" name="Text 8"/>
          <p:cNvSpPr/>
          <p:nvPr/>
        </p:nvSpPr>
        <p:spPr>
          <a:xfrm>
            <a:off x="6812280" y="2423160"/>
            <a:ext cx="4663440" cy="822960"/>
          </a:xfrm>
          <a:prstGeom prst="rect">
            <a:avLst/>
          </a:prstGeom>
          <a:noFill/>
          <a:ln/>
        </p:spPr>
        <p:txBody>
          <a:bodyPr wrap="square" lIns="0" tIns="0" rIns="0" bIns="0" rtlCol="0" anchor="t"/>
          <a:lstStyle/>
          <a:p>
            <a:pPr marL="0" indent="0">
              <a:buNone/>
            </a:pPr>
            <a:r>
              <a:rPr lang="en-US" sz="1200" i="1" dirty="0">
                <a:solidFill>
                  <a:srgbClr val="FFFFFF"/>
                </a:solidFill>
                <a:latin typeface="Calibri" pitchFamily="34" charset="0"/>
                <a:ea typeface="Calibri" pitchFamily="34" charset="-122"/>
                <a:cs typeface="Calibri" pitchFamily="34" charset="-120"/>
              </a:rPr>
              <a:t>Je downloadt een gratis weer-app om te zien of je je jas mee moet nemen. Waar geef je dan aan toestemming voor?</a:t>
            </a:r>
            <a:endParaRPr lang="en-US" sz="1200" dirty="0">
              <a:solidFill>
                <a:srgbClr val="FFFFFF"/>
              </a:solidFill>
            </a:endParaRPr>
          </a:p>
        </p:txBody>
      </p:sp>
      <p:sp>
        <p:nvSpPr>
          <p:cNvPr id="11" name="Text 9"/>
          <p:cNvSpPr/>
          <p:nvPr/>
        </p:nvSpPr>
        <p:spPr>
          <a:xfrm>
            <a:off x="6812280" y="3337560"/>
            <a:ext cx="4663440" cy="1920240"/>
          </a:xfrm>
          <a:prstGeom prst="rect">
            <a:avLst/>
          </a:prstGeom>
          <a:noFill/>
          <a:ln/>
        </p:spPr>
        <p:txBody>
          <a:bodyPr wrap="square" lIns="0" tIns="0" rIns="0" bIns="0" rtlCol="0" anchor="t"/>
          <a:lstStyle/>
          <a:p>
            <a:pPr marL="342900" indent="-342900">
              <a:spcAft>
                <a:spcPts val="400"/>
              </a:spcAft>
              <a:buSzPct val="100000"/>
              <a:buChar char="•"/>
            </a:pPr>
            <a:r>
              <a:rPr lang="en-US" sz="1200" dirty="0">
                <a:solidFill>
                  <a:srgbClr val="FFFFFF"/>
                </a:solidFill>
                <a:latin typeface="Calibri" pitchFamily="34" charset="0"/>
                <a:ea typeface="Calibri" pitchFamily="34" charset="-122"/>
                <a:cs typeface="Calibri" pitchFamily="34" charset="-120"/>
              </a:rPr>
              <a:t>Continue locatie (ook in de achtergrond)</a:t>
            </a:r>
            <a:endParaRPr lang="en-US" sz="1200" dirty="0">
              <a:solidFill>
                <a:srgbClr val="FFFFFF"/>
              </a:solidFill>
            </a:endParaRPr>
          </a:p>
          <a:p>
            <a:pPr marL="342900" indent="-342900">
              <a:spcAft>
                <a:spcPts val="400"/>
              </a:spcAft>
              <a:buSzPct val="100000"/>
              <a:buChar char="•"/>
            </a:pPr>
            <a:r>
              <a:rPr lang="en-US" sz="1200" dirty="0">
                <a:solidFill>
                  <a:srgbClr val="FFFFFF"/>
                </a:solidFill>
                <a:latin typeface="Calibri" pitchFamily="34" charset="0"/>
                <a:ea typeface="Calibri" pitchFamily="34" charset="-122"/>
                <a:cs typeface="Calibri" pitchFamily="34" charset="-120"/>
              </a:rPr>
              <a:t>Toegang tot contacten en agenda</a:t>
            </a:r>
            <a:endParaRPr lang="en-US" sz="1200" dirty="0">
              <a:solidFill>
                <a:srgbClr val="FFFFFF"/>
              </a:solidFill>
            </a:endParaRPr>
          </a:p>
          <a:p>
            <a:pPr marL="342900" indent="-342900">
              <a:spcAft>
                <a:spcPts val="400"/>
              </a:spcAft>
              <a:buSzPct val="100000"/>
              <a:buChar char="•"/>
            </a:pPr>
            <a:r>
              <a:rPr lang="en-US" sz="1200" dirty="0">
                <a:solidFill>
                  <a:srgbClr val="FFFFFF"/>
                </a:solidFill>
                <a:latin typeface="Calibri" pitchFamily="34" charset="0"/>
                <a:ea typeface="Calibri" pitchFamily="34" charset="-122"/>
                <a:cs typeface="Calibri" pitchFamily="34" charset="-120"/>
              </a:rPr>
              <a:t>Apparaat-identifier voor advertenties</a:t>
            </a:r>
            <a:endParaRPr lang="en-US" sz="1200" dirty="0">
              <a:solidFill>
                <a:srgbClr val="FFFFFF"/>
              </a:solidFill>
            </a:endParaRPr>
          </a:p>
          <a:p>
            <a:pPr marL="342900" indent="-342900">
              <a:spcAft>
                <a:spcPts val="400"/>
              </a:spcAft>
              <a:buSzPct val="100000"/>
              <a:buChar char="•"/>
            </a:pPr>
            <a:r>
              <a:rPr lang="en-US" sz="1200" dirty="0">
                <a:solidFill>
                  <a:srgbClr val="FFFFFF"/>
                </a:solidFill>
                <a:latin typeface="Calibri" pitchFamily="34" charset="0"/>
                <a:ea typeface="Calibri" pitchFamily="34" charset="-122"/>
                <a:cs typeface="Calibri" pitchFamily="34" charset="-120"/>
              </a:rPr>
              <a:t>Bluetooth- en wifi-scans (waar ben je échte, niet GPS)</a:t>
            </a:r>
            <a:endParaRPr lang="en-US" sz="1200" dirty="0">
              <a:solidFill>
                <a:srgbClr val="FFFFFF"/>
              </a:solidFill>
            </a:endParaRPr>
          </a:p>
        </p:txBody>
      </p:sp>
      <p:sp>
        <p:nvSpPr>
          <p:cNvPr id="12" name="Shape 10"/>
          <p:cNvSpPr/>
          <p:nvPr/>
        </p:nvSpPr>
        <p:spPr>
          <a:xfrm>
            <a:off x="6812280" y="5349240"/>
            <a:ext cx="4663440" cy="685800"/>
          </a:xfrm>
          <a:prstGeom prst="roundRect">
            <a:avLst>
              <a:gd name="adj" fmla="val 6667"/>
            </a:avLst>
          </a:prstGeom>
          <a:solidFill>
            <a:srgbClr val="3D4690"/>
          </a:solidFill>
          <a:ln w="12700">
            <a:noFill/>
            <a:prstDash val="solid"/>
          </a:ln>
        </p:spPr>
        <p:txBody>
          <a:bodyPr/>
          <a:lstStyle/>
          <a:p>
            <a:endParaRPr lang="en-US"/>
          </a:p>
        </p:txBody>
      </p:sp>
      <p:sp>
        <p:nvSpPr>
          <p:cNvPr id="13" name="Text 11"/>
          <p:cNvSpPr/>
          <p:nvPr/>
        </p:nvSpPr>
        <p:spPr>
          <a:xfrm>
            <a:off x="6949440" y="5349240"/>
            <a:ext cx="4389120" cy="685800"/>
          </a:xfrm>
          <a:prstGeom prst="rect">
            <a:avLst/>
          </a:prstGeom>
          <a:noFill/>
          <a:ln/>
        </p:spPr>
        <p:txBody>
          <a:bodyPr wrap="square" lIns="0" tIns="0" rIns="0" bIns="0" rtlCol="0" anchor="ctr"/>
          <a:lstStyle/>
          <a:p>
            <a:pPr marL="0" indent="0" algn="ctr">
              <a:buNone/>
            </a:pPr>
            <a:r>
              <a:rPr lang="en-US" sz="1100" i="1" dirty="0">
                <a:solidFill>
                  <a:srgbClr val="FFFFFF"/>
                </a:solidFill>
                <a:latin typeface="Calibri" pitchFamily="34" charset="0"/>
                <a:ea typeface="Calibri" pitchFamily="34" charset="-122"/>
                <a:cs typeface="Calibri" pitchFamily="34" charset="-120"/>
              </a:rPr>
              <a:t>Jouw locatiedata wordt verkocht aan data-brokers, die het aan adverteerders en — soms — aan datasets voor AI-training doorverkopen.</a:t>
            </a:r>
            <a:endParaRPr lang="en-US" sz="1100" dirty="0">
              <a:solidFill>
                <a:srgbClr val="FFFFFF"/>
              </a:solidFill>
            </a:endParaRPr>
          </a:p>
        </p:txBody>
      </p:sp>
      <p:sp>
        <p:nvSpPr>
          <p:cNvPr id="14" name="Text 12"/>
          <p:cNvSpPr/>
          <p:nvPr/>
        </p:nvSpPr>
        <p:spPr>
          <a:xfrm>
            <a:off x="365760" y="6537960"/>
            <a:ext cx="5486400" cy="228600"/>
          </a:xfrm>
          <a:prstGeom prst="rect">
            <a:avLst/>
          </a:prstGeom>
          <a:noFill/>
          <a:ln/>
        </p:spPr>
        <p:txBody>
          <a:bodyPr wrap="square" lIns="0" tIns="0" rIns="0" bIns="0" rtlCol="0" anchor="ctr"/>
          <a:lstStyle/>
          <a:p>
            <a:pPr marL="0" indent="0">
              <a:buNone/>
            </a:pPr>
            <a:r>
              <a:rPr lang="en-US" sz="900" dirty="0">
                <a:solidFill>
                  <a:srgbClr val="888AA8"/>
                </a:solidFill>
                <a:latin typeface="Calibri" pitchFamily="34" charset="0"/>
                <a:ea typeface="Calibri" pitchFamily="34" charset="-122"/>
                <a:cs typeface="Calibri" pitchFamily="34" charset="-120"/>
              </a:rPr>
              <a:t>© AXVECO 2026. All rights reserved</a:t>
            </a:r>
            <a:endParaRPr lang="en-US" sz="900" dirty="0">
              <a:solidFill>
                <a:srgbClr val="888AA8"/>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10">
    <p:bg>
      <p:bgPr>
        <a:solidFill>
          <a:srgbClr val="1E244F">
            <a:alpha val="100000"/>
          </a:srgbClr>
        </a:solidFill>
        <a:effectLst/>
      </p:bgPr>
    </p:bg>
    <p:spTree>
      <p:nvGrpSpPr>
        <p:cNvPr id="1" name=""/>
        <p:cNvGrpSpPr/>
        <p:nvPr/>
      </p:nvGrpSpPr>
      <p:grpSpPr>
        <a:xfrm>
          <a:off x="0" y="0"/>
          <a:ext cx="0" cy="0"/>
          <a:chOff x="0" y="0"/>
          <a:chExt cx="0" cy="0"/>
        </a:xfrm>
      </p:grpSpPr>
      <p:sp>
        <p:nvSpPr>
          <p:cNvPr id="7" name="Shape 5"/>
          <p:cNvSpPr/>
          <p:nvPr/>
        </p:nvSpPr>
        <p:spPr>
          <a:xfrm>
            <a:off x="6766559" y="1318032"/>
            <a:ext cx="1737360" cy="548640"/>
          </a:xfrm>
          <a:prstGeom prst="roundRect">
            <a:avLst>
              <a:gd name="adj" fmla="val 16667"/>
            </a:avLst>
          </a:prstGeom>
          <a:solidFill>
            <a:srgbClr val="C9A6FF"/>
          </a:solidFill>
          <a:ln w="12700">
            <a:noFill/>
            <a:prstDash val="solid"/>
          </a:ln>
        </p:spPr>
        <p:txBody>
          <a:bodyPr/>
          <a:lstStyle/>
          <a:p>
            <a:endParaRPr lang="en-US"/>
          </a:p>
        </p:txBody>
      </p:sp>
      <p:sp>
        <p:nvSpPr>
          <p:cNvPr id="8" name="Text 6"/>
          <p:cNvSpPr/>
          <p:nvPr/>
        </p:nvSpPr>
        <p:spPr>
          <a:xfrm>
            <a:off x="6766559" y="1318032"/>
            <a:ext cx="1737360" cy="548640"/>
          </a:xfrm>
          <a:prstGeom prst="rect">
            <a:avLst/>
          </a:prstGeom>
          <a:noFill/>
          <a:ln/>
        </p:spPr>
        <p:txBody>
          <a:bodyPr wrap="square" lIns="0" tIns="0" rIns="0" bIns="0" rtlCol="0" anchor="ctr"/>
          <a:lstStyle/>
          <a:p>
            <a:pPr marL="0" indent="0" algn="ctr">
              <a:buNone/>
            </a:pPr>
            <a:r>
              <a:rPr lang="en-US" sz="1200" b="1" dirty="0">
                <a:solidFill>
                  <a:srgbClr val="1E244F"/>
                </a:solidFill>
                <a:latin typeface="Calibri" pitchFamily="34" charset="0"/>
                <a:ea typeface="Calibri" pitchFamily="34" charset="-122"/>
                <a:cs typeface="Calibri" pitchFamily="34" charset="-120"/>
              </a:rPr>
              <a:t>Welzijn</a:t>
            </a:r>
            <a:endParaRPr lang="en-US" sz="1200" b="1" dirty="0">
              <a:solidFill>
                <a:srgbClr val="1E244F"/>
              </a:solidFill>
            </a:endParaRPr>
          </a:p>
        </p:txBody>
      </p:sp>
      <p:sp>
        <p:nvSpPr>
          <p:cNvPr id="9" name="Shape 7"/>
          <p:cNvSpPr/>
          <p:nvPr/>
        </p:nvSpPr>
        <p:spPr>
          <a:xfrm>
            <a:off x="8686799" y="1318032"/>
            <a:ext cx="2103120" cy="548640"/>
          </a:xfrm>
          <a:prstGeom prst="roundRect">
            <a:avLst>
              <a:gd name="adj" fmla="val 16667"/>
            </a:avLst>
          </a:prstGeom>
          <a:solidFill>
            <a:srgbClr val="2B3370"/>
          </a:solidFill>
          <a:ln w="12700">
            <a:noFill/>
            <a:prstDash val="solid"/>
          </a:ln>
        </p:spPr>
        <p:txBody>
          <a:bodyPr/>
          <a:lstStyle/>
          <a:p>
            <a:endParaRPr lang="en-US"/>
          </a:p>
        </p:txBody>
      </p:sp>
      <p:sp>
        <p:nvSpPr>
          <p:cNvPr id="10" name="Text 8"/>
          <p:cNvSpPr/>
          <p:nvPr/>
        </p:nvSpPr>
        <p:spPr>
          <a:xfrm>
            <a:off x="8686799" y="1318032"/>
            <a:ext cx="2103120" cy="548640"/>
          </a:xfrm>
          <a:prstGeom prst="rect">
            <a:avLst/>
          </a:prstGeom>
          <a:noFill/>
          <a:ln/>
        </p:spPr>
        <p:txBody>
          <a:bodyPr wrap="square" lIns="0" tIns="0" rIns="0" bIns="0" rtlCol="0" anchor="ctr"/>
          <a:lstStyle/>
          <a:p>
            <a:pPr marL="0" indent="0" algn="ctr">
              <a:buNone/>
            </a:pPr>
            <a:r>
              <a:rPr lang="en-US" sz="1200" b="1" dirty="0">
                <a:solidFill>
                  <a:srgbClr val="FFFFFF"/>
                </a:solidFill>
                <a:latin typeface="Calibri" pitchFamily="34" charset="0"/>
                <a:ea typeface="Calibri" pitchFamily="34" charset="-122"/>
                <a:cs typeface="Calibri" pitchFamily="34" charset="-120"/>
              </a:rPr>
              <a:t>Vriendschap</a:t>
            </a:r>
            <a:endParaRPr lang="en-US" sz="1200" b="1" dirty="0">
              <a:solidFill>
                <a:srgbClr val="FFFFFF"/>
              </a:solidFill>
            </a:endParaRPr>
          </a:p>
        </p:txBody>
      </p:sp>
      <p:sp>
        <p:nvSpPr>
          <p:cNvPr id="11" name="Shape 9"/>
          <p:cNvSpPr/>
          <p:nvPr/>
        </p:nvSpPr>
        <p:spPr>
          <a:xfrm>
            <a:off x="6949439" y="2049552"/>
            <a:ext cx="1554480" cy="548640"/>
          </a:xfrm>
          <a:prstGeom prst="roundRect">
            <a:avLst>
              <a:gd name="adj" fmla="val 16667"/>
            </a:avLst>
          </a:prstGeom>
          <a:solidFill>
            <a:srgbClr val="C9A6FF"/>
          </a:solidFill>
          <a:ln w="12700">
            <a:noFill/>
            <a:prstDash val="solid"/>
          </a:ln>
        </p:spPr>
        <p:txBody>
          <a:bodyPr/>
          <a:lstStyle/>
          <a:p>
            <a:endParaRPr lang="en-US"/>
          </a:p>
        </p:txBody>
      </p:sp>
      <p:sp>
        <p:nvSpPr>
          <p:cNvPr id="12" name="Text 10"/>
          <p:cNvSpPr/>
          <p:nvPr/>
        </p:nvSpPr>
        <p:spPr>
          <a:xfrm>
            <a:off x="6949439" y="2049552"/>
            <a:ext cx="1554480" cy="548640"/>
          </a:xfrm>
          <a:prstGeom prst="rect">
            <a:avLst/>
          </a:prstGeom>
          <a:noFill/>
          <a:ln/>
        </p:spPr>
        <p:txBody>
          <a:bodyPr wrap="square" lIns="0" tIns="0" rIns="0" bIns="0" rtlCol="0" anchor="ctr"/>
          <a:lstStyle/>
          <a:p>
            <a:pPr marL="0" indent="0" algn="ctr">
              <a:buNone/>
            </a:pPr>
            <a:r>
              <a:rPr lang="en-US" sz="1200" b="1" dirty="0">
                <a:solidFill>
                  <a:srgbClr val="1E244F"/>
                </a:solidFill>
                <a:latin typeface="Calibri" pitchFamily="34" charset="0"/>
                <a:ea typeface="Calibri" pitchFamily="34" charset="-122"/>
                <a:cs typeface="Calibri" pitchFamily="34" charset="-120"/>
              </a:rPr>
              <a:t>Vrijheid</a:t>
            </a:r>
            <a:endParaRPr lang="en-US" sz="1200" b="1" dirty="0">
              <a:solidFill>
                <a:srgbClr val="1E244F"/>
              </a:solidFill>
            </a:endParaRPr>
          </a:p>
        </p:txBody>
      </p:sp>
      <p:sp>
        <p:nvSpPr>
          <p:cNvPr id="13" name="Shape 11"/>
          <p:cNvSpPr/>
          <p:nvPr/>
        </p:nvSpPr>
        <p:spPr>
          <a:xfrm>
            <a:off x="8686799" y="2049552"/>
            <a:ext cx="1828800" cy="548640"/>
          </a:xfrm>
          <a:prstGeom prst="roundRect">
            <a:avLst>
              <a:gd name="adj" fmla="val 16667"/>
            </a:avLst>
          </a:prstGeom>
          <a:solidFill>
            <a:srgbClr val="2B3370"/>
          </a:solidFill>
          <a:ln w="12700">
            <a:noFill/>
            <a:prstDash val="solid"/>
          </a:ln>
        </p:spPr>
        <p:txBody>
          <a:bodyPr/>
          <a:lstStyle/>
          <a:p>
            <a:endParaRPr lang="en-US"/>
          </a:p>
        </p:txBody>
      </p:sp>
      <p:sp>
        <p:nvSpPr>
          <p:cNvPr id="14" name="Text 12"/>
          <p:cNvSpPr/>
          <p:nvPr/>
        </p:nvSpPr>
        <p:spPr>
          <a:xfrm>
            <a:off x="8686799" y="2049552"/>
            <a:ext cx="1828800" cy="548640"/>
          </a:xfrm>
          <a:prstGeom prst="rect">
            <a:avLst/>
          </a:prstGeom>
          <a:noFill/>
          <a:ln/>
        </p:spPr>
        <p:txBody>
          <a:bodyPr wrap="square" lIns="0" tIns="0" rIns="0" bIns="0" rtlCol="0" anchor="ctr"/>
          <a:lstStyle/>
          <a:p>
            <a:pPr marL="0" indent="0" algn="ctr">
              <a:buNone/>
            </a:pPr>
            <a:r>
              <a:rPr lang="en-US" sz="1200" b="1" dirty="0">
                <a:solidFill>
                  <a:srgbClr val="FFFFFF"/>
                </a:solidFill>
                <a:latin typeface="Calibri" pitchFamily="34" charset="0"/>
                <a:ea typeface="Calibri" pitchFamily="34" charset="-122"/>
                <a:cs typeface="Calibri" pitchFamily="34" charset="-120"/>
              </a:rPr>
              <a:t>Veiligheid</a:t>
            </a:r>
            <a:endParaRPr lang="en-US" sz="1200" b="1" dirty="0">
              <a:solidFill>
                <a:srgbClr val="FFFFFF"/>
              </a:solidFill>
            </a:endParaRPr>
          </a:p>
        </p:txBody>
      </p:sp>
      <p:sp>
        <p:nvSpPr>
          <p:cNvPr id="15" name="Shape 13"/>
          <p:cNvSpPr/>
          <p:nvPr/>
        </p:nvSpPr>
        <p:spPr>
          <a:xfrm>
            <a:off x="10698479" y="2049552"/>
            <a:ext cx="1371600" cy="548640"/>
          </a:xfrm>
          <a:prstGeom prst="roundRect">
            <a:avLst>
              <a:gd name="adj" fmla="val 16667"/>
            </a:avLst>
          </a:prstGeom>
          <a:solidFill>
            <a:srgbClr val="C9A6FF"/>
          </a:solidFill>
          <a:ln w="12700">
            <a:noFill/>
            <a:prstDash val="solid"/>
          </a:ln>
        </p:spPr>
        <p:txBody>
          <a:bodyPr/>
          <a:lstStyle/>
          <a:p>
            <a:endParaRPr lang="en-US"/>
          </a:p>
        </p:txBody>
      </p:sp>
      <p:sp>
        <p:nvSpPr>
          <p:cNvPr id="16" name="Text 14"/>
          <p:cNvSpPr/>
          <p:nvPr/>
        </p:nvSpPr>
        <p:spPr>
          <a:xfrm>
            <a:off x="10698479" y="2049552"/>
            <a:ext cx="1371600" cy="548640"/>
          </a:xfrm>
          <a:prstGeom prst="rect">
            <a:avLst/>
          </a:prstGeom>
          <a:noFill/>
          <a:ln/>
        </p:spPr>
        <p:txBody>
          <a:bodyPr wrap="square" lIns="0" tIns="0" rIns="0" bIns="0" rtlCol="0" anchor="ctr"/>
          <a:lstStyle/>
          <a:p>
            <a:pPr marL="0" indent="0" algn="ctr">
              <a:buNone/>
            </a:pPr>
            <a:r>
              <a:rPr lang="en-US" sz="1200" b="1" dirty="0">
                <a:solidFill>
                  <a:srgbClr val="1E244F"/>
                </a:solidFill>
                <a:latin typeface="Calibri" pitchFamily="34" charset="0"/>
                <a:ea typeface="Calibri" pitchFamily="34" charset="-122"/>
                <a:cs typeface="Calibri" pitchFamily="34" charset="-120"/>
              </a:rPr>
              <a:t>Eerlijkheid</a:t>
            </a:r>
            <a:endParaRPr lang="en-US" sz="1200" b="1" dirty="0">
              <a:solidFill>
                <a:srgbClr val="1E244F"/>
              </a:solidFill>
            </a:endParaRPr>
          </a:p>
        </p:txBody>
      </p:sp>
      <p:sp>
        <p:nvSpPr>
          <p:cNvPr id="17" name="Shape 15"/>
          <p:cNvSpPr/>
          <p:nvPr/>
        </p:nvSpPr>
        <p:spPr>
          <a:xfrm>
            <a:off x="6766559" y="2781072"/>
            <a:ext cx="1554480" cy="548640"/>
          </a:xfrm>
          <a:prstGeom prst="roundRect">
            <a:avLst>
              <a:gd name="adj" fmla="val 16667"/>
            </a:avLst>
          </a:prstGeom>
          <a:solidFill>
            <a:srgbClr val="2B3370"/>
          </a:solidFill>
          <a:ln w="12700">
            <a:noFill/>
            <a:prstDash val="solid"/>
          </a:ln>
        </p:spPr>
        <p:txBody>
          <a:bodyPr/>
          <a:lstStyle/>
          <a:p>
            <a:endParaRPr lang="en-US"/>
          </a:p>
        </p:txBody>
      </p:sp>
      <p:sp>
        <p:nvSpPr>
          <p:cNvPr id="18" name="Text 16"/>
          <p:cNvSpPr/>
          <p:nvPr/>
        </p:nvSpPr>
        <p:spPr>
          <a:xfrm>
            <a:off x="6766559" y="2781072"/>
            <a:ext cx="1554480" cy="548640"/>
          </a:xfrm>
          <a:prstGeom prst="rect">
            <a:avLst/>
          </a:prstGeom>
          <a:noFill/>
          <a:ln/>
        </p:spPr>
        <p:txBody>
          <a:bodyPr wrap="square" lIns="0" tIns="0" rIns="0" bIns="0" rtlCol="0" anchor="ctr"/>
          <a:lstStyle/>
          <a:p>
            <a:pPr marL="0" indent="0" algn="ctr">
              <a:buNone/>
            </a:pPr>
            <a:r>
              <a:rPr lang="en-US" sz="1200" b="1" dirty="0">
                <a:solidFill>
                  <a:srgbClr val="FFFFFF"/>
                </a:solidFill>
                <a:latin typeface="Calibri" pitchFamily="34" charset="0"/>
                <a:ea typeface="Calibri" pitchFamily="34" charset="-122"/>
                <a:cs typeface="Calibri" pitchFamily="34" charset="-120"/>
              </a:rPr>
              <a:t>Privacy</a:t>
            </a:r>
            <a:endParaRPr lang="en-US" sz="1200" b="1" dirty="0">
              <a:solidFill>
                <a:srgbClr val="FFFFFF"/>
              </a:solidFill>
            </a:endParaRPr>
          </a:p>
        </p:txBody>
      </p:sp>
      <p:sp>
        <p:nvSpPr>
          <p:cNvPr id="19" name="Shape 17"/>
          <p:cNvSpPr/>
          <p:nvPr/>
        </p:nvSpPr>
        <p:spPr>
          <a:xfrm>
            <a:off x="8503919" y="2781072"/>
            <a:ext cx="1920240" cy="548640"/>
          </a:xfrm>
          <a:prstGeom prst="roundRect">
            <a:avLst>
              <a:gd name="adj" fmla="val 16667"/>
            </a:avLst>
          </a:prstGeom>
          <a:solidFill>
            <a:srgbClr val="C9A6FF"/>
          </a:solidFill>
          <a:ln w="12700">
            <a:noFill/>
            <a:prstDash val="solid"/>
          </a:ln>
        </p:spPr>
        <p:txBody>
          <a:bodyPr/>
          <a:lstStyle/>
          <a:p>
            <a:endParaRPr lang="en-US"/>
          </a:p>
        </p:txBody>
      </p:sp>
      <p:sp>
        <p:nvSpPr>
          <p:cNvPr id="20" name="Text 18"/>
          <p:cNvSpPr/>
          <p:nvPr/>
        </p:nvSpPr>
        <p:spPr>
          <a:xfrm>
            <a:off x="8503919" y="2781072"/>
            <a:ext cx="1920240" cy="548640"/>
          </a:xfrm>
          <a:prstGeom prst="rect">
            <a:avLst/>
          </a:prstGeom>
          <a:noFill/>
          <a:ln/>
        </p:spPr>
        <p:txBody>
          <a:bodyPr wrap="square" lIns="0" tIns="0" rIns="0" bIns="0" rtlCol="0" anchor="ctr"/>
          <a:lstStyle/>
          <a:p>
            <a:pPr marL="0" indent="0" algn="ctr">
              <a:buNone/>
            </a:pPr>
            <a:r>
              <a:rPr lang="en-US" sz="1200" b="1" dirty="0">
                <a:solidFill>
                  <a:srgbClr val="1E244F"/>
                </a:solidFill>
                <a:latin typeface="Calibri" pitchFamily="34" charset="0"/>
                <a:ea typeface="Calibri" pitchFamily="34" charset="-122"/>
                <a:cs typeface="Calibri" pitchFamily="34" charset="-120"/>
              </a:rPr>
              <a:t>Gezondheid</a:t>
            </a:r>
            <a:endParaRPr lang="en-US" sz="1200" b="1" dirty="0">
              <a:solidFill>
                <a:srgbClr val="1E244F"/>
              </a:solidFill>
            </a:endParaRPr>
          </a:p>
        </p:txBody>
      </p:sp>
      <p:sp>
        <p:nvSpPr>
          <p:cNvPr id="21" name="Shape 19"/>
          <p:cNvSpPr/>
          <p:nvPr/>
        </p:nvSpPr>
        <p:spPr>
          <a:xfrm>
            <a:off x="10607039" y="2781072"/>
            <a:ext cx="1554480" cy="548640"/>
          </a:xfrm>
          <a:prstGeom prst="roundRect">
            <a:avLst>
              <a:gd name="adj" fmla="val 16667"/>
            </a:avLst>
          </a:prstGeom>
          <a:solidFill>
            <a:srgbClr val="2B3370"/>
          </a:solidFill>
          <a:ln w="12700">
            <a:noFill/>
            <a:prstDash val="solid"/>
          </a:ln>
        </p:spPr>
        <p:txBody>
          <a:bodyPr/>
          <a:lstStyle/>
          <a:p>
            <a:endParaRPr lang="en-US"/>
          </a:p>
        </p:txBody>
      </p:sp>
      <p:sp>
        <p:nvSpPr>
          <p:cNvPr id="22" name="Text 20"/>
          <p:cNvSpPr/>
          <p:nvPr/>
        </p:nvSpPr>
        <p:spPr>
          <a:xfrm>
            <a:off x="10607039" y="2781072"/>
            <a:ext cx="1554480" cy="548640"/>
          </a:xfrm>
          <a:prstGeom prst="rect">
            <a:avLst/>
          </a:prstGeom>
          <a:noFill/>
          <a:ln/>
        </p:spPr>
        <p:txBody>
          <a:bodyPr wrap="square" lIns="0" tIns="0" rIns="0" bIns="0" rtlCol="0" anchor="ctr"/>
          <a:lstStyle/>
          <a:p>
            <a:pPr marL="0" indent="0" algn="ctr">
              <a:buNone/>
            </a:pPr>
            <a:r>
              <a:rPr lang="en-US" sz="1200" b="1" dirty="0">
                <a:solidFill>
                  <a:srgbClr val="FFFFFF"/>
                </a:solidFill>
                <a:latin typeface="Calibri" pitchFamily="34" charset="0"/>
                <a:ea typeface="Calibri" pitchFamily="34" charset="-122"/>
                <a:cs typeface="Calibri" pitchFamily="34" charset="-120"/>
              </a:rPr>
              <a:t>Autonomie</a:t>
            </a:r>
            <a:endParaRPr lang="en-US" sz="1200" b="1" dirty="0">
              <a:solidFill>
                <a:srgbClr val="FFFFFF"/>
              </a:solidFill>
            </a:endParaRPr>
          </a:p>
        </p:txBody>
      </p:sp>
      <p:sp>
        <p:nvSpPr>
          <p:cNvPr id="23" name="Shape 21"/>
          <p:cNvSpPr/>
          <p:nvPr/>
        </p:nvSpPr>
        <p:spPr>
          <a:xfrm>
            <a:off x="6949439" y="3512592"/>
            <a:ext cx="1280160" cy="548640"/>
          </a:xfrm>
          <a:prstGeom prst="roundRect">
            <a:avLst>
              <a:gd name="adj" fmla="val 16667"/>
            </a:avLst>
          </a:prstGeom>
          <a:solidFill>
            <a:srgbClr val="C9A6FF"/>
          </a:solidFill>
          <a:ln w="12700">
            <a:noFill/>
            <a:prstDash val="solid"/>
          </a:ln>
        </p:spPr>
        <p:txBody>
          <a:bodyPr/>
          <a:lstStyle/>
          <a:p>
            <a:endParaRPr lang="en-US"/>
          </a:p>
        </p:txBody>
      </p:sp>
      <p:sp>
        <p:nvSpPr>
          <p:cNvPr id="24" name="Text 22"/>
          <p:cNvSpPr/>
          <p:nvPr/>
        </p:nvSpPr>
        <p:spPr>
          <a:xfrm>
            <a:off x="6949439" y="3512592"/>
            <a:ext cx="1280160" cy="548640"/>
          </a:xfrm>
          <a:prstGeom prst="rect">
            <a:avLst/>
          </a:prstGeom>
          <a:noFill/>
          <a:ln/>
        </p:spPr>
        <p:txBody>
          <a:bodyPr wrap="square" lIns="0" tIns="0" rIns="0" bIns="0" rtlCol="0" anchor="ctr"/>
          <a:lstStyle/>
          <a:p>
            <a:pPr marL="0" indent="0" algn="ctr">
              <a:buNone/>
            </a:pPr>
            <a:r>
              <a:rPr lang="en-US" sz="1200" b="1" dirty="0">
                <a:solidFill>
                  <a:srgbClr val="1E244F"/>
                </a:solidFill>
                <a:latin typeface="Calibri" pitchFamily="34" charset="0"/>
                <a:ea typeface="Calibri" pitchFamily="34" charset="-122"/>
                <a:cs typeface="Calibri" pitchFamily="34" charset="-120"/>
              </a:rPr>
              <a:t>Werk</a:t>
            </a:r>
            <a:endParaRPr lang="en-US" sz="1200" b="1" dirty="0">
              <a:solidFill>
                <a:srgbClr val="1E244F"/>
              </a:solidFill>
            </a:endParaRPr>
          </a:p>
        </p:txBody>
      </p:sp>
      <p:sp>
        <p:nvSpPr>
          <p:cNvPr id="25" name="Shape 23"/>
          <p:cNvSpPr/>
          <p:nvPr/>
        </p:nvSpPr>
        <p:spPr>
          <a:xfrm>
            <a:off x="8412479" y="3512592"/>
            <a:ext cx="1280160" cy="548640"/>
          </a:xfrm>
          <a:prstGeom prst="roundRect">
            <a:avLst>
              <a:gd name="adj" fmla="val 16667"/>
            </a:avLst>
          </a:prstGeom>
          <a:solidFill>
            <a:srgbClr val="2B3370"/>
          </a:solidFill>
          <a:ln w="12700">
            <a:noFill/>
            <a:prstDash val="solid"/>
          </a:ln>
        </p:spPr>
        <p:txBody>
          <a:bodyPr/>
          <a:lstStyle/>
          <a:p>
            <a:endParaRPr lang="en-US"/>
          </a:p>
        </p:txBody>
      </p:sp>
      <p:sp>
        <p:nvSpPr>
          <p:cNvPr id="26" name="Text 24"/>
          <p:cNvSpPr/>
          <p:nvPr/>
        </p:nvSpPr>
        <p:spPr>
          <a:xfrm>
            <a:off x="8412479" y="3512592"/>
            <a:ext cx="1280160" cy="548640"/>
          </a:xfrm>
          <a:prstGeom prst="rect">
            <a:avLst/>
          </a:prstGeom>
          <a:noFill/>
          <a:ln/>
        </p:spPr>
        <p:txBody>
          <a:bodyPr wrap="square" lIns="0" tIns="0" rIns="0" bIns="0" rtlCol="0" anchor="ctr"/>
          <a:lstStyle/>
          <a:p>
            <a:pPr marL="0" indent="0" algn="ctr">
              <a:buNone/>
            </a:pPr>
            <a:r>
              <a:rPr lang="en-US" sz="1200" b="1" dirty="0">
                <a:solidFill>
                  <a:srgbClr val="FFFFFF"/>
                </a:solidFill>
                <a:latin typeface="Calibri" pitchFamily="34" charset="0"/>
                <a:ea typeface="Calibri" pitchFamily="34" charset="-122"/>
                <a:cs typeface="Calibri" pitchFamily="34" charset="-120"/>
              </a:rPr>
              <a:t>Geld</a:t>
            </a:r>
            <a:endParaRPr lang="en-US" sz="1200" b="1" dirty="0">
              <a:solidFill>
                <a:srgbClr val="FFFFFF"/>
              </a:solidFill>
            </a:endParaRPr>
          </a:p>
        </p:txBody>
      </p:sp>
      <p:sp>
        <p:nvSpPr>
          <p:cNvPr id="27" name="Shape 25"/>
          <p:cNvSpPr/>
          <p:nvPr/>
        </p:nvSpPr>
        <p:spPr>
          <a:xfrm>
            <a:off x="9875519" y="3512592"/>
            <a:ext cx="1554480" cy="548640"/>
          </a:xfrm>
          <a:prstGeom prst="roundRect">
            <a:avLst>
              <a:gd name="adj" fmla="val 16667"/>
            </a:avLst>
          </a:prstGeom>
          <a:solidFill>
            <a:srgbClr val="C9A6FF"/>
          </a:solidFill>
          <a:ln w="12700">
            <a:noFill/>
            <a:prstDash val="solid"/>
          </a:ln>
        </p:spPr>
        <p:txBody>
          <a:bodyPr/>
          <a:lstStyle/>
          <a:p>
            <a:endParaRPr lang="en-US"/>
          </a:p>
        </p:txBody>
      </p:sp>
      <p:sp>
        <p:nvSpPr>
          <p:cNvPr id="28" name="Text 26"/>
          <p:cNvSpPr/>
          <p:nvPr/>
        </p:nvSpPr>
        <p:spPr>
          <a:xfrm>
            <a:off x="9875519" y="3512592"/>
            <a:ext cx="1554480" cy="548640"/>
          </a:xfrm>
          <a:prstGeom prst="rect">
            <a:avLst/>
          </a:prstGeom>
          <a:noFill/>
          <a:ln/>
        </p:spPr>
        <p:txBody>
          <a:bodyPr wrap="square" lIns="0" tIns="0" rIns="0" bIns="0" rtlCol="0" anchor="ctr"/>
          <a:lstStyle/>
          <a:p>
            <a:pPr marL="0" indent="0" algn="ctr">
              <a:buNone/>
            </a:pPr>
            <a:r>
              <a:rPr lang="en-US" sz="1200" b="1" dirty="0">
                <a:solidFill>
                  <a:srgbClr val="1E244F"/>
                </a:solidFill>
                <a:latin typeface="Calibri" pitchFamily="34" charset="0"/>
                <a:ea typeface="Calibri" pitchFamily="34" charset="-122"/>
                <a:cs typeface="Calibri" pitchFamily="34" charset="-120"/>
              </a:rPr>
              <a:t>Familie</a:t>
            </a:r>
            <a:endParaRPr lang="en-US" sz="1200" b="1" dirty="0">
              <a:solidFill>
                <a:srgbClr val="1E244F"/>
              </a:solidFill>
            </a:endParaRPr>
          </a:p>
        </p:txBody>
      </p:sp>
      <p:sp>
        <p:nvSpPr>
          <p:cNvPr id="29" name="Shape 27"/>
          <p:cNvSpPr/>
          <p:nvPr/>
        </p:nvSpPr>
        <p:spPr>
          <a:xfrm>
            <a:off x="457200" y="5734281"/>
            <a:ext cx="11247120" cy="755805"/>
          </a:xfrm>
          <a:prstGeom prst="roundRect">
            <a:avLst>
              <a:gd name="adj" fmla="val 8000"/>
            </a:avLst>
          </a:prstGeom>
          <a:solidFill>
            <a:srgbClr val="3D4690"/>
          </a:solidFill>
          <a:ln w="19050">
            <a:noFill/>
            <a:prstDash val="solid"/>
          </a:ln>
        </p:spPr>
        <p:txBody>
          <a:bodyPr/>
          <a:lstStyle/>
          <a:p>
            <a:endParaRPr lang="en-US"/>
          </a:p>
        </p:txBody>
      </p:sp>
      <p:sp>
        <p:nvSpPr>
          <p:cNvPr id="30" name="Text 28"/>
          <p:cNvSpPr/>
          <p:nvPr/>
        </p:nvSpPr>
        <p:spPr>
          <a:xfrm>
            <a:off x="691351" y="5734281"/>
            <a:ext cx="10881360" cy="822960"/>
          </a:xfrm>
          <a:prstGeom prst="rect">
            <a:avLst/>
          </a:prstGeom>
          <a:noFill/>
          <a:ln/>
        </p:spPr>
        <p:txBody>
          <a:bodyPr wrap="square" lIns="0" tIns="0" rIns="0" bIns="0" rtlCol="0" anchor="ctr"/>
          <a:lstStyle/>
          <a:p>
            <a:pPr marL="0" indent="0">
              <a:buNone/>
            </a:pPr>
            <a:r>
              <a:rPr lang="en-US" sz="1200" b="1" dirty="0">
                <a:solidFill>
                  <a:srgbClr val="FFFFFF"/>
                </a:solidFill>
                <a:latin typeface="Calibri" pitchFamily="34" charset="0"/>
                <a:ea typeface="Calibri" pitchFamily="34" charset="-122"/>
                <a:cs typeface="Calibri" pitchFamily="34" charset="-120"/>
              </a:rPr>
              <a:t>Belangrijk: </a:t>
            </a:r>
            <a:r>
              <a:rPr lang="en-US" sz="1400" b="1" dirty="0">
                <a:solidFill>
                  <a:srgbClr val="FFFFFF"/>
                </a:solidFill>
                <a:latin typeface="Calibri" pitchFamily="34" charset="0"/>
                <a:ea typeface="Calibri" pitchFamily="34" charset="-122"/>
                <a:cs typeface="Calibri" pitchFamily="34" charset="-120"/>
              </a:rPr>
              <a:t>AI Ethics ≠ AI Compliance.</a:t>
            </a:r>
            <a:r>
              <a:rPr lang="en-US" sz="1200" i="1" dirty="0">
                <a:solidFill>
                  <a:srgbClr val="FFFFFF"/>
                </a:solidFill>
                <a:latin typeface="Calibri" pitchFamily="34" charset="0"/>
                <a:ea typeface="Calibri" pitchFamily="34" charset="-122"/>
                <a:cs typeface="Calibri" pitchFamily="34" charset="-120"/>
              </a:rPr>
              <a:t>  Compliance zorgt dat je voldoet aan regels. Ethiek vraagt of dat ook genoeg is.</a:t>
            </a:r>
            <a:endParaRPr lang="en-US" sz="1200" dirty="0">
              <a:solidFill>
                <a:srgbClr val="FFFFFF"/>
              </a:solidFill>
            </a:endParaRPr>
          </a:p>
        </p:txBody>
      </p:sp>
      <p:sp>
        <p:nvSpPr>
          <p:cNvPr id="31" name="Text 29"/>
          <p:cNvSpPr/>
          <p:nvPr/>
        </p:nvSpPr>
        <p:spPr>
          <a:xfrm>
            <a:off x="365760" y="6537960"/>
            <a:ext cx="5486400" cy="228600"/>
          </a:xfrm>
          <a:prstGeom prst="rect">
            <a:avLst/>
          </a:prstGeom>
          <a:noFill/>
          <a:ln/>
        </p:spPr>
        <p:txBody>
          <a:bodyPr wrap="square" lIns="0" tIns="0" rIns="0" bIns="0" rtlCol="0" anchor="ctr"/>
          <a:lstStyle/>
          <a:p>
            <a:pPr marL="0" indent="0">
              <a:buNone/>
            </a:pPr>
            <a:r>
              <a:rPr lang="en-US" sz="900" dirty="0">
                <a:solidFill>
                  <a:srgbClr val="888AA8"/>
                </a:solidFill>
                <a:latin typeface="Calibri" pitchFamily="34" charset="0"/>
                <a:ea typeface="Calibri" pitchFamily="34" charset="-122"/>
                <a:cs typeface="Calibri" pitchFamily="34" charset="-120"/>
              </a:rPr>
              <a:t>© AXVECO 2026. All rights reserved</a:t>
            </a:r>
            <a:endParaRPr lang="en-US" sz="900" dirty="0">
              <a:solidFill>
                <a:srgbClr val="888AA8"/>
              </a:solidFill>
            </a:endParaRPr>
          </a:p>
        </p:txBody>
      </p:sp>
      <p:sp>
        <p:nvSpPr>
          <p:cNvPr id="33" name="Freeform 2">
            <a:extLst>
              <a:ext uri="{FF2B5EF4-FFF2-40B4-BE49-F238E27FC236}">
                <a16:creationId xmlns:a16="http://schemas.microsoft.com/office/drawing/2014/main" id="{E102CB8F-FD8B-D9B1-4680-A320A6BA1D4D}"/>
              </a:ext>
            </a:extLst>
          </p:cNvPr>
          <p:cNvSpPr/>
          <p:nvPr/>
        </p:nvSpPr>
        <p:spPr>
          <a:xfrm>
            <a:off x="177329" y="-524752"/>
            <a:ext cx="7075061" cy="3138755"/>
          </a:xfrm>
          <a:custGeom>
            <a:avLst/>
            <a:gdLst/>
            <a:ahLst/>
            <a:cxnLst/>
            <a:rect l="l" t="t" r="r" b="b"/>
            <a:pathLst>
              <a:path w="10612592" h="4708132">
                <a:moveTo>
                  <a:pt x="0" y="0"/>
                </a:moveTo>
                <a:lnTo>
                  <a:pt x="10612592" y="0"/>
                </a:lnTo>
                <a:lnTo>
                  <a:pt x="10612592" y="4708132"/>
                </a:lnTo>
                <a:lnTo>
                  <a:pt x="0" y="4708132"/>
                </a:lnTo>
                <a:lnTo>
                  <a:pt x="0" y="0"/>
                </a:lnTo>
                <a:close/>
              </a:path>
            </a:pathLst>
          </a:custGeom>
          <a:blipFill>
            <a:blip>
              <a:extLst>
                <a:ext uri="{96DAC541-7B7A-43D3-8B79-37D633B846F1}">
                  <asvg:svgBlip xmlns:asvg="http://schemas.microsoft.com/office/drawing/2016/SVG/main" r:embed="rId3"/>
                </a:ext>
              </a:extLst>
            </a:blip>
            <a:stretch>
              <a:fillRect/>
            </a:stretch>
          </a:blipFill>
        </p:spPr>
        <p:txBody>
          <a:bodyPr/>
          <a:lstStyle/>
          <a:p>
            <a:endParaRPr lang="en-US"/>
          </a:p>
        </p:txBody>
      </p:sp>
      <p:sp>
        <p:nvSpPr>
          <p:cNvPr id="34" name="TextBox 8">
            <a:extLst>
              <a:ext uri="{FF2B5EF4-FFF2-40B4-BE49-F238E27FC236}">
                <a16:creationId xmlns:a16="http://schemas.microsoft.com/office/drawing/2014/main" id="{34730F56-0D55-3B2F-72B8-C6667E04C4E5}"/>
              </a:ext>
            </a:extLst>
          </p:cNvPr>
          <p:cNvSpPr txBox="1"/>
          <p:nvPr/>
        </p:nvSpPr>
        <p:spPr>
          <a:xfrm>
            <a:off x="1151698" y="326211"/>
            <a:ext cx="5992263" cy="1077283"/>
          </a:xfrm>
          <a:prstGeom prst="rect">
            <a:avLst/>
          </a:prstGeom>
        </p:spPr>
        <p:txBody>
          <a:bodyPr wrap="square" lIns="0" tIns="0" rIns="0" bIns="0" rtlCol="0" anchor="t">
            <a:spAutoFit/>
          </a:bodyPr>
          <a:lstStyle>
            <a:defPPr>
              <a:defRPr lang="en-US"/>
            </a:defPPr>
            <a:lvl1pPr marL="0" algn="l" defTabSz="609539" rtl="0" eaLnBrk="1" latinLnBrk="0" hangingPunct="1">
              <a:defRPr sz="1200" kern="1200">
                <a:solidFill>
                  <a:schemeClr val="tx1"/>
                </a:solidFill>
                <a:latin typeface="+mn-lt"/>
                <a:ea typeface="+mn-ea"/>
                <a:cs typeface="+mn-cs"/>
              </a:defRPr>
            </a:lvl1pPr>
            <a:lvl2pPr marL="304770" algn="l" defTabSz="609539" rtl="0" eaLnBrk="1" latinLnBrk="0" hangingPunct="1">
              <a:defRPr sz="1200" kern="1200">
                <a:solidFill>
                  <a:schemeClr val="tx1"/>
                </a:solidFill>
                <a:latin typeface="+mn-lt"/>
                <a:ea typeface="+mn-ea"/>
                <a:cs typeface="+mn-cs"/>
              </a:defRPr>
            </a:lvl2pPr>
            <a:lvl3pPr marL="609539" algn="l" defTabSz="609539" rtl="0" eaLnBrk="1" latinLnBrk="0" hangingPunct="1">
              <a:defRPr sz="1200" kern="1200">
                <a:solidFill>
                  <a:schemeClr val="tx1"/>
                </a:solidFill>
                <a:latin typeface="+mn-lt"/>
                <a:ea typeface="+mn-ea"/>
                <a:cs typeface="+mn-cs"/>
              </a:defRPr>
            </a:lvl3pPr>
            <a:lvl4pPr marL="914309" algn="l" defTabSz="609539" rtl="0" eaLnBrk="1" latinLnBrk="0" hangingPunct="1">
              <a:defRPr sz="1200" kern="1200">
                <a:solidFill>
                  <a:schemeClr val="tx1"/>
                </a:solidFill>
                <a:latin typeface="+mn-lt"/>
                <a:ea typeface="+mn-ea"/>
                <a:cs typeface="+mn-cs"/>
              </a:defRPr>
            </a:lvl4pPr>
            <a:lvl5pPr marL="1219078" algn="l" defTabSz="609539" rtl="0" eaLnBrk="1" latinLnBrk="0" hangingPunct="1">
              <a:defRPr sz="1200" kern="1200">
                <a:solidFill>
                  <a:schemeClr val="tx1"/>
                </a:solidFill>
                <a:latin typeface="+mn-lt"/>
                <a:ea typeface="+mn-ea"/>
                <a:cs typeface="+mn-cs"/>
              </a:defRPr>
            </a:lvl5pPr>
            <a:lvl6pPr marL="1523848" algn="l" defTabSz="609539" rtl="0" eaLnBrk="1" latinLnBrk="0" hangingPunct="1">
              <a:defRPr sz="1200" kern="1200">
                <a:solidFill>
                  <a:schemeClr val="tx1"/>
                </a:solidFill>
                <a:latin typeface="+mn-lt"/>
                <a:ea typeface="+mn-ea"/>
                <a:cs typeface="+mn-cs"/>
              </a:defRPr>
            </a:lvl6pPr>
            <a:lvl7pPr marL="1828617" algn="l" defTabSz="609539" rtl="0" eaLnBrk="1" latinLnBrk="0" hangingPunct="1">
              <a:defRPr sz="1200" kern="1200">
                <a:solidFill>
                  <a:schemeClr val="tx1"/>
                </a:solidFill>
                <a:latin typeface="+mn-lt"/>
                <a:ea typeface="+mn-ea"/>
                <a:cs typeface="+mn-cs"/>
              </a:defRPr>
            </a:lvl7pPr>
            <a:lvl8pPr marL="2133387" algn="l" defTabSz="609539" rtl="0" eaLnBrk="1" latinLnBrk="0" hangingPunct="1">
              <a:defRPr sz="1200" kern="1200">
                <a:solidFill>
                  <a:schemeClr val="tx1"/>
                </a:solidFill>
                <a:latin typeface="+mn-lt"/>
                <a:ea typeface="+mn-ea"/>
                <a:cs typeface="+mn-cs"/>
              </a:defRPr>
            </a:lvl8pPr>
            <a:lvl9pPr marL="2438156" algn="l" defTabSz="609539" rtl="0" eaLnBrk="1" latinLnBrk="0" hangingPunct="1">
              <a:defRPr sz="1200" kern="1200">
                <a:solidFill>
                  <a:schemeClr val="tx1"/>
                </a:solidFill>
                <a:latin typeface="+mn-lt"/>
                <a:ea typeface="+mn-ea"/>
                <a:cs typeface="+mn-cs"/>
              </a:defRPr>
            </a:lvl9pPr>
          </a:lstStyle>
          <a:p>
            <a:pPr algn="just">
              <a:lnSpc>
                <a:spcPts val="9304"/>
              </a:lnSpc>
            </a:pPr>
            <a:r>
              <a:rPr lang="en-US" sz="5400" spc="-133" dirty="0">
                <a:solidFill>
                  <a:srgbClr val="1E244F"/>
                </a:solidFill>
                <a:latin typeface="Lexend 2"/>
                <a:ea typeface="Lexend 2"/>
                <a:cs typeface="Lexend 2"/>
                <a:sym typeface="Lexend 2"/>
              </a:rPr>
              <a:t>Wat is </a:t>
            </a:r>
            <a:r>
              <a:rPr lang="en-US" sz="5400" spc="-133" dirty="0" err="1">
                <a:solidFill>
                  <a:srgbClr val="1E244F"/>
                </a:solidFill>
                <a:latin typeface="Lexend 2"/>
                <a:ea typeface="Lexend 2"/>
                <a:cs typeface="Lexend 2"/>
                <a:sym typeface="Lexend 2"/>
              </a:rPr>
              <a:t>ethiek</a:t>
            </a:r>
            <a:r>
              <a:rPr lang="en-US" sz="5400" spc="-133" dirty="0">
                <a:solidFill>
                  <a:srgbClr val="1E244F"/>
                </a:solidFill>
                <a:latin typeface="Lexend 2"/>
                <a:ea typeface="Lexend 2"/>
                <a:cs typeface="Lexend 2"/>
                <a:sym typeface="Lexend 2"/>
              </a:rPr>
              <a:t>?</a:t>
            </a:r>
          </a:p>
        </p:txBody>
      </p:sp>
      <p:sp>
        <p:nvSpPr>
          <p:cNvPr id="35" name="TextBox 9">
            <a:extLst>
              <a:ext uri="{FF2B5EF4-FFF2-40B4-BE49-F238E27FC236}">
                <a16:creationId xmlns:a16="http://schemas.microsoft.com/office/drawing/2014/main" id="{248EADDB-3D68-A5ED-EB92-4E89F89D4212}"/>
              </a:ext>
            </a:extLst>
          </p:cNvPr>
          <p:cNvSpPr txBox="1"/>
          <p:nvPr/>
        </p:nvSpPr>
        <p:spPr>
          <a:xfrm>
            <a:off x="457200" y="1866672"/>
            <a:ext cx="6309359" cy="4144083"/>
          </a:xfrm>
          <a:prstGeom prst="rect">
            <a:avLst/>
          </a:prstGeom>
        </p:spPr>
        <p:txBody>
          <a:bodyPr wrap="square" lIns="0" tIns="0" rIns="0" bIns="0" rtlCol="0" anchor="t">
            <a:spAutoFit/>
          </a:bodyPr>
          <a:lstStyle>
            <a:defPPr>
              <a:defRPr lang="en-US"/>
            </a:defPPr>
            <a:lvl1pPr marL="0" algn="l" defTabSz="609539" rtl="0" eaLnBrk="1" latinLnBrk="0" hangingPunct="1">
              <a:defRPr sz="1200" kern="1200">
                <a:solidFill>
                  <a:schemeClr val="tx1"/>
                </a:solidFill>
                <a:latin typeface="+mn-lt"/>
                <a:ea typeface="+mn-ea"/>
                <a:cs typeface="+mn-cs"/>
              </a:defRPr>
            </a:lvl1pPr>
            <a:lvl2pPr marL="304770" algn="l" defTabSz="609539" rtl="0" eaLnBrk="1" latinLnBrk="0" hangingPunct="1">
              <a:defRPr sz="1200" kern="1200">
                <a:solidFill>
                  <a:schemeClr val="tx1"/>
                </a:solidFill>
                <a:latin typeface="+mn-lt"/>
                <a:ea typeface="+mn-ea"/>
                <a:cs typeface="+mn-cs"/>
              </a:defRPr>
            </a:lvl2pPr>
            <a:lvl3pPr marL="609539" algn="l" defTabSz="609539" rtl="0" eaLnBrk="1" latinLnBrk="0" hangingPunct="1">
              <a:defRPr sz="1200" kern="1200">
                <a:solidFill>
                  <a:schemeClr val="tx1"/>
                </a:solidFill>
                <a:latin typeface="+mn-lt"/>
                <a:ea typeface="+mn-ea"/>
                <a:cs typeface="+mn-cs"/>
              </a:defRPr>
            </a:lvl3pPr>
            <a:lvl4pPr marL="914309" algn="l" defTabSz="609539" rtl="0" eaLnBrk="1" latinLnBrk="0" hangingPunct="1">
              <a:defRPr sz="1200" kern="1200">
                <a:solidFill>
                  <a:schemeClr val="tx1"/>
                </a:solidFill>
                <a:latin typeface="+mn-lt"/>
                <a:ea typeface="+mn-ea"/>
                <a:cs typeface="+mn-cs"/>
              </a:defRPr>
            </a:lvl4pPr>
            <a:lvl5pPr marL="1219078" algn="l" defTabSz="609539" rtl="0" eaLnBrk="1" latinLnBrk="0" hangingPunct="1">
              <a:defRPr sz="1200" kern="1200">
                <a:solidFill>
                  <a:schemeClr val="tx1"/>
                </a:solidFill>
                <a:latin typeface="+mn-lt"/>
                <a:ea typeface="+mn-ea"/>
                <a:cs typeface="+mn-cs"/>
              </a:defRPr>
            </a:lvl5pPr>
            <a:lvl6pPr marL="1523848" algn="l" defTabSz="609539" rtl="0" eaLnBrk="1" latinLnBrk="0" hangingPunct="1">
              <a:defRPr sz="1200" kern="1200">
                <a:solidFill>
                  <a:schemeClr val="tx1"/>
                </a:solidFill>
                <a:latin typeface="+mn-lt"/>
                <a:ea typeface="+mn-ea"/>
                <a:cs typeface="+mn-cs"/>
              </a:defRPr>
            </a:lvl6pPr>
            <a:lvl7pPr marL="1828617" algn="l" defTabSz="609539" rtl="0" eaLnBrk="1" latinLnBrk="0" hangingPunct="1">
              <a:defRPr sz="1200" kern="1200">
                <a:solidFill>
                  <a:schemeClr val="tx1"/>
                </a:solidFill>
                <a:latin typeface="+mn-lt"/>
                <a:ea typeface="+mn-ea"/>
                <a:cs typeface="+mn-cs"/>
              </a:defRPr>
            </a:lvl7pPr>
            <a:lvl8pPr marL="2133387" algn="l" defTabSz="609539" rtl="0" eaLnBrk="1" latinLnBrk="0" hangingPunct="1">
              <a:defRPr sz="1200" kern="1200">
                <a:solidFill>
                  <a:schemeClr val="tx1"/>
                </a:solidFill>
                <a:latin typeface="+mn-lt"/>
                <a:ea typeface="+mn-ea"/>
                <a:cs typeface="+mn-cs"/>
              </a:defRPr>
            </a:lvl8pPr>
            <a:lvl9pPr marL="2438156" algn="l" defTabSz="609539" rtl="0" eaLnBrk="1" latinLnBrk="0" hangingPunct="1">
              <a:defRPr sz="1200" kern="1200">
                <a:solidFill>
                  <a:schemeClr val="tx1"/>
                </a:solidFill>
                <a:latin typeface="+mn-lt"/>
                <a:ea typeface="+mn-ea"/>
                <a:cs typeface="+mn-cs"/>
              </a:defRPr>
            </a:lvl9pPr>
          </a:lstStyle>
          <a:p>
            <a:pPr marL="457200" indent="-457200">
              <a:lnSpc>
                <a:spcPts val="4138"/>
              </a:lnSpc>
              <a:buFont typeface="Arial" panose="020B0604020202020204" pitchFamily="34" charset="0"/>
              <a:buChar char="•"/>
            </a:pPr>
            <a:r>
              <a:rPr lang="en-US" sz="1800" dirty="0">
                <a:solidFill>
                  <a:srgbClr val="FFFFFF"/>
                </a:solidFill>
                <a:latin typeface="Poppins"/>
                <a:cs typeface="Poppins"/>
              </a:rPr>
              <a:t>Het </a:t>
            </a:r>
            <a:r>
              <a:rPr lang="en-US" sz="1800" dirty="0" err="1">
                <a:solidFill>
                  <a:srgbClr val="FFFFFF"/>
                </a:solidFill>
                <a:latin typeface="Poppins"/>
                <a:cs typeface="Poppins"/>
              </a:rPr>
              <a:t>gaat</a:t>
            </a:r>
            <a:r>
              <a:rPr lang="en-US" sz="1800" dirty="0">
                <a:solidFill>
                  <a:srgbClr val="FFFFFF"/>
                </a:solidFill>
                <a:latin typeface="Poppins"/>
                <a:cs typeface="Poppins"/>
              </a:rPr>
              <a:t> over de </a:t>
            </a:r>
            <a:r>
              <a:rPr lang="en-US" sz="1800" dirty="0" err="1">
                <a:solidFill>
                  <a:srgbClr val="FFFFFF"/>
                </a:solidFill>
                <a:latin typeface="Poppins"/>
                <a:cs typeface="Poppins"/>
              </a:rPr>
              <a:t>dingen</a:t>
            </a:r>
            <a:r>
              <a:rPr lang="en-US" sz="1800" dirty="0">
                <a:solidFill>
                  <a:srgbClr val="FFFFFF"/>
                </a:solidFill>
                <a:latin typeface="Poppins"/>
                <a:cs typeface="Poppins"/>
              </a:rPr>
              <a:t> die </a:t>
            </a:r>
            <a:r>
              <a:rPr lang="en-US" sz="1800" dirty="0" err="1">
                <a:solidFill>
                  <a:srgbClr val="FFFFFF"/>
                </a:solidFill>
                <a:latin typeface="Poppins"/>
                <a:cs typeface="Poppins"/>
              </a:rPr>
              <a:t>belangrijk</a:t>
            </a:r>
            <a:r>
              <a:rPr lang="en-US" sz="1800" dirty="0">
                <a:solidFill>
                  <a:srgbClr val="FFFFFF"/>
                </a:solidFill>
                <a:latin typeface="Poppins"/>
                <a:cs typeface="Poppins"/>
              </a:rPr>
              <a:t> </a:t>
            </a:r>
            <a:r>
              <a:rPr lang="en-US" sz="1800" dirty="0" err="1">
                <a:solidFill>
                  <a:srgbClr val="FFFFFF"/>
                </a:solidFill>
                <a:latin typeface="Poppins"/>
                <a:cs typeface="Poppins"/>
              </a:rPr>
              <a:t>voor</a:t>
            </a:r>
            <a:r>
              <a:rPr lang="en-US" sz="1800" dirty="0">
                <a:solidFill>
                  <a:srgbClr val="FFFFFF"/>
                </a:solidFill>
                <a:latin typeface="Poppins"/>
                <a:cs typeface="Poppins"/>
              </a:rPr>
              <a:t> </a:t>
            </a:r>
            <a:r>
              <a:rPr lang="en-US" sz="1800" dirty="0" err="1">
                <a:solidFill>
                  <a:srgbClr val="FFFFFF"/>
                </a:solidFill>
                <a:latin typeface="Poppins"/>
                <a:cs typeface="Poppins"/>
              </a:rPr>
              <a:t>ons</a:t>
            </a:r>
            <a:r>
              <a:rPr lang="en-US" sz="1800" dirty="0">
                <a:solidFill>
                  <a:srgbClr val="FFFFFF"/>
                </a:solidFill>
                <a:latin typeface="Poppins"/>
                <a:cs typeface="Poppins"/>
              </a:rPr>
              <a:t> </a:t>
            </a:r>
            <a:r>
              <a:rPr lang="en-US" sz="1800" dirty="0" err="1">
                <a:solidFill>
                  <a:srgbClr val="FFFFFF"/>
                </a:solidFill>
                <a:latin typeface="Poppins"/>
                <a:cs typeface="Poppins"/>
              </a:rPr>
              <a:t>zijn</a:t>
            </a:r>
            <a:endParaRPr lang="en-US" sz="1800" dirty="0">
              <a:solidFill>
                <a:srgbClr val="FFFFFF"/>
              </a:solidFill>
              <a:latin typeface="Poppins"/>
              <a:cs typeface="Poppins"/>
            </a:endParaRPr>
          </a:p>
          <a:p>
            <a:pPr marL="457200" indent="-457200">
              <a:lnSpc>
                <a:spcPts val="4138"/>
              </a:lnSpc>
              <a:buFont typeface="Arial" panose="020B0604020202020204" pitchFamily="34" charset="0"/>
              <a:buChar char="•"/>
            </a:pPr>
            <a:r>
              <a:rPr lang="en-US" sz="1800" dirty="0">
                <a:solidFill>
                  <a:srgbClr val="FFFFFF"/>
                </a:solidFill>
                <a:latin typeface="Poppins"/>
                <a:cs typeface="Poppins"/>
              </a:rPr>
              <a:t>Die </a:t>
            </a:r>
            <a:r>
              <a:rPr lang="en-US" sz="1800" dirty="0" err="1">
                <a:solidFill>
                  <a:srgbClr val="FFFFFF"/>
                </a:solidFill>
                <a:latin typeface="Poppins"/>
                <a:cs typeface="Poppins"/>
              </a:rPr>
              <a:t>dingen</a:t>
            </a:r>
            <a:r>
              <a:rPr lang="en-US" sz="1800" dirty="0">
                <a:solidFill>
                  <a:srgbClr val="FFFFFF"/>
                </a:solidFill>
                <a:latin typeface="Poppins"/>
                <a:cs typeface="Poppins"/>
              </a:rPr>
              <a:t> </a:t>
            </a:r>
            <a:r>
              <a:rPr lang="en-US" sz="1800" dirty="0" err="1">
                <a:solidFill>
                  <a:srgbClr val="FFFFFF"/>
                </a:solidFill>
                <a:latin typeface="Poppins"/>
                <a:cs typeface="Poppins"/>
              </a:rPr>
              <a:t>noemen</a:t>
            </a:r>
            <a:r>
              <a:rPr lang="en-US" sz="1800" dirty="0">
                <a:solidFill>
                  <a:srgbClr val="FFFFFF"/>
                </a:solidFill>
                <a:latin typeface="Poppins"/>
                <a:cs typeface="Poppins"/>
              </a:rPr>
              <a:t> we </a:t>
            </a:r>
            <a:r>
              <a:rPr lang="en-US" sz="1800" dirty="0" err="1">
                <a:solidFill>
                  <a:srgbClr val="FFFFFF"/>
                </a:solidFill>
                <a:latin typeface="Poppins"/>
                <a:cs typeface="Poppins"/>
              </a:rPr>
              <a:t>waarden</a:t>
            </a:r>
            <a:r>
              <a:rPr lang="en-US" sz="1800" dirty="0">
                <a:solidFill>
                  <a:srgbClr val="FFFFFF"/>
                </a:solidFill>
                <a:latin typeface="Poppins"/>
                <a:cs typeface="Poppins"/>
              </a:rPr>
              <a:t>.</a:t>
            </a:r>
          </a:p>
          <a:p>
            <a:pPr marL="761970" lvl="1" indent="-457200">
              <a:lnSpc>
                <a:spcPts val="4138"/>
              </a:lnSpc>
              <a:buFont typeface="Arial" panose="020B0604020202020204" pitchFamily="34" charset="0"/>
              <a:buChar char="•"/>
            </a:pPr>
            <a:r>
              <a:rPr lang="en-US" sz="1800" dirty="0">
                <a:solidFill>
                  <a:srgbClr val="FFFFFF"/>
                </a:solidFill>
                <a:latin typeface="Poppins"/>
                <a:cs typeface="Poppins"/>
              </a:rPr>
              <a:t>Wie </a:t>
            </a:r>
            <a:r>
              <a:rPr lang="en-US" sz="1800" dirty="0" err="1">
                <a:solidFill>
                  <a:srgbClr val="FFFFFF"/>
                </a:solidFill>
                <a:latin typeface="Poppins"/>
                <a:cs typeface="Poppins"/>
              </a:rPr>
              <a:t>waarden</a:t>
            </a:r>
            <a:r>
              <a:rPr lang="en-US" sz="1800" dirty="0">
                <a:solidFill>
                  <a:srgbClr val="FFFFFF"/>
                </a:solidFill>
                <a:latin typeface="Poppins"/>
                <a:cs typeface="Poppins"/>
              </a:rPr>
              <a:t> </a:t>
            </a:r>
            <a:r>
              <a:rPr lang="en-US" sz="1800" dirty="0" err="1">
                <a:solidFill>
                  <a:srgbClr val="FFFFFF"/>
                </a:solidFill>
                <a:latin typeface="Poppins"/>
                <a:cs typeface="Poppins"/>
              </a:rPr>
              <a:t>heeft</a:t>
            </a:r>
            <a:r>
              <a:rPr lang="en-US" sz="1800" dirty="0">
                <a:solidFill>
                  <a:srgbClr val="FFFFFF"/>
                </a:solidFill>
                <a:latin typeface="Poppins"/>
                <a:cs typeface="Poppins"/>
              </a:rPr>
              <a:t>, </a:t>
            </a:r>
            <a:r>
              <a:rPr lang="en-US" sz="1800" dirty="0" err="1">
                <a:solidFill>
                  <a:srgbClr val="FFFFFF"/>
                </a:solidFill>
                <a:latin typeface="Poppins"/>
                <a:cs typeface="Poppins"/>
              </a:rPr>
              <a:t>heeft</a:t>
            </a:r>
            <a:r>
              <a:rPr lang="en-US" sz="1800" dirty="0">
                <a:solidFill>
                  <a:srgbClr val="FFFFFF"/>
                </a:solidFill>
                <a:latin typeface="Poppins"/>
                <a:cs typeface="Poppins"/>
              </a:rPr>
              <a:t> </a:t>
            </a:r>
            <a:r>
              <a:rPr lang="en-US" sz="1800" dirty="0" err="1">
                <a:solidFill>
                  <a:srgbClr val="FFFFFF"/>
                </a:solidFill>
                <a:latin typeface="Poppins"/>
                <a:cs typeface="Poppins"/>
              </a:rPr>
              <a:t>ethiek</a:t>
            </a:r>
            <a:r>
              <a:rPr lang="en-US" sz="1800" dirty="0">
                <a:solidFill>
                  <a:srgbClr val="FFFFFF"/>
                </a:solidFill>
                <a:latin typeface="Poppins"/>
                <a:cs typeface="Poppins"/>
              </a:rPr>
              <a:t>. </a:t>
            </a:r>
          </a:p>
          <a:p>
            <a:pPr marL="761970" lvl="1" indent="-457200">
              <a:lnSpc>
                <a:spcPts val="4138"/>
              </a:lnSpc>
              <a:buFont typeface="Arial" panose="020B0604020202020204" pitchFamily="34" charset="0"/>
              <a:buChar char="•"/>
            </a:pPr>
            <a:r>
              <a:rPr lang="en-US" sz="1800" dirty="0">
                <a:solidFill>
                  <a:srgbClr val="FFFFFF"/>
                </a:solidFill>
                <a:latin typeface="Poppins"/>
                <a:cs typeface="Poppins"/>
              </a:rPr>
              <a:t>Die </a:t>
            </a:r>
            <a:r>
              <a:rPr lang="en-US" sz="1800" dirty="0" err="1">
                <a:solidFill>
                  <a:srgbClr val="FFFFFF"/>
                </a:solidFill>
                <a:latin typeface="Poppins"/>
                <a:cs typeface="Poppins"/>
              </a:rPr>
              <a:t>ethiek</a:t>
            </a:r>
            <a:r>
              <a:rPr lang="en-US" sz="1800" dirty="0">
                <a:solidFill>
                  <a:srgbClr val="FFFFFF"/>
                </a:solidFill>
                <a:latin typeface="Poppins"/>
                <a:cs typeface="Poppins"/>
              </a:rPr>
              <a:t> </a:t>
            </a:r>
            <a:r>
              <a:rPr lang="en-US" sz="1800" dirty="0" err="1">
                <a:solidFill>
                  <a:srgbClr val="FFFFFF"/>
                </a:solidFill>
                <a:latin typeface="Poppins"/>
                <a:cs typeface="Poppins"/>
              </a:rPr>
              <a:t>stuurt</a:t>
            </a:r>
            <a:r>
              <a:rPr lang="en-US" sz="1800" dirty="0">
                <a:solidFill>
                  <a:srgbClr val="FFFFFF"/>
                </a:solidFill>
                <a:latin typeface="Poppins"/>
                <a:cs typeface="Poppins"/>
              </a:rPr>
              <a:t> hoe we </a:t>
            </a:r>
            <a:r>
              <a:rPr lang="en-US" sz="1800" dirty="0" err="1">
                <a:solidFill>
                  <a:srgbClr val="FFFFFF"/>
                </a:solidFill>
                <a:latin typeface="Poppins"/>
                <a:cs typeface="Poppins"/>
              </a:rPr>
              <a:t>handelen</a:t>
            </a:r>
            <a:r>
              <a:rPr lang="en-US" sz="1800" dirty="0">
                <a:solidFill>
                  <a:srgbClr val="FFFFFF"/>
                </a:solidFill>
                <a:latin typeface="Poppins"/>
                <a:cs typeface="Poppins"/>
              </a:rPr>
              <a:t>.</a:t>
            </a:r>
          </a:p>
          <a:p>
            <a:pPr marL="457200" indent="-457200">
              <a:lnSpc>
                <a:spcPts val="4138"/>
              </a:lnSpc>
              <a:buFont typeface="Arial" panose="020B0604020202020204" pitchFamily="34" charset="0"/>
              <a:buChar char="•"/>
            </a:pPr>
            <a:r>
              <a:rPr lang="en-US" sz="1800" dirty="0" err="1">
                <a:solidFill>
                  <a:srgbClr val="FFFFFF"/>
                </a:solidFill>
                <a:latin typeface="Poppins"/>
                <a:cs typeface="Poppins"/>
              </a:rPr>
              <a:t>Ethiek</a:t>
            </a:r>
            <a:r>
              <a:rPr lang="en-US" sz="1800" dirty="0">
                <a:solidFill>
                  <a:srgbClr val="FFFFFF"/>
                </a:solidFill>
                <a:latin typeface="Poppins"/>
                <a:cs typeface="Poppins"/>
              </a:rPr>
              <a:t> is </a:t>
            </a:r>
            <a:r>
              <a:rPr lang="en-US" sz="1800" dirty="0" err="1">
                <a:solidFill>
                  <a:srgbClr val="FFFFFF"/>
                </a:solidFill>
                <a:latin typeface="Poppins"/>
                <a:cs typeface="Poppins"/>
              </a:rPr>
              <a:t>daarbij</a:t>
            </a:r>
            <a:r>
              <a:rPr lang="en-US" sz="1800" dirty="0">
                <a:solidFill>
                  <a:srgbClr val="FFFFFF"/>
                </a:solidFill>
                <a:latin typeface="Poppins"/>
                <a:cs typeface="Poppins"/>
              </a:rPr>
              <a:t> </a:t>
            </a:r>
            <a:r>
              <a:rPr lang="en-US" sz="1800" b="1" dirty="0" err="1">
                <a:solidFill>
                  <a:srgbClr val="FFFFFF"/>
                </a:solidFill>
                <a:latin typeface="Poppins"/>
                <a:cs typeface="Poppins"/>
              </a:rPr>
              <a:t>niet</a:t>
            </a:r>
            <a:r>
              <a:rPr lang="en-US" sz="1800" b="1" dirty="0">
                <a:solidFill>
                  <a:srgbClr val="FFFFFF"/>
                </a:solidFill>
                <a:latin typeface="Poppins"/>
                <a:cs typeface="Poppins"/>
              </a:rPr>
              <a:t> </a:t>
            </a:r>
            <a:r>
              <a:rPr lang="en-US" sz="1800" b="1" dirty="0" err="1">
                <a:solidFill>
                  <a:srgbClr val="FFFFFF"/>
                </a:solidFill>
                <a:latin typeface="Poppins"/>
                <a:cs typeface="Poppins"/>
              </a:rPr>
              <a:t>rechtlijnig</a:t>
            </a:r>
            <a:r>
              <a:rPr lang="en-US" sz="1800" dirty="0">
                <a:solidFill>
                  <a:srgbClr val="FFFFFF"/>
                </a:solidFill>
                <a:latin typeface="Poppins"/>
                <a:cs typeface="Poppins"/>
              </a:rPr>
              <a:t>. Ze is </a:t>
            </a:r>
            <a:r>
              <a:rPr lang="en-US" sz="1800" dirty="0" err="1">
                <a:solidFill>
                  <a:srgbClr val="FFFFFF"/>
                </a:solidFill>
                <a:latin typeface="Poppins"/>
                <a:cs typeface="Poppins"/>
              </a:rPr>
              <a:t>afhankelijk</a:t>
            </a:r>
            <a:r>
              <a:rPr lang="en-US" sz="1800" dirty="0">
                <a:solidFill>
                  <a:srgbClr val="FFFFFF"/>
                </a:solidFill>
                <a:latin typeface="Poppins"/>
                <a:cs typeface="Poppins"/>
              </a:rPr>
              <a:t> van </a:t>
            </a:r>
            <a:r>
              <a:rPr lang="en-US" sz="1800" dirty="0" err="1">
                <a:solidFill>
                  <a:srgbClr val="FFFFFF"/>
                </a:solidFill>
                <a:latin typeface="Poppins"/>
                <a:cs typeface="Poppins"/>
              </a:rPr>
              <a:t>normen</a:t>
            </a:r>
            <a:r>
              <a:rPr lang="en-US" sz="1800" dirty="0">
                <a:solidFill>
                  <a:srgbClr val="FFFFFF"/>
                </a:solidFill>
                <a:latin typeface="Poppins"/>
                <a:cs typeface="Poppins"/>
              </a:rPr>
              <a:t> </a:t>
            </a:r>
            <a:r>
              <a:rPr lang="en-US" sz="1800" dirty="0" err="1">
                <a:solidFill>
                  <a:srgbClr val="FFFFFF"/>
                </a:solidFill>
                <a:latin typeface="Poppins"/>
                <a:cs typeface="Poppins"/>
              </a:rPr>
              <a:t>en</a:t>
            </a:r>
            <a:r>
              <a:rPr lang="en-US" sz="1800" dirty="0">
                <a:solidFill>
                  <a:srgbClr val="FFFFFF"/>
                </a:solidFill>
                <a:latin typeface="Poppins"/>
                <a:cs typeface="Poppins"/>
              </a:rPr>
              <a:t> </a:t>
            </a:r>
            <a:r>
              <a:rPr lang="en-US" sz="1800" dirty="0" err="1">
                <a:solidFill>
                  <a:srgbClr val="FFFFFF"/>
                </a:solidFill>
                <a:latin typeface="Poppins"/>
                <a:cs typeface="Poppins"/>
              </a:rPr>
              <a:t>waarden</a:t>
            </a:r>
            <a:r>
              <a:rPr lang="en-US" sz="1800" dirty="0">
                <a:solidFill>
                  <a:srgbClr val="FFFFFF"/>
                </a:solidFill>
                <a:latin typeface="Poppins"/>
                <a:cs typeface="Poppins"/>
              </a:rPr>
              <a:t>, </a:t>
            </a:r>
            <a:r>
              <a:rPr lang="en-US" sz="1800" dirty="0" err="1">
                <a:solidFill>
                  <a:srgbClr val="FFFFFF"/>
                </a:solidFill>
                <a:latin typeface="Poppins"/>
                <a:cs typeface="Poppins"/>
              </a:rPr>
              <a:t>en</a:t>
            </a:r>
            <a:r>
              <a:rPr lang="en-US" sz="1800" dirty="0">
                <a:solidFill>
                  <a:srgbClr val="FFFFFF"/>
                </a:solidFill>
                <a:latin typeface="Poppins"/>
                <a:cs typeface="Poppins"/>
              </a:rPr>
              <a:t> </a:t>
            </a:r>
            <a:r>
              <a:rPr lang="en-US" sz="1800" dirty="0" err="1">
                <a:solidFill>
                  <a:srgbClr val="FFFFFF"/>
                </a:solidFill>
                <a:latin typeface="Poppins"/>
                <a:cs typeface="Poppins"/>
              </a:rPr>
              <a:t>daarmee</a:t>
            </a:r>
            <a:r>
              <a:rPr lang="en-US" sz="1800" dirty="0">
                <a:solidFill>
                  <a:srgbClr val="FFFFFF"/>
                </a:solidFill>
                <a:latin typeface="Poppins"/>
                <a:cs typeface="Poppins"/>
              </a:rPr>
              <a:t> </a:t>
            </a:r>
            <a:r>
              <a:rPr lang="en-US" sz="1800" b="1" dirty="0" err="1">
                <a:solidFill>
                  <a:srgbClr val="FFFFFF"/>
                </a:solidFill>
                <a:latin typeface="Poppins"/>
                <a:cs typeface="Poppins"/>
              </a:rPr>
              <a:t>cultureel</a:t>
            </a:r>
            <a:r>
              <a:rPr lang="en-US" sz="1800" b="1" dirty="0">
                <a:solidFill>
                  <a:srgbClr val="FFFFFF"/>
                </a:solidFill>
                <a:latin typeface="Poppins"/>
                <a:cs typeface="Poppins"/>
              </a:rPr>
              <a:t>- </a:t>
            </a:r>
            <a:r>
              <a:rPr lang="en-US" sz="1800" b="1" dirty="0" err="1">
                <a:solidFill>
                  <a:srgbClr val="FFFFFF"/>
                </a:solidFill>
                <a:latin typeface="Poppins"/>
                <a:cs typeface="Poppins"/>
              </a:rPr>
              <a:t>en</a:t>
            </a:r>
            <a:r>
              <a:rPr lang="en-US" sz="1800" b="1" dirty="0">
                <a:solidFill>
                  <a:srgbClr val="FFFFFF"/>
                </a:solidFill>
                <a:latin typeface="Poppins"/>
                <a:cs typeface="Poppins"/>
              </a:rPr>
              <a:t> </a:t>
            </a:r>
            <a:r>
              <a:rPr lang="en-US" sz="1800" b="1" dirty="0" err="1">
                <a:solidFill>
                  <a:srgbClr val="FFFFFF"/>
                </a:solidFill>
                <a:latin typeface="Poppins"/>
                <a:cs typeface="Poppins"/>
              </a:rPr>
              <a:t>persoonsgebonden</a:t>
            </a:r>
            <a:r>
              <a:rPr lang="en-US" sz="1800" b="1" dirty="0">
                <a:solidFill>
                  <a:srgbClr val="FFFFFF"/>
                </a:solidFill>
                <a:latin typeface="Poppins"/>
                <a:cs typeface="Poppins"/>
              </a:rPr>
              <a:t>.</a:t>
            </a:r>
          </a:p>
          <a:p>
            <a:pPr algn="l">
              <a:lnSpc>
                <a:spcPts val="4138"/>
              </a:lnSpc>
            </a:pPr>
            <a:endParaRPr lang="en-US" sz="1800" dirty="0">
              <a:solidFill>
                <a:srgbClr val="FFFFFF"/>
              </a:solidFill>
              <a:latin typeface="Poppins"/>
              <a:ea typeface="Poppins"/>
              <a:cs typeface="Poppins"/>
              <a:sym typeface="Poppins"/>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1E244F"/>
        </a:solidFill>
        <a:effectLst/>
      </p:bgPr>
    </p:bg>
    <p:spTree>
      <p:nvGrpSpPr>
        <p:cNvPr id="1" name="">
          <a:extLst>
            <a:ext uri="{FF2B5EF4-FFF2-40B4-BE49-F238E27FC236}">
              <a16:creationId xmlns:a16="http://schemas.microsoft.com/office/drawing/2014/main" id="{6B50C285-255F-8131-65C5-9541761F4212}"/>
            </a:ext>
          </a:extLst>
        </p:cNvPr>
        <p:cNvGrpSpPr/>
        <p:nvPr/>
      </p:nvGrpSpPr>
      <p:grpSpPr>
        <a:xfrm>
          <a:off x="0" y="0"/>
          <a:ext cx="0" cy="0"/>
          <a:chOff x="0" y="0"/>
          <a:chExt cx="0" cy="0"/>
        </a:xfrm>
      </p:grpSpPr>
      <p:sp>
        <p:nvSpPr>
          <p:cNvPr id="2" name="Freeform 2">
            <a:extLst>
              <a:ext uri="{FF2B5EF4-FFF2-40B4-BE49-F238E27FC236}">
                <a16:creationId xmlns:a16="http://schemas.microsoft.com/office/drawing/2014/main" id="{021C37B7-3C8E-8EBC-D699-D202194DFBB3}"/>
              </a:ext>
            </a:extLst>
          </p:cNvPr>
          <p:cNvSpPr/>
          <p:nvPr/>
        </p:nvSpPr>
        <p:spPr>
          <a:xfrm>
            <a:off x="2321564" y="0"/>
            <a:ext cx="7075061" cy="3138755"/>
          </a:xfrm>
          <a:custGeom>
            <a:avLst/>
            <a:gdLst/>
            <a:ahLst/>
            <a:cxnLst/>
            <a:rect l="l" t="t" r="r" b="b"/>
            <a:pathLst>
              <a:path w="10612592" h="4708132">
                <a:moveTo>
                  <a:pt x="0" y="0"/>
                </a:moveTo>
                <a:lnTo>
                  <a:pt x="10612592" y="0"/>
                </a:lnTo>
                <a:lnTo>
                  <a:pt x="10612592" y="4708132"/>
                </a:lnTo>
                <a:lnTo>
                  <a:pt x="0" y="4708132"/>
                </a:lnTo>
                <a:lnTo>
                  <a:pt x="0" y="0"/>
                </a:lnTo>
                <a:close/>
              </a:path>
            </a:pathLst>
          </a:custGeom>
          <a:blipFill>
            <a:blip>
              <a:extLst>
                <a:ext uri="{96DAC541-7B7A-43D3-8B79-37D633B846F1}">
                  <asvg:svgBlip xmlns:asvg="http://schemas.microsoft.com/office/drawing/2016/SVG/main" r:embed="rId3"/>
                </a:ext>
              </a:extLst>
            </a:blip>
            <a:stretch>
              <a:fillRect/>
            </a:stretch>
          </a:blipFill>
        </p:spPr>
        <p:txBody>
          <a:bodyPr/>
          <a:lstStyle/>
          <a:p>
            <a:endParaRPr lang="en-US"/>
          </a:p>
        </p:txBody>
      </p:sp>
      <p:sp>
        <p:nvSpPr>
          <p:cNvPr id="3" name="Freeform 3">
            <a:extLst>
              <a:ext uri="{FF2B5EF4-FFF2-40B4-BE49-F238E27FC236}">
                <a16:creationId xmlns:a16="http://schemas.microsoft.com/office/drawing/2014/main" id="{829FE0F9-8C04-56E9-C424-E27F2591E570}"/>
              </a:ext>
            </a:extLst>
          </p:cNvPr>
          <p:cNvSpPr/>
          <p:nvPr/>
        </p:nvSpPr>
        <p:spPr>
          <a:xfrm>
            <a:off x="2795376" y="0"/>
            <a:ext cx="7075061" cy="3138755"/>
          </a:xfrm>
          <a:custGeom>
            <a:avLst/>
            <a:gdLst/>
            <a:ahLst/>
            <a:cxnLst/>
            <a:rect l="l" t="t" r="r" b="b"/>
            <a:pathLst>
              <a:path w="10612592" h="4708132">
                <a:moveTo>
                  <a:pt x="0" y="0"/>
                </a:moveTo>
                <a:lnTo>
                  <a:pt x="10612592" y="0"/>
                </a:lnTo>
                <a:lnTo>
                  <a:pt x="10612592" y="4708132"/>
                </a:lnTo>
                <a:lnTo>
                  <a:pt x="0" y="4708132"/>
                </a:lnTo>
                <a:lnTo>
                  <a:pt x="0" y="0"/>
                </a:lnTo>
                <a:close/>
              </a:path>
            </a:pathLst>
          </a:custGeom>
          <a:blipFill>
            <a:blip>
              <a:extLst>
                <a:ext uri="{96DAC541-7B7A-43D3-8B79-37D633B846F1}">
                  <asvg:svgBlip xmlns:asvg="http://schemas.microsoft.com/office/drawing/2016/SVG/main" r:embed="rId3"/>
                </a:ext>
              </a:extLst>
            </a:blip>
            <a:stretch>
              <a:fillRect/>
            </a:stretch>
          </a:blipFill>
        </p:spPr>
        <p:txBody>
          <a:bodyPr/>
          <a:lstStyle/>
          <a:p>
            <a:endParaRPr lang="en-US"/>
          </a:p>
        </p:txBody>
      </p:sp>
      <p:sp>
        <p:nvSpPr>
          <p:cNvPr id="4" name="Freeform 4">
            <a:extLst>
              <a:ext uri="{FF2B5EF4-FFF2-40B4-BE49-F238E27FC236}">
                <a16:creationId xmlns:a16="http://schemas.microsoft.com/office/drawing/2014/main" id="{0B2BC267-6748-FE66-996A-11769E02E0AA}"/>
              </a:ext>
            </a:extLst>
          </p:cNvPr>
          <p:cNvSpPr/>
          <p:nvPr/>
        </p:nvSpPr>
        <p:spPr>
          <a:xfrm>
            <a:off x="10283991" y="285185"/>
            <a:ext cx="1629482" cy="673381"/>
          </a:xfrm>
          <a:custGeom>
            <a:avLst/>
            <a:gdLst/>
            <a:ahLst/>
            <a:cxnLst/>
            <a:rect l="l" t="t" r="r" b="b"/>
            <a:pathLst>
              <a:path w="2444223" h="1010071">
                <a:moveTo>
                  <a:pt x="0" y="0"/>
                </a:moveTo>
                <a:lnTo>
                  <a:pt x="2444223" y="0"/>
                </a:lnTo>
                <a:lnTo>
                  <a:pt x="2444223" y="1010071"/>
                </a:lnTo>
                <a:lnTo>
                  <a:pt x="0" y="1010071"/>
                </a:lnTo>
                <a:lnTo>
                  <a:pt x="0" y="0"/>
                </a:lnTo>
                <a:close/>
              </a:path>
            </a:pathLst>
          </a:custGeom>
          <a:blipFill>
            <a:blip>
              <a:extLst>
                <a:ext uri="{96DAC541-7B7A-43D3-8B79-37D633B846F1}">
                  <asvg:svgBlip xmlns:asvg="http://schemas.microsoft.com/office/drawing/2016/SVG/main" r:embed="rId4"/>
                </a:ext>
              </a:extLst>
            </a:blip>
            <a:stretch>
              <a:fillRect/>
            </a:stretch>
          </a:blipFill>
        </p:spPr>
        <p:txBody>
          <a:bodyPr/>
          <a:lstStyle/>
          <a:p>
            <a:endParaRPr lang="en-US"/>
          </a:p>
        </p:txBody>
      </p:sp>
      <p:grpSp>
        <p:nvGrpSpPr>
          <p:cNvPr id="5" name="Group 5">
            <a:extLst>
              <a:ext uri="{FF2B5EF4-FFF2-40B4-BE49-F238E27FC236}">
                <a16:creationId xmlns:a16="http://schemas.microsoft.com/office/drawing/2014/main" id="{F2165FCC-4F17-9C9A-4227-BD7F7ACC1BB6}"/>
              </a:ext>
            </a:extLst>
          </p:cNvPr>
          <p:cNvGrpSpPr/>
          <p:nvPr/>
        </p:nvGrpSpPr>
        <p:grpSpPr>
          <a:xfrm>
            <a:off x="1041365" y="2675246"/>
            <a:ext cx="3048759" cy="3388266"/>
            <a:chOff x="0" y="0"/>
            <a:chExt cx="1204448" cy="1338574"/>
          </a:xfrm>
        </p:grpSpPr>
        <p:sp>
          <p:nvSpPr>
            <p:cNvPr id="6" name="Freeform 6">
              <a:extLst>
                <a:ext uri="{FF2B5EF4-FFF2-40B4-BE49-F238E27FC236}">
                  <a16:creationId xmlns:a16="http://schemas.microsoft.com/office/drawing/2014/main" id="{F73AFD71-1C11-3D6A-00AD-801F00BED222}"/>
                </a:ext>
              </a:extLst>
            </p:cNvPr>
            <p:cNvSpPr/>
            <p:nvPr/>
          </p:nvSpPr>
          <p:spPr>
            <a:xfrm>
              <a:off x="0" y="0"/>
              <a:ext cx="1204448" cy="1338574"/>
            </a:xfrm>
            <a:custGeom>
              <a:avLst/>
              <a:gdLst/>
              <a:ahLst/>
              <a:cxnLst/>
              <a:rect l="l" t="t" r="r" b="b"/>
              <a:pathLst>
                <a:path w="1204448" h="1338574">
                  <a:moveTo>
                    <a:pt x="86338" y="0"/>
                  </a:moveTo>
                  <a:lnTo>
                    <a:pt x="1118110" y="0"/>
                  </a:lnTo>
                  <a:cubicBezTo>
                    <a:pt x="1165793" y="0"/>
                    <a:pt x="1204448" y="38655"/>
                    <a:pt x="1204448" y="86338"/>
                  </a:cubicBezTo>
                  <a:lnTo>
                    <a:pt x="1204448" y="1252236"/>
                  </a:lnTo>
                  <a:cubicBezTo>
                    <a:pt x="1204448" y="1275134"/>
                    <a:pt x="1195352" y="1297095"/>
                    <a:pt x="1179160" y="1313286"/>
                  </a:cubicBezTo>
                  <a:cubicBezTo>
                    <a:pt x="1162969" y="1329478"/>
                    <a:pt x="1141008" y="1338574"/>
                    <a:pt x="1118110" y="1338574"/>
                  </a:cubicBezTo>
                  <a:lnTo>
                    <a:pt x="86338" y="1338574"/>
                  </a:lnTo>
                  <a:cubicBezTo>
                    <a:pt x="63440" y="1338574"/>
                    <a:pt x="41480" y="1329478"/>
                    <a:pt x="25288" y="1313286"/>
                  </a:cubicBezTo>
                  <a:cubicBezTo>
                    <a:pt x="9096" y="1297095"/>
                    <a:pt x="0" y="1275134"/>
                    <a:pt x="0" y="1252236"/>
                  </a:cubicBezTo>
                  <a:lnTo>
                    <a:pt x="0" y="86338"/>
                  </a:lnTo>
                  <a:cubicBezTo>
                    <a:pt x="0" y="63440"/>
                    <a:pt x="9096" y="41480"/>
                    <a:pt x="25288" y="25288"/>
                  </a:cubicBezTo>
                  <a:cubicBezTo>
                    <a:pt x="41480" y="9096"/>
                    <a:pt x="63440" y="0"/>
                    <a:pt x="86338" y="0"/>
                  </a:cubicBezTo>
                  <a:close/>
                </a:path>
              </a:pathLst>
            </a:custGeom>
            <a:solidFill>
              <a:srgbClr val="D5A0FF"/>
            </a:solidFill>
          </p:spPr>
          <p:txBody>
            <a:bodyPr/>
            <a:lstStyle/>
            <a:p>
              <a:endParaRPr lang="en-US" dirty="0"/>
            </a:p>
          </p:txBody>
        </p:sp>
        <p:sp>
          <p:nvSpPr>
            <p:cNvPr id="7" name="TextBox 7">
              <a:extLst>
                <a:ext uri="{FF2B5EF4-FFF2-40B4-BE49-F238E27FC236}">
                  <a16:creationId xmlns:a16="http://schemas.microsoft.com/office/drawing/2014/main" id="{DF40DEC5-9602-5049-3DF4-560B91BE0567}"/>
                </a:ext>
              </a:extLst>
            </p:cNvPr>
            <p:cNvSpPr txBox="1"/>
            <p:nvPr/>
          </p:nvSpPr>
          <p:spPr>
            <a:xfrm>
              <a:off x="0" y="-38100"/>
              <a:ext cx="1204448" cy="1376674"/>
            </a:xfrm>
            <a:prstGeom prst="rect">
              <a:avLst/>
            </a:prstGeom>
          </p:spPr>
          <p:txBody>
            <a:bodyPr lIns="33867" tIns="33867" rIns="33867" bIns="33867" rtlCol="0" anchor="ctr"/>
            <a:lstStyle>
              <a:defPPr>
                <a:defRPr lang="en-US"/>
              </a:defPPr>
              <a:lvl1pPr marL="0" algn="l" defTabSz="609539" rtl="0" eaLnBrk="1" latinLnBrk="0" hangingPunct="1">
                <a:defRPr sz="1200" kern="1200">
                  <a:solidFill>
                    <a:schemeClr val="tx1"/>
                  </a:solidFill>
                  <a:latin typeface="+mn-lt"/>
                  <a:ea typeface="+mn-ea"/>
                  <a:cs typeface="+mn-cs"/>
                </a:defRPr>
              </a:lvl1pPr>
              <a:lvl2pPr marL="304770" algn="l" defTabSz="609539" rtl="0" eaLnBrk="1" latinLnBrk="0" hangingPunct="1">
                <a:defRPr sz="1200" kern="1200">
                  <a:solidFill>
                    <a:schemeClr val="tx1"/>
                  </a:solidFill>
                  <a:latin typeface="+mn-lt"/>
                  <a:ea typeface="+mn-ea"/>
                  <a:cs typeface="+mn-cs"/>
                </a:defRPr>
              </a:lvl2pPr>
              <a:lvl3pPr marL="609539" algn="l" defTabSz="609539" rtl="0" eaLnBrk="1" latinLnBrk="0" hangingPunct="1">
                <a:defRPr sz="1200" kern="1200">
                  <a:solidFill>
                    <a:schemeClr val="tx1"/>
                  </a:solidFill>
                  <a:latin typeface="+mn-lt"/>
                  <a:ea typeface="+mn-ea"/>
                  <a:cs typeface="+mn-cs"/>
                </a:defRPr>
              </a:lvl3pPr>
              <a:lvl4pPr marL="914309" algn="l" defTabSz="609539" rtl="0" eaLnBrk="1" latinLnBrk="0" hangingPunct="1">
                <a:defRPr sz="1200" kern="1200">
                  <a:solidFill>
                    <a:schemeClr val="tx1"/>
                  </a:solidFill>
                  <a:latin typeface="+mn-lt"/>
                  <a:ea typeface="+mn-ea"/>
                  <a:cs typeface="+mn-cs"/>
                </a:defRPr>
              </a:lvl4pPr>
              <a:lvl5pPr marL="1219078" algn="l" defTabSz="609539" rtl="0" eaLnBrk="1" latinLnBrk="0" hangingPunct="1">
                <a:defRPr sz="1200" kern="1200">
                  <a:solidFill>
                    <a:schemeClr val="tx1"/>
                  </a:solidFill>
                  <a:latin typeface="+mn-lt"/>
                  <a:ea typeface="+mn-ea"/>
                  <a:cs typeface="+mn-cs"/>
                </a:defRPr>
              </a:lvl5pPr>
              <a:lvl6pPr marL="1523848" algn="l" defTabSz="609539" rtl="0" eaLnBrk="1" latinLnBrk="0" hangingPunct="1">
                <a:defRPr sz="1200" kern="1200">
                  <a:solidFill>
                    <a:schemeClr val="tx1"/>
                  </a:solidFill>
                  <a:latin typeface="+mn-lt"/>
                  <a:ea typeface="+mn-ea"/>
                  <a:cs typeface="+mn-cs"/>
                </a:defRPr>
              </a:lvl6pPr>
              <a:lvl7pPr marL="1828617" algn="l" defTabSz="609539" rtl="0" eaLnBrk="1" latinLnBrk="0" hangingPunct="1">
                <a:defRPr sz="1200" kern="1200">
                  <a:solidFill>
                    <a:schemeClr val="tx1"/>
                  </a:solidFill>
                  <a:latin typeface="+mn-lt"/>
                  <a:ea typeface="+mn-ea"/>
                  <a:cs typeface="+mn-cs"/>
                </a:defRPr>
              </a:lvl7pPr>
              <a:lvl8pPr marL="2133387" algn="l" defTabSz="609539" rtl="0" eaLnBrk="1" latinLnBrk="0" hangingPunct="1">
                <a:defRPr sz="1200" kern="1200">
                  <a:solidFill>
                    <a:schemeClr val="tx1"/>
                  </a:solidFill>
                  <a:latin typeface="+mn-lt"/>
                  <a:ea typeface="+mn-ea"/>
                  <a:cs typeface="+mn-cs"/>
                </a:defRPr>
              </a:lvl8pPr>
              <a:lvl9pPr marL="2438156" algn="l" defTabSz="609539" rtl="0" eaLnBrk="1" latinLnBrk="0" hangingPunct="1">
                <a:defRPr sz="1200" kern="1200">
                  <a:solidFill>
                    <a:schemeClr val="tx1"/>
                  </a:solidFill>
                  <a:latin typeface="+mn-lt"/>
                  <a:ea typeface="+mn-ea"/>
                  <a:cs typeface="+mn-cs"/>
                </a:defRPr>
              </a:lvl9pPr>
            </a:lstStyle>
            <a:p>
              <a:pPr algn="ctr">
                <a:lnSpc>
                  <a:spcPts val="1773"/>
                </a:lnSpc>
                <a:spcBef>
                  <a:spcPct val="0"/>
                </a:spcBef>
              </a:pPr>
              <a:endParaRPr sz="800"/>
            </a:p>
          </p:txBody>
        </p:sp>
      </p:grpSp>
      <p:sp>
        <p:nvSpPr>
          <p:cNvPr id="8" name="TextBox 8">
            <a:extLst>
              <a:ext uri="{FF2B5EF4-FFF2-40B4-BE49-F238E27FC236}">
                <a16:creationId xmlns:a16="http://schemas.microsoft.com/office/drawing/2014/main" id="{678C4AEC-31F3-33BB-82B1-1D5420D42839}"/>
              </a:ext>
            </a:extLst>
          </p:cNvPr>
          <p:cNvSpPr txBox="1"/>
          <p:nvPr/>
        </p:nvSpPr>
        <p:spPr>
          <a:xfrm>
            <a:off x="3295933" y="844613"/>
            <a:ext cx="5992263" cy="923330"/>
          </a:xfrm>
          <a:prstGeom prst="rect">
            <a:avLst/>
          </a:prstGeom>
        </p:spPr>
        <p:txBody>
          <a:bodyPr wrap="square" lIns="0" tIns="0" rIns="0" bIns="0" rtlCol="0" anchor="t">
            <a:spAutoFit/>
          </a:bodyPr>
          <a:lstStyle>
            <a:defPPr>
              <a:defRPr lang="en-US"/>
            </a:defPPr>
            <a:lvl1pPr marL="0" algn="l" defTabSz="609539" rtl="0" eaLnBrk="1" latinLnBrk="0" hangingPunct="1">
              <a:defRPr sz="1200" kern="1200">
                <a:solidFill>
                  <a:schemeClr val="tx1"/>
                </a:solidFill>
                <a:latin typeface="+mn-lt"/>
                <a:ea typeface="+mn-ea"/>
                <a:cs typeface="+mn-cs"/>
              </a:defRPr>
            </a:lvl1pPr>
            <a:lvl2pPr marL="304770" algn="l" defTabSz="609539" rtl="0" eaLnBrk="1" latinLnBrk="0" hangingPunct="1">
              <a:defRPr sz="1200" kern="1200">
                <a:solidFill>
                  <a:schemeClr val="tx1"/>
                </a:solidFill>
                <a:latin typeface="+mn-lt"/>
                <a:ea typeface="+mn-ea"/>
                <a:cs typeface="+mn-cs"/>
              </a:defRPr>
            </a:lvl2pPr>
            <a:lvl3pPr marL="609539" algn="l" defTabSz="609539" rtl="0" eaLnBrk="1" latinLnBrk="0" hangingPunct="1">
              <a:defRPr sz="1200" kern="1200">
                <a:solidFill>
                  <a:schemeClr val="tx1"/>
                </a:solidFill>
                <a:latin typeface="+mn-lt"/>
                <a:ea typeface="+mn-ea"/>
                <a:cs typeface="+mn-cs"/>
              </a:defRPr>
            </a:lvl3pPr>
            <a:lvl4pPr marL="914309" algn="l" defTabSz="609539" rtl="0" eaLnBrk="1" latinLnBrk="0" hangingPunct="1">
              <a:defRPr sz="1200" kern="1200">
                <a:solidFill>
                  <a:schemeClr val="tx1"/>
                </a:solidFill>
                <a:latin typeface="+mn-lt"/>
                <a:ea typeface="+mn-ea"/>
                <a:cs typeface="+mn-cs"/>
              </a:defRPr>
            </a:lvl4pPr>
            <a:lvl5pPr marL="1219078" algn="l" defTabSz="609539" rtl="0" eaLnBrk="1" latinLnBrk="0" hangingPunct="1">
              <a:defRPr sz="1200" kern="1200">
                <a:solidFill>
                  <a:schemeClr val="tx1"/>
                </a:solidFill>
                <a:latin typeface="+mn-lt"/>
                <a:ea typeface="+mn-ea"/>
                <a:cs typeface="+mn-cs"/>
              </a:defRPr>
            </a:lvl5pPr>
            <a:lvl6pPr marL="1523848" algn="l" defTabSz="609539" rtl="0" eaLnBrk="1" latinLnBrk="0" hangingPunct="1">
              <a:defRPr sz="1200" kern="1200">
                <a:solidFill>
                  <a:schemeClr val="tx1"/>
                </a:solidFill>
                <a:latin typeface="+mn-lt"/>
                <a:ea typeface="+mn-ea"/>
                <a:cs typeface="+mn-cs"/>
              </a:defRPr>
            </a:lvl6pPr>
            <a:lvl7pPr marL="1828617" algn="l" defTabSz="609539" rtl="0" eaLnBrk="1" latinLnBrk="0" hangingPunct="1">
              <a:defRPr sz="1200" kern="1200">
                <a:solidFill>
                  <a:schemeClr val="tx1"/>
                </a:solidFill>
                <a:latin typeface="+mn-lt"/>
                <a:ea typeface="+mn-ea"/>
                <a:cs typeface="+mn-cs"/>
              </a:defRPr>
            </a:lvl7pPr>
            <a:lvl8pPr marL="2133387" algn="l" defTabSz="609539" rtl="0" eaLnBrk="1" latinLnBrk="0" hangingPunct="1">
              <a:defRPr sz="1200" kern="1200">
                <a:solidFill>
                  <a:schemeClr val="tx1"/>
                </a:solidFill>
                <a:latin typeface="+mn-lt"/>
                <a:ea typeface="+mn-ea"/>
                <a:cs typeface="+mn-cs"/>
              </a:defRPr>
            </a:lvl8pPr>
            <a:lvl9pPr marL="2438156" algn="l" defTabSz="609539" rtl="0" eaLnBrk="1" latinLnBrk="0" hangingPunct="1">
              <a:defRPr sz="1200" kern="1200">
                <a:solidFill>
                  <a:schemeClr val="tx1"/>
                </a:solidFill>
                <a:latin typeface="+mn-lt"/>
                <a:ea typeface="+mn-ea"/>
                <a:cs typeface="+mn-cs"/>
              </a:defRPr>
            </a:lvl9pPr>
          </a:lstStyle>
          <a:p>
            <a:r>
              <a:rPr lang="en-US" sz="6000" b="1" dirty="0" err="1">
                <a:solidFill>
                  <a:srgbClr val="FFFFFF"/>
                </a:solidFill>
                <a:latin typeface="Calibri" pitchFamily="34" charset="0"/>
                <a:ea typeface="Calibri" pitchFamily="34" charset="-122"/>
                <a:cs typeface="Calibri" pitchFamily="34" charset="-120"/>
              </a:rPr>
              <a:t>Drie</a:t>
            </a:r>
            <a:r>
              <a:rPr lang="en-US" sz="6000" b="1" dirty="0">
                <a:solidFill>
                  <a:srgbClr val="FFFFFF"/>
                </a:solidFill>
                <a:latin typeface="Calibri" pitchFamily="34" charset="0"/>
                <a:ea typeface="Calibri" pitchFamily="34" charset="-122"/>
                <a:cs typeface="Calibri" pitchFamily="34" charset="-120"/>
              </a:rPr>
              <a:t> </a:t>
            </a:r>
            <a:r>
              <a:rPr lang="en-US" sz="6000" b="1" dirty="0" err="1">
                <a:solidFill>
                  <a:srgbClr val="FFFFFF"/>
                </a:solidFill>
                <a:latin typeface="Calibri" pitchFamily="34" charset="0"/>
                <a:ea typeface="Calibri" pitchFamily="34" charset="-122"/>
                <a:cs typeface="Calibri" pitchFamily="34" charset="-120"/>
              </a:rPr>
              <a:t>typen</a:t>
            </a:r>
            <a:r>
              <a:rPr lang="en-US" sz="6000" b="1" dirty="0">
                <a:solidFill>
                  <a:srgbClr val="FFFFFF"/>
                </a:solidFill>
                <a:latin typeface="Calibri" pitchFamily="34" charset="0"/>
                <a:ea typeface="Calibri" pitchFamily="34" charset="-122"/>
                <a:cs typeface="Calibri" pitchFamily="34" charset="-120"/>
              </a:rPr>
              <a:t> </a:t>
            </a:r>
            <a:r>
              <a:rPr lang="en-US" sz="6000" b="1" dirty="0" err="1">
                <a:solidFill>
                  <a:srgbClr val="FFFFFF"/>
                </a:solidFill>
                <a:latin typeface="Calibri" pitchFamily="34" charset="0"/>
                <a:ea typeface="Calibri" pitchFamily="34" charset="-122"/>
                <a:cs typeface="Calibri" pitchFamily="34" charset="-120"/>
              </a:rPr>
              <a:t>ethiek</a:t>
            </a:r>
            <a:endParaRPr lang="en-US" sz="6000" dirty="0">
              <a:solidFill>
                <a:srgbClr val="FFFFFF"/>
              </a:solidFill>
            </a:endParaRPr>
          </a:p>
        </p:txBody>
      </p:sp>
      <p:grpSp>
        <p:nvGrpSpPr>
          <p:cNvPr id="9" name="Group 9">
            <a:extLst>
              <a:ext uri="{FF2B5EF4-FFF2-40B4-BE49-F238E27FC236}">
                <a16:creationId xmlns:a16="http://schemas.microsoft.com/office/drawing/2014/main" id="{62679035-11F6-589A-D6F8-20287657DE20}"/>
              </a:ext>
            </a:extLst>
          </p:cNvPr>
          <p:cNvGrpSpPr/>
          <p:nvPr/>
        </p:nvGrpSpPr>
        <p:grpSpPr>
          <a:xfrm>
            <a:off x="4570517" y="2675246"/>
            <a:ext cx="3048759" cy="3388266"/>
            <a:chOff x="0" y="0"/>
            <a:chExt cx="1204448" cy="1338574"/>
          </a:xfrm>
        </p:grpSpPr>
        <p:sp>
          <p:nvSpPr>
            <p:cNvPr id="10" name="Freeform 10">
              <a:extLst>
                <a:ext uri="{FF2B5EF4-FFF2-40B4-BE49-F238E27FC236}">
                  <a16:creationId xmlns:a16="http://schemas.microsoft.com/office/drawing/2014/main" id="{A178DE94-3DE9-5306-5F56-CF1BB619D80B}"/>
                </a:ext>
              </a:extLst>
            </p:cNvPr>
            <p:cNvSpPr/>
            <p:nvPr/>
          </p:nvSpPr>
          <p:spPr>
            <a:xfrm>
              <a:off x="0" y="0"/>
              <a:ext cx="1204448" cy="1338574"/>
            </a:xfrm>
            <a:custGeom>
              <a:avLst/>
              <a:gdLst/>
              <a:ahLst/>
              <a:cxnLst/>
              <a:rect l="l" t="t" r="r" b="b"/>
              <a:pathLst>
                <a:path w="1204448" h="1338574">
                  <a:moveTo>
                    <a:pt x="86338" y="0"/>
                  </a:moveTo>
                  <a:lnTo>
                    <a:pt x="1118110" y="0"/>
                  </a:lnTo>
                  <a:cubicBezTo>
                    <a:pt x="1165793" y="0"/>
                    <a:pt x="1204448" y="38655"/>
                    <a:pt x="1204448" y="86338"/>
                  </a:cubicBezTo>
                  <a:lnTo>
                    <a:pt x="1204448" y="1252236"/>
                  </a:lnTo>
                  <a:cubicBezTo>
                    <a:pt x="1204448" y="1275134"/>
                    <a:pt x="1195352" y="1297095"/>
                    <a:pt x="1179160" y="1313286"/>
                  </a:cubicBezTo>
                  <a:cubicBezTo>
                    <a:pt x="1162969" y="1329478"/>
                    <a:pt x="1141008" y="1338574"/>
                    <a:pt x="1118110" y="1338574"/>
                  </a:cubicBezTo>
                  <a:lnTo>
                    <a:pt x="86338" y="1338574"/>
                  </a:lnTo>
                  <a:cubicBezTo>
                    <a:pt x="63440" y="1338574"/>
                    <a:pt x="41480" y="1329478"/>
                    <a:pt x="25288" y="1313286"/>
                  </a:cubicBezTo>
                  <a:cubicBezTo>
                    <a:pt x="9096" y="1297095"/>
                    <a:pt x="0" y="1275134"/>
                    <a:pt x="0" y="1252236"/>
                  </a:cubicBezTo>
                  <a:lnTo>
                    <a:pt x="0" y="86338"/>
                  </a:lnTo>
                  <a:cubicBezTo>
                    <a:pt x="0" y="63440"/>
                    <a:pt x="9096" y="41480"/>
                    <a:pt x="25288" y="25288"/>
                  </a:cubicBezTo>
                  <a:cubicBezTo>
                    <a:pt x="41480" y="9096"/>
                    <a:pt x="63440" y="0"/>
                    <a:pt x="86338" y="0"/>
                  </a:cubicBezTo>
                  <a:close/>
                </a:path>
              </a:pathLst>
            </a:custGeom>
            <a:solidFill>
              <a:srgbClr val="D5A0FF"/>
            </a:solidFill>
          </p:spPr>
          <p:txBody>
            <a:bodyPr/>
            <a:lstStyle/>
            <a:p>
              <a:endParaRPr lang="en-US" dirty="0"/>
            </a:p>
          </p:txBody>
        </p:sp>
        <p:sp>
          <p:nvSpPr>
            <p:cNvPr id="11" name="TextBox 11">
              <a:extLst>
                <a:ext uri="{FF2B5EF4-FFF2-40B4-BE49-F238E27FC236}">
                  <a16:creationId xmlns:a16="http://schemas.microsoft.com/office/drawing/2014/main" id="{0E10B7EB-48DB-C92E-9856-33BBD217BE86}"/>
                </a:ext>
              </a:extLst>
            </p:cNvPr>
            <p:cNvSpPr txBox="1"/>
            <p:nvPr/>
          </p:nvSpPr>
          <p:spPr>
            <a:xfrm>
              <a:off x="0" y="-38100"/>
              <a:ext cx="1204448" cy="1376674"/>
            </a:xfrm>
            <a:prstGeom prst="rect">
              <a:avLst/>
            </a:prstGeom>
          </p:spPr>
          <p:txBody>
            <a:bodyPr lIns="33867" tIns="33867" rIns="33867" bIns="33867" rtlCol="0" anchor="ctr"/>
            <a:lstStyle>
              <a:defPPr>
                <a:defRPr lang="en-US"/>
              </a:defPPr>
              <a:lvl1pPr marL="0" algn="l" defTabSz="609539" rtl="0" eaLnBrk="1" latinLnBrk="0" hangingPunct="1">
                <a:defRPr sz="1200" kern="1200">
                  <a:solidFill>
                    <a:schemeClr val="tx1"/>
                  </a:solidFill>
                  <a:latin typeface="+mn-lt"/>
                  <a:ea typeface="+mn-ea"/>
                  <a:cs typeface="+mn-cs"/>
                </a:defRPr>
              </a:lvl1pPr>
              <a:lvl2pPr marL="304770" algn="l" defTabSz="609539" rtl="0" eaLnBrk="1" latinLnBrk="0" hangingPunct="1">
                <a:defRPr sz="1200" kern="1200">
                  <a:solidFill>
                    <a:schemeClr val="tx1"/>
                  </a:solidFill>
                  <a:latin typeface="+mn-lt"/>
                  <a:ea typeface="+mn-ea"/>
                  <a:cs typeface="+mn-cs"/>
                </a:defRPr>
              </a:lvl2pPr>
              <a:lvl3pPr marL="609539" algn="l" defTabSz="609539" rtl="0" eaLnBrk="1" latinLnBrk="0" hangingPunct="1">
                <a:defRPr sz="1200" kern="1200">
                  <a:solidFill>
                    <a:schemeClr val="tx1"/>
                  </a:solidFill>
                  <a:latin typeface="+mn-lt"/>
                  <a:ea typeface="+mn-ea"/>
                  <a:cs typeface="+mn-cs"/>
                </a:defRPr>
              </a:lvl3pPr>
              <a:lvl4pPr marL="914309" algn="l" defTabSz="609539" rtl="0" eaLnBrk="1" latinLnBrk="0" hangingPunct="1">
                <a:defRPr sz="1200" kern="1200">
                  <a:solidFill>
                    <a:schemeClr val="tx1"/>
                  </a:solidFill>
                  <a:latin typeface="+mn-lt"/>
                  <a:ea typeface="+mn-ea"/>
                  <a:cs typeface="+mn-cs"/>
                </a:defRPr>
              </a:lvl4pPr>
              <a:lvl5pPr marL="1219078" algn="l" defTabSz="609539" rtl="0" eaLnBrk="1" latinLnBrk="0" hangingPunct="1">
                <a:defRPr sz="1200" kern="1200">
                  <a:solidFill>
                    <a:schemeClr val="tx1"/>
                  </a:solidFill>
                  <a:latin typeface="+mn-lt"/>
                  <a:ea typeface="+mn-ea"/>
                  <a:cs typeface="+mn-cs"/>
                </a:defRPr>
              </a:lvl5pPr>
              <a:lvl6pPr marL="1523848" algn="l" defTabSz="609539" rtl="0" eaLnBrk="1" latinLnBrk="0" hangingPunct="1">
                <a:defRPr sz="1200" kern="1200">
                  <a:solidFill>
                    <a:schemeClr val="tx1"/>
                  </a:solidFill>
                  <a:latin typeface="+mn-lt"/>
                  <a:ea typeface="+mn-ea"/>
                  <a:cs typeface="+mn-cs"/>
                </a:defRPr>
              </a:lvl6pPr>
              <a:lvl7pPr marL="1828617" algn="l" defTabSz="609539" rtl="0" eaLnBrk="1" latinLnBrk="0" hangingPunct="1">
                <a:defRPr sz="1200" kern="1200">
                  <a:solidFill>
                    <a:schemeClr val="tx1"/>
                  </a:solidFill>
                  <a:latin typeface="+mn-lt"/>
                  <a:ea typeface="+mn-ea"/>
                  <a:cs typeface="+mn-cs"/>
                </a:defRPr>
              </a:lvl7pPr>
              <a:lvl8pPr marL="2133387" algn="l" defTabSz="609539" rtl="0" eaLnBrk="1" latinLnBrk="0" hangingPunct="1">
                <a:defRPr sz="1200" kern="1200">
                  <a:solidFill>
                    <a:schemeClr val="tx1"/>
                  </a:solidFill>
                  <a:latin typeface="+mn-lt"/>
                  <a:ea typeface="+mn-ea"/>
                  <a:cs typeface="+mn-cs"/>
                </a:defRPr>
              </a:lvl8pPr>
              <a:lvl9pPr marL="2438156" algn="l" defTabSz="609539" rtl="0" eaLnBrk="1" latinLnBrk="0" hangingPunct="1">
                <a:defRPr sz="1200" kern="1200">
                  <a:solidFill>
                    <a:schemeClr val="tx1"/>
                  </a:solidFill>
                  <a:latin typeface="+mn-lt"/>
                  <a:ea typeface="+mn-ea"/>
                  <a:cs typeface="+mn-cs"/>
                </a:defRPr>
              </a:lvl9pPr>
            </a:lstStyle>
            <a:p>
              <a:pPr algn="ctr">
                <a:lnSpc>
                  <a:spcPts val="1773"/>
                </a:lnSpc>
                <a:spcBef>
                  <a:spcPct val="0"/>
                </a:spcBef>
              </a:pPr>
              <a:endParaRPr sz="800"/>
            </a:p>
          </p:txBody>
        </p:sp>
      </p:grpSp>
      <p:grpSp>
        <p:nvGrpSpPr>
          <p:cNvPr id="12" name="Group 12">
            <a:extLst>
              <a:ext uri="{FF2B5EF4-FFF2-40B4-BE49-F238E27FC236}">
                <a16:creationId xmlns:a16="http://schemas.microsoft.com/office/drawing/2014/main" id="{67A5413D-55D0-63E2-B33F-C312567E0465}"/>
              </a:ext>
            </a:extLst>
          </p:cNvPr>
          <p:cNvGrpSpPr/>
          <p:nvPr/>
        </p:nvGrpSpPr>
        <p:grpSpPr>
          <a:xfrm>
            <a:off x="8101877" y="2675246"/>
            <a:ext cx="3048759" cy="3388266"/>
            <a:chOff x="0" y="0"/>
            <a:chExt cx="1204448" cy="1338574"/>
          </a:xfrm>
        </p:grpSpPr>
        <p:sp>
          <p:nvSpPr>
            <p:cNvPr id="13" name="Freeform 13">
              <a:extLst>
                <a:ext uri="{FF2B5EF4-FFF2-40B4-BE49-F238E27FC236}">
                  <a16:creationId xmlns:a16="http://schemas.microsoft.com/office/drawing/2014/main" id="{580FE4DE-B6AD-8D6B-DC22-04BEA9EBA69C}"/>
                </a:ext>
              </a:extLst>
            </p:cNvPr>
            <p:cNvSpPr/>
            <p:nvPr/>
          </p:nvSpPr>
          <p:spPr>
            <a:xfrm>
              <a:off x="0" y="0"/>
              <a:ext cx="1204448" cy="1338574"/>
            </a:xfrm>
            <a:custGeom>
              <a:avLst/>
              <a:gdLst/>
              <a:ahLst/>
              <a:cxnLst/>
              <a:rect l="l" t="t" r="r" b="b"/>
              <a:pathLst>
                <a:path w="1204448" h="1338574">
                  <a:moveTo>
                    <a:pt x="86338" y="0"/>
                  </a:moveTo>
                  <a:lnTo>
                    <a:pt x="1118110" y="0"/>
                  </a:lnTo>
                  <a:cubicBezTo>
                    <a:pt x="1165793" y="0"/>
                    <a:pt x="1204448" y="38655"/>
                    <a:pt x="1204448" y="86338"/>
                  </a:cubicBezTo>
                  <a:lnTo>
                    <a:pt x="1204448" y="1252236"/>
                  </a:lnTo>
                  <a:cubicBezTo>
                    <a:pt x="1204448" y="1275134"/>
                    <a:pt x="1195352" y="1297095"/>
                    <a:pt x="1179160" y="1313286"/>
                  </a:cubicBezTo>
                  <a:cubicBezTo>
                    <a:pt x="1162969" y="1329478"/>
                    <a:pt x="1141008" y="1338574"/>
                    <a:pt x="1118110" y="1338574"/>
                  </a:cubicBezTo>
                  <a:lnTo>
                    <a:pt x="86338" y="1338574"/>
                  </a:lnTo>
                  <a:cubicBezTo>
                    <a:pt x="63440" y="1338574"/>
                    <a:pt x="41480" y="1329478"/>
                    <a:pt x="25288" y="1313286"/>
                  </a:cubicBezTo>
                  <a:cubicBezTo>
                    <a:pt x="9096" y="1297095"/>
                    <a:pt x="0" y="1275134"/>
                    <a:pt x="0" y="1252236"/>
                  </a:cubicBezTo>
                  <a:lnTo>
                    <a:pt x="0" y="86338"/>
                  </a:lnTo>
                  <a:cubicBezTo>
                    <a:pt x="0" y="63440"/>
                    <a:pt x="9096" y="41480"/>
                    <a:pt x="25288" y="25288"/>
                  </a:cubicBezTo>
                  <a:cubicBezTo>
                    <a:pt x="41480" y="9096"/>
                    <a:pt x="63440" y="0"/>
                    <a:pt x="86338" y="0"/>
                  </a:cubicBezTo>
                  <a:close/>
                </a:path>
              </a:pathLst>
            </a:custGeom>
            <a:solidFill>
              <a:srgbClr val="D5A0FF"/>
            </a:solidFill>
          </p:spPr>
          <p:txBody>
            <a:bodyPr/>
            <a:lstStyle/>
            <a:p>
              <a:endParaRPr lang="en-US"/>
            </a:p>
          </p:txBody>
        </p:sp>
        <p:sp>
          <p:nvSpPr>
            <p:cNvPr id="14" name="TextBox 14">
              <a:extLst>
                <a:ext uri="{FF2B5EF4-FFF2-40B4-BE49-F238E27FC236}">
                  <a16:creationId xmlns:a16="http://schemas.microsoft.com/office/drawing/2014/main" id="{FDAB66BE-8709-5A93-B04C-C4C67C913B4D}"/>
                </a:ext>
              </a:extLst>
            </p:cNvPr>
            <p:cNvSpPr txBox="1"/>
            <p:nvPr/>
          </p:nvSpPr>
          <p:spPr>
            <a:xfrm>
              <a:off x="0" y="-38100"/>
              <a:ext cx="1204448" cy="1376674"/>
            </a:xfrm>
            <a:prstGeom prst="rect">
              <a:avLst/>
            </a:prstGeom>
          </p:spPr>
          <p:txBody>
            <a:bodyPr lIns="33867" tIns="33867" rIns="33867" bIns="33867" rtlCol="0" anchor="ctr"/>
            <a:lstStyle>
              <a:defPPr>
                <a:defRPr lang="en-US"/>
              </a:defPPr>
              <a:lvl1pPr marL="0" algn="l" defTabSz="609539" rtl="0" eaLnBrk="1" latinLnBrk="0" hangingPunct="1">
                <a:defRPr sz="1200" kern="1200">
                  <a:solidFill>
                    <a:schemeClr val="tx1"/>
                  </a:solidFill>
                  <a:latin typeface="+mn-lt"/>
                  <a:ea typeface="+mn-ea"/>
                  <a:cs typeface="+mn-cs"/>
                </a:defRPr>
              </a:lvl1pPr>
              <a:lvl2pPr marL="304770" algn="l" defTabSz="609539" rtl="0" eaLnBrk="1" latinLnBrk="0" hangingPunct="1">
                <a:defRPr sz="1200" kern="1200">
                  <a:solidFill>
                    <a:schemeClr val="tx1"/>
                  </a:solidFill>
                  <a:latin typeface="+mn-lt"/>
                  <a:ea typeface="+mn-ea"/>
                  <a:cs typeface="+mn-cs"/>
                </a:defRPr>
              </a:lvl2pPr>
              <a:lvl3pPr marL="609539" algn="l" defTabSz="609539" rtl="0" eaLnBrk="1" latinLnBrk="0" hangingPunct="1">
                <a:defRPr sz="1200" kern="1200">
                  <a:solidFill>
                    <a:schemeClr val="tx1"/>
                  </a:solidFill>
                  <a:latin typeface="+mn-lt"/>
                  <a:ea typeface="+mn-ea"/>
                  <a:cs typeface="+mn-cs"/>
                </a:defRPr>
              </a:lvl3pPr>
              <a:lvl4pPr marL="914309" algn="l" defTabSz="609539" rtl="0" eaLnBrk="1" latinLnBrk="0" hangingPunct="1">
                <a:defRPr sz="1200" kern="1200">
                  <a:solidFill>
                    <a:schemeClr val="tx1"/>
                  </a:solidFill>
                  <a:latin typeface="+mn-lt"/>
                  <a:ea typeface="+mn-ea"/>
                  <a:cs typeface="+mn-cs"/>
                </a:defRPr>
              </a:lvl4pPr>
              <a:lvl5pPr marL="1219078" algn="l" defTabSz="609539" rtl="0" eaLnBrk="1" latinLnBrk="0" hangingPunct="1">
                <a:defRPr sz="1200" kern="1200">
                  <a:solidFill>
                    <a:schemeClr val="tx1"/>
                  </a:solidFill>
                  <a:latin typeface="+mn-lt"/>
                  <a:ea typeface="+mn-ea"/>
                  <a:cs typeface="+mn-cs"/>
                </a:defRPr>
              </a:lvl5pPr>
              <a:lvl6pPr marL="1523848" algn="l" defTabSz="609539" rtl="0" eaLnBrk="1" latinLnBrk="0" hangingPunct="1">
                <a:defRPr sz="1200" kern="1200">
                  <a:solidFill>
                    <a:schemeClr val="tx1"/>
                  </a:solidFill>
                  <a:latin typeface="+mn-lt"/>
                  <a:ea typeface="+mn-ea"/>
                  <a:cs typeface="+mn-cs"/>
                </a:defRPr>
              </a:lvl6pPr>
              <a:lvl7pPr marL="1828617" algn="l" defTabSz="609539" rtl="0" eaLnBrk="1" latinLnBrk="0" hangingPunct="1">
                <a:defRPr sz="1200" kern="1200">
                  <a:solidFill>
                    <a:schemeClr val="tx1"/>
                  </a:solidFill>
                  <a:latin typeface="+mn-lt"/>
                  <a:ea typeface="+mn-ea"/>
                  <a:cs typeface="+mn-cs"/>
                </a:defRPr>
              </a:lvl7pPr>
              <a:lvl8pPr marL="2133387" algn="l" defTabSz="609539" rtl="0" eaLnBrk="1" latinLnBrk="0" hangingPunct="1">
                <a:defRPr sz="1200" kern="1200">
                  <a:solidFill>
                    <a:schemeClr val="tx1"/>
                  </a:solidFill>
                  <a:latin typeface="+mn-lt"/>
                  <a:ea typeface="+mn-ea"/>
                  <a:cs typeface="+mn-cs"/>
                </a:defRPr>
              </a:lvl8pPr>
              <a:lvl9pPr marL="2438156" algn="l" defTabSz="609539" rtl="0" eaLnBrk="1" latinLnBrk="0" hangingPunct="1">
                <a:defRPr sz="1200" kern="1200">
                  <a:solidFill>
                    <a:schemeClr val="tx1"/>
                  </a:solidFill>
                  <a:latin typeface="+mn-lt"/>
                  <a:ea typeface="+mn-ea"/>
                  <a:cs typeface="+mn-cs"/>
                </a:defRPr>
              </a:lvl9pPr>
            </a:lstStyle>
            <a:p>
              <a:pPr algn="ctr">
                <a:lnSpc>
                  <a:spcPts val="1773"/>
                </a:lnSpc>
                <a:spcBef>
                  <a:spcPct val="0"/>
                </a:spcBef>
              </a:pPr>
              <a:endParaRPr sz="800"/>
            </a:p>
          </p:txBody>
        </p:sp>
      </p:grpSp>
      <p:sp>
        <p:nvSpPr>
          <p:cNvPr id="15" name="TextBox 15">
            <a:extLst>
              <a:ext uri="{FF2B5EF4-FFF2-40B4-BE49-F238E27FC236}">
                <a16:creationId xmlns:a16="http://schemas.microsoft.com/office/drawing/2014/main" id="{671F9C4F-11E6-3DA7-BFB6-5DAADFCA95EF}"/>
              </a:ext>
            </a:extLst>
          </p:cNvPr>
          <p:cNvSpPr txBox="1"/>
          <p:nvPr/>
        </p:nvSpPr>
        <p:spPr>
          <a:xfrm>
            <a:off x="2234064" y="1892891"/>
            <a:ext cx="663362" cy="1412309"/>
          </a:xfrm>
          <a:prstGeom prst="rect">
            <a:avLst/>
          </a:prstGeom>
        </p:spPr>
        <p:txBody>
          <a:bodyPr wrap="square" lIns="0" tIns="0" rIns="0" bIns="0" rtlCol="0" anchor="t">
            <a:spAutoFit/>
          </a:bodyPr>
          <a:lstStyle>
            <a:defPPr>
              <a:defRPr lang="en-US"/>
            </a:defPPr>
            <a:lvl1pPr marL="0" algn="l" defTabSz="609539" rtl="0" eaLnBrk="1" latinLnBrk="0" hangingPunct="1">
              <a:defRPr sz="1200" kern="1200">
                <a:solidFill>
                  <a:schemeClr val="tx1"/>
                </a:solidFill>
                <a:latin typeface="+mn-lt"/>
                <a:ea typeface="+mn-ea"/>
                <a:cs typeface="+mn-cs"/>
              </a:defRPr>
            </a:lvl1pPr>
            <a:lvl2pPr marL="304770" algn="l" defTabSz="609539" rtl="0" eaLnBrk="1" latinLnBrk="0" hangingPunct="1">
              <a:defRPr sz="1200" kern="1200">
                <a:solidFill>
                  <a:schemeClr val="tx1"/>
                </a:solidFill>
                <a:latin typeface="+mn-lt"/>
                <a:ea typeface="+mn-ea"/>
                <a:cs typeface="+mn-cs"/>
              </a:defRPr>
            </a:lvl2pPr>
            <a:lvl3pPr marL="609539" algn="l" defTabSz="609539" rtl="0" eaLnBrk="1" latinLnBrk="0" hangingPunct="1">
              <a:defRPr sz="1200" kern="1200">
                <a:solidFill>
                  <a:schemeClr val="tx1"/>
                </a:solidFill>
                <a:latin typeface="+mn-lt"/>
                <a:ea typeface="+mn-ea"/>
                <a:cs typeface="+mn-cs"/>
              </a:defRPr>
            </a:lvl3pPr>
            <a:lvl4pPr marL="914309" algn="l" defTabSz="609539" rtl="0" eaLnBrk="1" latinLnBrk="0" hangingPunct="1">
              <a:defRPr sz="1200" kern="1200">
                <a:solidFill>
                  <a:schemeClr val="tx1"/>
                </a:solidFill>
                <a:latin typeface="+mn-lt"/>
                <a:ea typeface="+mn-ea"/>
                <a:cs typeface="+mn-cs"/>
              </a:defRPr>
            </a:lvl4pPr>
            <a:lvl5pPr marL="1219078" algn="l" defTabSz="609539" rtl="0" eaLnBrk="1" latinLnBrk="0" hangingPunct="1">
              <a:defRPr sz="1200" kern="1200">
                <a:solidFill>
                  <a:schemeClr val="tx1"/>
                </a:solidFill>
                <a:latin typeface="+mn-lt"/>
                <a:ea typeface="+mn-ea"/>
                <a:cs typeface="+mn-cs"/>
              </a:defRPr>
            </a:lvl5pPr>
            <a:lvl6pPr marL="1523848" algn="l" defTabSz="609539" rtl="0" eaLnBrk="1" latinLnBrk="0" hangingPunct="1">
              <a:defRPr sz="1200" kern="1200">
                <a:solidFill>
                  <a:schemeClr val="tx1"/>
                </a:solidFill>
                <a:latin typeface="+mn-lt"/>
                <a:ea typeface="+mn-ea"/>
                <a:cs typeface="+mn-cs"/>
              </a:defRPr>
            </a:lvl6pPr>
            <a:lvl7pPr marL="1828617" algn="l" defTabSz="609539" rtl="0" eaLnBrk="1" latinLnBrk="0" hangingPunct="1">
              <a:defRPr sz="1200" kern="1200">
                <a:solidFill>
                  <a:schemeClr val="tx1"/>
                </a:solidFill>
                <a:latin typeface="+mn-lt"/>
                <a:ea typeface="+mn-ea"/>
                <a:cs typeface="+mn-cs"/>
              </a:defRPr>
            </a:lvl7pPr>
            <a:lvl8pPr marL="2133387" algn="l" defTabSz="609539" rtl="0" eaLnBrk="1" latinLnBrk="0" hangingPunct="1">
              <a:defRPr sz="1200" kern="1200">
                <a:solidFill>
                  <a:schemeClr val="tx1"/>
                </a:solidFill>
                <a:latin typeface="+mn-lt"/>
                <a:ea typeface="+mn-ea"/>
                <a:cs typeface="+mn-cs"/>
              </a:defRPr>
            </a:lvl8pPr>
            <a:lvl9pPr marL="2438156" algn="l" defTabSz="609539" rtl="0" eaLnBrk="1" latinLnBrk="0" hangingPunct="1">
              <a:defRPr sz="1200" kern="1200">
                <a:solidFill>
                  <a:schemeClr val="tx1"/>
                </a:solidFill>
                <a:latin typeface="+mn-lt"/>
                <a:ea typeface="+mn-ea"/>
                <a:cs typeface="+mn-cs"/>
              </a:defRPr>
            </a:lvl9pPr>
          </a:lstStyle>
          <a:p>
            <a:pPr algn="just">
              <a:lnSpc>
                <a:spcPts val="11579"/>
              </a:lnSpc>
            </a:pPr>
            <a:r>
              <a:rPr lang="en-US" sz="8271" spc="-165" dirty="0">
                <a:solidFill>
                  <a:srgbClr val="F9F3F0"/>
                </a:solidFill>
                <a:latin typeface="Lexend 2"/>
                <a:ea typeface="Lexend 2"/>
                <a:cs typeface="Lexend 2"/>
                <a:sym typeface="Lexend 2"/>
              </a:rPr>
              <a:t>1</a:t>
            </a:r>
          </a:p>
        </p:txBody>
      </p:sp>
      <p:sp>
        <p:nvSpPr>
          <p:cNvPr id="16" name="TextBox 16">
            <a:extLst>
              <a:ext uri="{FF2B5EF4-FFF2-40B4-BE49-F238E27FC236}">
                <a16:creationId xmlns:a16="http://schemas.microsoft.com/office/drawing/2014/main" id="{62F604C6-FD8D-24BE-4A39-F1AC3345DADF}"/>
              </a:ext>
            </a:extLst>
          </p:cNvPr>
          <p:cNvSpPr txBox="1"/>
          <p:nvPr/>
        </p:nvSpPr>
        <p:spPr>
          <a:xfrm>
            <a:off x="5763216" y="1892891"/>
            <a:ext cx="663362" cy="1412309"/>
          </a:xfrm>
          <a:prstGeom prst="rect">
            <a:avLst/>
          </a:prstGeom>
        </p:spPr>
        <p:txBody>
          <a:bodyPr wrap="square" lIns="0" tIns="0" rIns="0" bIns="0" rtlCol="0" anchor="t">
            <a:spAutoFit/>
          </a:bodyPr>
          <a:lstStyle>
            <a:defPPr>
              <a:defRPr lang="en-US"/>
            </a:defPPr>
            <a:lvl1pPr marL="0" algn="l" defTabSz="609539" rtl="0" eaLnBrk="1" latinLnBrk="0" hangingPunct="1">
              <a:defRPr sz="1200" kern="1200">
                <a:solidFill>
                  <a:schemeClr val="tx1"/>
                </a:solidFill>
                <a:latin typeface="+mn-lt"/>
                <a:ea typeface="+mn-ea"/>
                <a:cs typeface="+mn-cs"/>
              </a:defRPr>
            </a:lvl1pPr>
            <a:lvl2pPr marL="304770" algn="l" defTabSz="609539" rtl="0" eaLnBrk="1" latinLnBrk="0" hangingPunct="1">
              <a:defRPr sz="1200" kern="1200">
                <a:solidFill>
                  <a:schemeClr val="tx1"/>
                </a:solidFill>
                <a:latin typeface="+mn-lt"/>
                <a:ea typeface="+mn-ea"/>
                <a:cs typeface="+mn-cs"/>
              </a:defRPr>
            </a:lvl2pPr>
            <a:lvl3pPr marL="609539" algn="l" defTabSz="609539" rtl="0" eaLnBrk="1" latinLnBrk="0" hangingPunct="1">
              <a:defRPr sz="1200" kern="1200">
                <a:solidFill>
                  <a:schemeClr val="tx1"/>
                </a:solidFill>
                <a:latin typeface="+mn-lt"/>
                <a:ea typeface="+mn-ea"/>
                <a:cs typeface="+mn-cs"/>
              </a:defRPr>
            </a:lvl3pPr>
            <a:lvl4pPr marL="914309" algn="l" defTabSz="609539" rtl="0" eaLnBrk="1" latinLnBrk="0" hangingPunct="1">
              <a:defRPr sz="1200" kern="1200">
                <a:solidFill>
                  <a:schemeClr val="tx1"/>
                </a:solidFill>
                <a:latin typeface="+mn-lt"/>
                <a:ea typeface="+mn-ea"/>
                <a:cs typeface="+mn-cs"/>
              </a:defRPr>
            </a:lvl4pPr>
            <a:lvl5pPr marL="1219078" algn="l" defTabSz="609539" rtl="0" eaLnBrk="1" latinLnBrk="0" hangingPunct="1">
              <a:defRPr sz="1200" kern="1200">
                <a:solidFill>
                  <a:schemeClr val="tx1"/>
                </a:solidFill>
                <a:latin typeface="+mn-lt"/>
                <a:ea typeface="+mn-ea"/>
                <a:cs typeface="+mn-cs"/>
              </a:defRPr>
            </a:lvl5pPr>
            <a:lvl6pPr marL="1523848" algn="l" defTabSz="609539" rtl="0" eaLnBrk="1" latinLnBrk="0" hangingPunct="1">
              <a:defRPr sz="1200" kern="1200">
                <a:solidFill>
                  <a:schemeClr val="tx1"/>
                </a:solidFill>
                <a:latin typeface="+mn-lt"/>
                <a:ea typeface="+mn-ea"/>
                <a:cs typeface="+mn-cs"/>
              </a:defRPr>
            </a:lvl6pPr>
            <a:lvl7pPr marL="1828617" algn="l" defTabSz="609539" rtl="0" eaLnBrk="1" latinLnBrk="0" hangingPunct="1">
              <a:defRPr sz="1200" kern="1200">
                <a:solidFill>
                  <a:schemeClr val="tx1"/>
                </a:solidFill>
                <a:latin typeface="+mn-lt"/>
                <a:ea typeface="+mn-ea"/>
                <a:cs typeface="+mn-cs"/>
              </a:defRPr>
            </a:lvl7pPr>
            <a:lvl8pPr marL="2133387" algn="l" defTabSz="609539" rtl="0" eaLnBrk="1" latinLnBrk="0" hangingPunct="1">
              <a:defRPr sz="1200" kern="1200">
                <a:solidFill>
                  <a:schemeClr val="tx1"/>
                </a:solidFill>
                <a:latin typeface="+mn-lt"/>
                <a:ea typeface="+mn-ea"/>
                <a:cs typeface="+mn-cs"/>
              </a:defRPr>
            </a:lvl8pPr>
            <a:lvl9pPr marL="2438156" algn="l" defTabSz="609539" rtl="0" eaLnBrk="1" latinLnBrk="0" hangingPunct="1">
              <a:defRPr sz="1200" kern="1200">
                <a:solidFill>
                  <a:schemeClr val="tx1"/>
                </a:solidFill>
                <a:latin typeface="+mn-lt"/>
                <a:ea typeface="+mn-ea"/>
                <a:cs typeface="+mn-cs"/>
              </a:defRPr>
            </a:lvl9pPr>
          </a:lstStyle>
          <a:p>
            <a:pPr algn="just">
              <a:lnSpc>
                <a:spcPts val="11579"/>
              </a:lnSpc>
            </a:pPr>
            <a:r>
              <a:rPr lang="en-US" sz="8271" spc="-165">
                <a:solidFill>
                  <a:srgbClr val="F9F3F0"/>
                </a:solidFill>
                <a:latin typeface="Lexend 2"/>
                <a:ea typeface="Lexend 2"/>
                <a:cs typeface="Lexend 2"/>
                <a:sym typeface="Lexend 2"/>
              </a:rPr>
              <a:t>2</a:t>
            </a:r>
          </a:p>
        </p:txBody>
      </p:sp>
      <p:sp>
        <p:nvSpPr>
          <p:cNvPr id="17" name="TextBox 17">
            <a:extLst>
              <a:ext uri="{FF2B5EF4-FFF2-40B4-BE49-F238E27FC236}">
                <a16:creationId xmlns:a16="http://schemas.microsoft.com/office/drawing/2014/main" id="{C0676A7A-8565-E46D-8F6C-83E218B6FF5B}"/>
              </a:ext>
            </a:extLst>
          </p:cNvPr>
          <p:cNvSpPr txBox="1"/>
          <p:nvPr/>
        </p:nvSpPr>
        <p:spPr>
          <a:xfrm>
            <a:off x="9396625" y="1892891"/>
            <a:ext cx="663362" cy="1412309"/>
          </a:xfrm>
          <a:prstGeom prst="rect">
            <a:avLst/>
          </a:prstGeom>
        </p:spPr>
        <p:txBody>
          <a:bodyPr wrap="square" lIns="0" tIns="0" rIns="0" bIns="0" rtlCol="0" anchor="t">
            <a:spAutoFit/>
          </a:bodyPr>
          <a:lstStyle>
            <a:defPPr>
              <a:defRPr lang="en-US"/>
            </a:defPPr>
            <a:lvl1pPr marL="0" algn="l" defTabSz="609539" rtl="0" eaLnBrk="1" latinLnBrk="0" hangingPunct="1">
              <a:defRPr sz="1200" kern="1200">
                <a:solidFill>
                  <a:schemeClr val="tx1"/>
                </a:solidFill>
                <a:latin typeface="+mn-lt"/>
                <a:ea typeface="+mn-ea"/>
                <a:cs typeface="+mn-cs"/>
              </a:defRPr>
            </a:lvl1pPr>
            <a:lvl2pPr marL="304770" algn="l" defTabSz="609539" rtl="0" eaLnBrk="1" latinLnBrk="0" hangingPunct="1">
              <a:defRPr sz="1200" kern="1200">
                <a:solidFill>
                  <a:schemeClr val="tx1"/>
                </a:solidFill>
                <a:latin typeface="+mn-lt"/>
                <a:ea typeface="+mn-ea"/>
                <a:cs typeface="+mn-cs"/>
              </a:defRPr>
            </a:lvl2pPr>
            <a:lvl3pPr marL="609539" algn="l" defTabSz="609539" rtl="0" eaLnBrk="1" latinLnBrk="0" hangingPunct="1">
              <a:defRPr sz="1200" kern="1200">
                <a:solidFill>
                  <a:schemeClr val="tx1"/>
                </a:solidFill>
                <a:latin typeface="+mn-lt"/>
                <a:ea typeface="+mn-ea"/>
                <a:cs typeface="+mn-cs"/>
              </a:defRPr>
            </a:lvl3pPr>
            <a:lvl4pPr marL="914309" algn="l" defTabSz="609539" rtl="0" eaLnBrk="1" latinLnBrk="0" hangingPunct="1">
              <a:defRPr sz="1200" kern="1200">
                <a:solidFill>
                  <a:schemeClr val="tx1"/>
                </a:solidFill>
                <a:latin typeface="+mn-lt"/>
                <a:ea typeface="+mn-ea"/>
                <a:cs typeface="+mn-cs"/>
              </a:defRPr>
            </a:lvl4pPr>
            <a:lvl5pPr marL="1219078" algn="l" defTabSz="609539" rtl="0" eaLnBrk="1" latinLnBrk="0" hangingPunct="1">
              <a:defRPr sz="1200" kern="1200">
                <a:solidFill>
                  <a:schemeClr val="tx1"/>
                </a:solidFill>
                <a:latin typeface="+mn-lt"/>
                <a:ea typeface="+mn-ea"/>
                <a:cs typeface="+mn-cs"/>
              </a:defRPr>
            </a:lvl5pPr>
            <a:lvl6pPr marL="1523848" algn="l" defTabSz="609539" rtl="0" eaLnBrk="1" latinLnBrk="0" hangingPunct="1">
              <a:defRPr sz="1200" kern="1200">
                <a:solidFill>
                  <a:schemeClr val="tx1"/>
                </a:solidFill>
                <a:latin typeface="+mn-lt"/>
                <a:ea typeface="+mn-ea"/>
                <a:cs typeface="+mn-cs"/>
              </a:defRPr>
            </a:lvl6pPr>
            <a:lvl7pPr marL="1828617" algn="l" defTabSz="609539" rtl="0" eaLnBrk="1" latinLnBrk="0" hangingPunct="1">
              <a:defRPr sz="1200" kern="1200">
                <a:solidFill>
                  <a:schemeClr val="tx1"/>
                </a:solidFill>
                <a:latin typeface="+mn-lt"/>
                <a:ea typeface="+mn-ea"/>
                <a:cs typeface="+mn-cs"/>
              </a:defRPr>
            </a:lvl7pPr>
            <a:lvl8pPr marL="2133387" algn="l" defTabSz="609539" rtl="0" eaLnBrk="1" latinLnBrk="0" hangingPunct="1">
              <a:defRPr sz="1200" kern="1200">
                <a:solidFill>
                  <a:schemeClr val="tx1"/>
                </a:solidFill>
                <a:latin typeface="+mn-lt"/>
                <a:ea typeface="+mn-ea"/>
                <a:cs typeface="+mn-cs"/>
              </a:defRPr>
            </a:lvl8pPr>
            <a:lvl9pPr marL="2438156" algn="l" defTabSz="609539" rtl="0" eaLnBrk="1" latinLnBrk="0" hangingPunct="1">
              <a:defRPr sz="1200" kern="1200">
                <a:solidFill>
                  <a:schemeClr val="tx1"/>
                </a:solidFill>
                <a:latin typeface="+mn-lt"/>
                <a:ea typeface="+mn-ea"/>
                <a:cs typeface="+mn-cs"/>
              </a:defRPr>
            </a:lvl9pPr>
          </a:lstStyle>
          <a:p>
            <a:pPr algn="just">
              <a:lnSpc>
                <a:spcPts val="11579"/>
              </a:lnSpc>
            </a:pPr>
            <a:r>
              <a:rPr lang="en-US" sz="8271" spc="-165">
                <a:solidFill>
                  <a:srgbClr val="F9F3F0"/>
                </a:solidFill>
                <a:latin typeface="Lexend 2"/>
                <a:ea typeface="Lexend 2"/>
                <a:cs typeface="Lexend 2"/>
                <a:sym typeface="Lexend 2"/>
              </a:rPr>
              <a:t>3</a:t>
            </a:r>
          </a:p>
        </p:txBody>
      </p:sp>
      <p:sp>
        <p:nvSpPr>
          <p:cNvPr id="18" name="TextBox 18">
            <a:extLst>
              <a:ext uri="{FF2B5EF4-FFF2-40B4-BE49-F238E27FC236}">
                <a16:creationId xmlns:a16="http://schemas.microsoft.com/office/drawing/2014/main" id="{3C3AC8AA-EE7C-E2B3-BA98-77B0F81C1B4E}"/>
              </a:ext>
            </a:extLst>
          </p:cNvPr>
          <p:cNvSpPr txBox="1"/>
          <p:nvPr/>
        </p:nvSpPr>
        <p:spPr>
          <a:xfrm>
            <a:off x="1114056" y="3324250"/>
            <a:ext cx="2903378" cy="2026965"/>
          </a:xfrm>
          <a:prstGeom prst="rect">
            <a:avLst/>
          </a:prstGeom>
        </p:spPr>
        <p:txBody>
          <a:bodyPr wrap="square" lIns="0" tIns="0" rIns="0" bIns="0" rtlCol="0" anchor="t">
            <a:spAutoFit/>
          </a:bodyPr>
          <a:lstStyle>
            <a:defPPr>
              <a:defRPr lang="en-US"/>
            </a:defPPr>
            <a:lvl1pPr marL="0" algn="l" defTabSz="609539" rtl="0" eaLnBrk="1" latinLnBrk="0" hangingPunct="1">
              <a:defRPr sz="1200" kern="1200">
                <a:solidFill>
                  <a:schemeClr val="tx1"/>
                </a:solidFill>
                <a:latin typeface="+mn-lt"/>
                <a:ea typeface="+mn-ea"/>
                <a:cs typeface="+mn-cs"/>
              </a:defRPr>
            </a:lvl1pPr>
            <a:lvl2pPr marL="304770" algn="l" defTabSz="609539" rtl="0" eaLnBrk="1" latinLnBrk="0" hangingPunct="1">
              <a:defRPr sz="1200" kern="1200">
                <a:solidFill>
                  <a:schemeClr val="tx1"/>
                </a:solidFill>
                <a:latin typeface="+mn-lt"/>
                <a:ea typeface="+mn-ea"/>
                <a:cs typeface="+mn-cs"/>
              </a:defRPr>
            </a:lvl2pPr>
            <a:lvl3pPr marL="609539" algn="l" defTabSz="609539" rtl="0" eaLnBrk="1" latinLnBrk="0" hangingPunct="1">
              <a:defRPr sz="1200" kern="1200">
                <a:solidFill>
                  <a:schemeClr val="tx1"/>
                </a:solidFill>
                <a:latin typeface="+mn-lt"/>
                <a:ea typeface="+mn-ea"/>
                <a:cs typeface="+mn-cs"/>
              </a:defRPr>
            </a:lvl3pPr>
            <a:lvl4pPr marL="914309" algn="l" defTabSz="609539" rtl="0" eaLnBrk="1" latinLnBrk="0" hangingPunct="1">
              <a:defRPr sz="1200" kern="1200">
                <a:solidFill>
                  <a:schemeClr val="tx1"/>
                </a:solidFill>
                <a:latin typeface="+mn-lt"/>
                <a:ea typeface="+mn-ea"/>
                <a:cs typeface="+mn-cs"/>
              </a:defRPr>
            </a:lvl4pPr>
            <a:lvl5pPr marL="1219078" algn="l" defTabSz="609539" rtl="0" eaLnBrk="1" latinLnBrk="0" hangingPunct="1">
              <a:defRPr sz="1200" kern="1200">
                <a:solidFill>
                  <a:schemeClr val="tx1"/>
                </a:solidFill>
                <a:latin typeface="+mn-lt"/>
                <a:ea typeface="+mn-ea"/>
                <a:cs typeface="+mn-cs"/>
              </a:defRPr>
            </a:lvl5pPr>
            <a:lvl6pPr marL="1523848" algn="l" defTabSz="609539" rtl="0" eaLnBrk="1" latinLnBrk="0" hangingPunct="1">
              <a:defRPr sz="1200" kern="1200">
                <a:solidFill>
                  <a:schemeClr val="tx1"/>
                </a:solidFill>
                <a:latin typeface="+mn-lt"/>
                <a:ea typeface="+mn-ea"/>
                <a:cs typeface="+mn-cs"/>
              </a:defRPr>
            </a:lvl6pPr>
            <a:lvl7pPr marL="1828617" algn="l" defTabSz="609539" rtl="0" eaLnBrk="1" latinLnBrk="0" hangingPunct="1">
              <a:defRPr sz="1200" kern="1200">
                <a:solidFill>
                  <a:schemeClr val="tx1"/>
                </a:solidFill>
                <a:latin typeface="+mn-lt"/>
                <a:ea typeface="+mn-ea"/>
                <a:cs typeface="+mn-cs"/>
              </a:defRPr>
            </a:lvl7pPr>
            <a:lvl8pPr marL="2133387" algn="l" defTabSz="609539" rtl="0" eaLnBrk="1" latinLnBrk="0" hangingPunct="1">
              <a:defRPr sz="1200" kern="1200">
                <a:solidFill>
                  <a:schemeClr val="tx1"/>
                </a:solidFill>
                <a:latin typeface="+mn-lt"/>
                <a:ea typeface="+mn-ea"/>
                <a:cs typeface="+mn-cs"/>
              </a:defRPr>
            </a:lvl8pPr>
            <a:lvl9pPr marL="2438156" algn="l" defTabSz="609539" rtl="0" eaLnBrk="1" latinLnBrk="0" hangingPunct="1">
              <a:defRPr sz="1200" kern="1200">
                <a:solidFill>
                  <a:schemeClr val="tx1"/>
                </a:solidFill>
                <a:latin typeface="+mn-lt"/>
                <a:ea typeface="+mn-ea"/>
                <a:cs typeface="+mn-cs"/>
              </a:defRPr>
            </a:lvl9pPr>
          </a:lstStyle>
          <a:p>
            <a:pPr algn="ctr">
              <a:lnSpc>
                <a:spcPts val="3171"/>
              </a:lnSpc>
            </a:pPr>
            <a:r>
              <a:rPr lang="en-US" sz="2400" b="1" dirty="0" err="1">
                <a:solidFill>
                  <a:srgbClr val="FFFFFF"/>
                </a:solidFill>
                <a:latin typeface="Calibri" pitchFamily="34" charset="0"/>
                <a:ea typeface="Calibri" pitchFamily="34" charset="-122"/>
                <a:cs typeface="Calibri" pitchFamily="34" charset="-120"/>
              </a:rPr>
              <a:t>Deugdethiek</a:t>
            </a:r>
            <a:endParaRPr lang="en-US" sz="2400" b="1" dirty="0">
              <a:solidFill>
                <a:srgbClr val="FFFFFF"/>
              </a:solidFill>
              <a:latin typeface="Calibri" pitchFamily="34" charset="0"/>
              <a:ea typeface="Calibri" pitchFamily="34" charset="-122"/>
              <a:cs typeface="Calibri" pitchFamily="34" charset="-120"/>
            </a:endParaRPr>
          </a:p>
          <a:p>
            <a:pPr algn="ctr">
              <a:lnSpc>
                <a:spcPts val="3171"/>
              </a:lnSpc>
            </a:pPr>
            <a:endParaRPr lang="en-US" sz="2400" b="1" dirty="0">
              <a:solidFill>
                <a:srgbClr val="FFFFFF"/>
              </a:solidFill>
              <a:latin typeface="Calibri" pitchFamily="34" charset="0"/>
              <a:ea typeface="Poppins"/>
              <a:cs typeface="Calibri" pitchFamily="34" charset="-120"/>
              <a:sym typeface="Poppins"/>
            </a:endParaRPr>
          </a:p>
          <a:p>
            <a:pPr algn="ctr">
              <a:lnSpc>
                <a:spcPts val="3171"/>
              </a:lnSpc>
            </a:pPr>
            <a:r>
              <a:rPr lang="en-US" sz="2400" i="1" dirty="0">
                <a:solidFill>
                  <a:srgbClr val="C9A6FF"/>
                </a:solidFill>
                <a:latin typeface="Calibri" pitchFamily="34" charset="0"/>
                <a:ea typeface="Calibri" pitchFamily="34" charset="-122"/>
                <a:cs typeface="Calibri" pitchFamily="34" charset="-120"/>
              </a:rPr>
              <a:t>Wat </a:t>
            </a:r>
            <a:r>
              <a:rPr lang="en-US" sz="2400" i="1" dirty="0" err="1">
                <a:solidFill>
                  <a:srgbClr val="C9A6FF"/>
                </a:solidFill>
                <a:latin typeface="Calibri" pitchFamily="34" charset="0"/>
                <a:ea typeface="Calibri" pitchFamily="34" charset="-122"/>
                <a:cs typeface="Calibri" pitchFamily="34" charset="-120"/>
              </a:rPr>
              <a:t>zou</a:t>
            </a:r>
            <a:r>
              <a:rPr lang="en-US" sz="2400" i="1" dirty="0">
                <a:solidFill>
                  <a:srgbClr val="C9A6FF"/>
                </a:solidFill>
                <a:latin typeface="Calibri" pitchFamily="34" charset="0"/>
                <a:ea typeface="Calibri" pitchFamily="34" charset="-122"/>
                <a:cs typeface="Calibri" pitchFamily="34" charset="-120"/>
              </a:rPr>
              <a:t> </a:t>
            </a:r>
            <a:r>
              <a:rPr lang="en-US" sz="2400" i="1" dirty="0" err="1">
                <a:solidFill>
                  <a:srgbClr val="C9A6FF"/>
                </a:solidFill>
                <a:latin typeface="Calibri" pitchFamily="34" charset="0"/>
                <a:ea typeface="Calibri" pitchFamily="34" charset="-122"/>
                <a:cs typeface="Calibri" pitchFamily="34" charset="-120"/>
              </a:rPr>
              <a:t>een</a:t>
            </a:r>
            <a:r>
              <a:rPr lang="en-US" sz="2400" i="1" dirty="0">
                <a:solidFill>
                  <a:srgbClr val="C9A6FF"/>
                </a:solidFill>
                <a:latin typeface="Calibri" pitchFamily="34" charset="0"/>
                <a:ea typeface="Calibri" pitchFamily="34" charset="-122"/>
                <a:cs typeface="Calibri" pitchFamily="34" charset="-120"/>
              </a:rPr>
              <a:t> </a:t>
            </a:r>
            <a:r>
              <a:rPr lang="en-US" sz="2400" i="1" dirty="0" err="1">
                <a:solidFill>
                  <a:srgbClr val="C9A6FF"/>
                </a:solidFill>
                <a:latin typeface="Calibri" pitchFamily="34" charset="0"/>
                <a:ea typeface="Calibri" pitchFamily="34" charset="-122"/>
                <a:cs typeface="Calibri" pitchFamily="34" charset="-120"/>
              </a:rPr>
              <a:t>goed</a:t>
            </a:r>
            <a:r>
              <a:rPr lang="en-US" sz="2400" i="1" dirty="0">
                <a:solidFill>
                  <a:srgbClr val="C9A6FF"/>
                </a:solidFill>
                <a:latin typeface="Calibri" pitchFamily="34" charset="0"/>
                <a:ea typeface="Calibri" pitchFamily="34" charset="-122"/>
                <a:cs typeface="Calibri" pitchFamily="34" charset="-120"/>
              </a:rPr>
              <a:t> </a:t>
            </a:r>
            <a:r>
              <a:rPr lang="en-US" sz="2400" i="1" dirty="0" err="1">
                <a:solidFill>
                  <a:srgbClr val="C9A6FF"/>
                </a:solidFill>
                <a:latin typeface="Calibri" pitchFamily="34" charset="0"/>
                <a:ea typeface="Calibri" pitchFamily="34" charset="-122"/>
                <a:cs typeface="Calibri" pitchFamily="34" charset="-120"/>
              </a:rPr>
              <a:t>mens</a:t>
            </a:r>
            <a:r>
              <a:rPr lang="en-US" sz="2400" i="1" dirty="0">
                <a:solidFill>
                  <a:srgbClr val="C9A6FF"/>
                </a:solidFill>
                <a:latin typeface="Calibri" pitchFamily="34" charset="0"/>
                <a:ea typeface="Calibri" pitchFamily="34" charset="-122"/>
                <a:cs typeface="Calibri" pitchFamily="34" charset="-120"/>
              </a:rPr>
              <a:t> </a:t>
            </a:r>
            <a:r>
              <a:rPr lang="en-US" sz="2400" i="1" dirty="0" err="1">
                <a:solidFill>
                  <a:srgbClr val="C9A6FF"/>
                </a:solidFill>
                <a:latin typeface="Calibri" pitchFamily="34" charset="0"/>
                <a:ea typeface="Calibri" pitchFamily="34" charset="-122"/>
                <a:cs typeface="Calibri" pitchFamily="34" charset="-120"/>
              </a:rPr>
              <a:t>doen</a:t>
            </a:r>
            <a:r>
              <a:rPr lang="en-US" sz="2400" i="1" dirty="0">
                <a:solidFill>
                  <a:srgbClr val="C9A6FF"/>
                </a:solidFill>
                <a:latin typeface="Calibri" pitchFamily="34" charset="0"/>
                <a:ea typeface="Calibri" pitchFamily="34" charset="-122"/>
                <a:cs typeface="Calibri" pitchFamily="34" charset="-120"/>
              </a:rPr>
              <a:t>?</a:t>
            </a:r>
            <a:endParaRPr lang="en-US" sz="2400" dirty="0">
              <a:solidFill>
                <a:srgbClr val="C9A6FF"/>
              </a:solidFill>
            </a:endParaRPr>
          </a:p>
          <a:p>
            <a:pPr algn="ctr">
              <a:lnSpc>
                <a:spcPts val="3171"/>
              </a:lnSpc>
            </a:pPr>
            <a:endParaRPr lang="en-US" sz="2020" dirty="0">
              <a:solidFill>
                <a:srgbClr val="1E244F"/>
              </a:solidFill>
              <a:latin typeface="Poppins"/>
              <a:ea typeface="Poppins"/>
              <a:cs typeface="Poppins"/>
              <a:sym typeface="Poppins"/>
            </a:endParaRPr>
          </a:p>
        </p:txBody>
      </p:sp>
      <p:sp>
        <p:nvSpPr>
          <p:cNvPr id="19" name="TextBox 19">
            <a:extLst>
              <a:ext uri="{FF2B5EF4-FFF2-40B4-BE49-F238E27FC236}">
                <a16:creationId xmlns:a16="http://schemas.microsoft.com/office/drawing/2014/main" id="{AC25D5A7-28F8-AE47-7853-83742AE0C6FD}"/>
              </a:ext>
            </a:extLst>
          </p:cNvPr>
          <p:cNvSpPr txBox="1"/>
          <p:nvPr/>
        </p:nvSpPr>
        <p:spPr>
          <a:xfrm>
            <a:off x="4644311" y="3324250"/>
            <a:ext cx="2903378" cy="397416"/>
          </a:xfrm>
          <a:prstGeom prst="rect">
            <a:avLst/>
          </a:prstGeom>
        </p:spPr>
        <p:txBody>
          <a:bodyPr wrap="square" lIns="0" tIns="0" rIns="0" bIns="0" rtlCol="0" anchor="t">
            <a:spAutoFit/>
          </a:bodyPr>
          <a:lstStyle>
            <a:defPPr>
              <a:defRPr lang="en-US"/>
            </a:defPPr>
            <a:lvl1pPr marL="0" algn="l" defTabSz="609539" rtl="0" eaLnBrk="1" latinLnBrk="0" hangingPunct="1">
              <a:defRPr sz="1200" kern="1200">
                <a:solidFill>
                  <a:schemeClr val="tx1"/>
                </a:solidFill>
                <a:latin typeface="+mn-lt"/>
                <a:ea typeface="+mn-ea"/>
                <a:cs typeface="+mn-cs"/>
              </a:defRPr>
            </a:lvl1pPr>
            <a:lvl2pPr marL="304770" algn="l" defTabSz="609539" rtl="0" eaLnBrk="1" latinLnBrk="0" hangingPunct="1">
              <a:defRPr sz="1200" kern="1200">
                <a:solidFill>
                  <a:schemeClr val="tx1"/>
                </a:solidFill>
                <a:latin typeface="+mn-lt"/>
                <a:ea typeface="+mn-ea"/>
                <a:cs typeface="+mn-cs"/>
              </a:defRPr>
            </a:lvl2pPr>
            <a:lvl3pPr marL="609539" algn="l" defTabSz="609539" rtl="0" eaLnBrk="1" latinLnBrk="0" hangingPunct="1">
              <a:defRPr sz="1200" kern="1200">
                <a:solidFill>
                  <a:schemeClr val="tx1"/>
                </a:solidFill>
                <a:latin typeface="+mn-lt"/>
                <a:ea typeface="+mn-ea"/>
                <a:cs typeface="+mn-cs"/>
              </a:defRPr>
            </a:lvl3pPr>
            <a:lvl4pPr marL="914309" algn="l" defTabSz="609539" rtl="0" eaLnBrk="1" latinLnBrk="0" hangingPunct="1">
              <a:defRPr sz="1200" kern="1200">
                <a:solidFill>
                  <a:schemeClr val="tx1"/>
                </a:solidFill>
                <a:latin typeface="+mn-lt"/>
                <a:ea typeface="+mn-ea"/>
                <a:cs typeface="+mn-cs"/>
              </a:defRPr>
            </a:lvl4pPr>
            <a:lvl5pPr marL="1219078" algn="l" defTabSz="609539" rtl="0" eaLnBrk="1" latinLnBrk="0" hangingPunct="1">
              <a:defRPr sz="1200" kern="1200">
                <a:solidFill>
                  <a:schemeClr val="tx1"/>
                </a:solidFill>
                <a:latin typeface="+mn-lt"/>
                <a:ea typeface="+mn-ea"/>
                <a:cs typeface="+mn-cs"/>
              </a:defRPr>
            </a:lvl5pPr>
            <a:lvl6pPr marL="1523848" algn="l" defTabSz="609539" rtl="0" eaLnBrk="1" latinLnBrk="0" hangingPunct="1">
              <a:defRPr sz="1200" kern="1200">
                <a:solidFill>
                  <a:schemeClr val="tx1"/>
                </a:solidFill>
                <a:latin typeface="+mn-lt"/>
                <a:ea typeface="+mn-ea"/>
                <a:cs typeface="+mn-cs"/>
              </a:defRPr>
            </a:lvl6pPr>
            <a:lvl7pPr marL="1828617" algn="l" defTabSz="609539" rtl="0" eaLnBrk="1" latinLnBrk="0" hangingPunct="1">
              <a:defRPr sz="1200" kern="1200">
                <a:solidFill>
                  <a:schemeClr val="tx1"/>
                </a:solidFill>
                <a:latin typeface="+mn-lt"/>
                <a:ea typeface="+mn-ea"/>
                <a:cs typeface="+mn-cs"/>
              </a:defRPr>
            </a:lvl7pPr>
            <a:lvl8pPr marL="2133387" algn="l" defTabSz="609539" rtl="0" eaLnBrk="1" latinLnBrk="0" hangingPunct="1">
              <a:defRPr sz="1200" kern="1200">
                <a:solidFill>
                  <a:schemeClr val="tx1"/>
                </a:solidFill>
                <a:latin typeface="+mn-lt"/>
                <a:ea typeface="+mn-ea"/>
                <a:cs typeface="+mn-cs"/>
              </a:defRPr>
            </a:lvl8pPr>
            <a:lvl9pPr marL="2438156" algn="l" defTabSz="609539" rtl="0" eaLnBrk="1" latinLnBrk="0" hangingPunct="1">
              <a:defRPr sz="1200" kern="1200">
                <a:solidFill>
                  <a:schemeClr val="tx1"/>
                </a:solidFill>
                <a:latin typeface="+mn-lt"/>
                <a:ea typeface="+mn-ea"/>
                <a:cs typeface="+mn-cs"/>
              </a:defRPr>
            </a:lvl9pPr>
          </a:lstStyle>
          <a:p>
            <a:pPr algn="ctr">
              <a:lnSpc>
                <a:spcPts val="3171"/>
              </a:lnSpc>
            </a:pPr>
            <a:r>
              <a:rPr lang="en-US" sz="2400" b="1" dirty="0" err="1">
                <a:solidFill>
                  <a:srgbClr val="FFFFFF"/>
                </a:solidFill>
                <a:latin typeface="Calibri" pitchFamily="34" charset="0"/>
                <a:ea typeface="Calibri" pitchFamily="34" charset="-122"/>
                <a:cs typeface="Calibri" pitchFamily="34" charset="-120"/>
              </a:rPr>
              <a:t>Deontologie</a:t>
            </a:r>
            <a:endParaRPr lang="en-US" sz="2020" dirty="0">
              <a:solidFill>
                <a:srgbClr val="1E244F"/>
              </a:solidFill>
              <a:latin typeface="Poppins"/>
              <a:ea typeface="Poppins"/>
              <a:cs typeface="Poppins"/>
              <a:sym typeface="Poppins"/>
            </a:endParaRPr>
          </a:p>
        </p:txBody>
      </p:sp>
      <p:sp>
        <p:nvSpPr>
          <p:cNvPr id="20" name="TextBox 20">
            <a:extLst>
              <a:ext uri="{FF2B5EF4-FFF2-40B4-BE49-F238E27FC236}">
                <a16:creationId xmlns:a16="http://schemas.microsoft.com/office/drawing/2014/main" id="{830FA3B8-7152-C71F-92C2-60B22B26BBC0}"/>
              </a:ext>
            </a:extLst>
          </p:cNvPr>
          <p:cNvSpPr txBox="1"/>
          <p:nvPr/>
        </p:nvSpPr>
        <p:spPr>
          <a:xfrm>
            <a:off x="8174567" y="3324250"/>
            <a:ext cx="2903378" cy="397416"/>
          </a:xfrm>
          <a:prstGeom prst="rect">
            <a:avLst/>
          </a:prstGeom>
        </p:spPr>
        <p:txBody>
          <a:bodyPr wrap="square" lIns="0" tIns="0" rIns="0" bIns="0" rtlCol="0" anchor="t">
            <a:spAutoFit/>
          </a:bodyPr>
          <a:lstStyle>
            <a:defPPr>
              <a:defRPr lang="en-US"/>
            </a:defPPr>
            <a:lvl1pPr marL="0" algn="l" defTabSz="609539" rtl="0" eaLnBrk="1" latinLnBrk="0" hangingPunct="1">
              <a:defRPr sz="1200" kern="1200">
                <a:solidFill>
                  <a:schemeClr val="tx1"/>
                </a:solidFill>
                <a:latin typeface="+mn-lt"/>
                <a:ea typeface="+mn-ea"/>
                <a:cs typeface="+mn-cs"/>
              </a:defRPr>
            </a:lvl1pPr>
            <a:lvl2pPr marL="304770" algn="l" defTabSz="609539" rtl="0" eaLnBrk="1" latinLnBrk="0" hangingPunct="1">
              <a:defRPr sz="1200" kern="1200">
                <a:solidFill>
                  <a:schemeClr val="tx1"/>
                </a:solidFill>
                <a:latin typeface="+mn-lt"/>
                <a:ea typeface="+mn-ea"/>
                <a:cs typeface="+mn-cs"/>
              </a:defRPr>
            </a:lvl2pPr>
            <a:lvl3pPr marL="609539" algn="l" defTabSz="609539" rtl="0" eaLnBrk="1" latinLnBrk="0" hangingPunct="1">
              <a:defRPr sz="1200" kern="1200">
                <a:solidFill>
                  <a:schemeClr val="tx1"/>
                </a:solidFill>
                <a:latin typeface="+mn-lt"/>
                <a:ea typeface="+mn-ea"/>
                <a:cs typeface="+mn-cs"/>
              </a:defRPr>
            </a:lvl3pPr>
            <a:lvl4pPr marL="914309" algn="l" defTabSz="609539" rtl="0" eaLnBrk="1" latinLnBrk="0" hangingPunct="1">
              <a:defRPr sz="1200" kern="1200">
                <a:solidFill>
                  <a:schemeClr val="tx1"/>
                </a:solidFill>
                <a:latin typeface="+mn-lt"/>
                <a:ea typeface="+mn-ea"/>
                <a:cs typeface="+mn-cs"/>
              </a:defRPr>
            </a:lvl4pPr>
            <a:lvl5pPr marL="1219078" algn="l" defTabSz="609539" rtl="0" eaLnBrk="1" latinLnBrk="0" hangingPunct="1">
              <a:defRPr sz="1200" kern="1200">
                <a:solidFill>
                  <a:schemeClr val="tx1"/>
                </a:solidFill>
                <a:latin typeface="+mn-lt"/>
                <a:ea typeface="+mn-ea"/>
                <a:cs typeface="+mn-cs"/>
              </a:defRPr>
            </a:lvl5pPr>
            <a:lvl6pPr marL="1523848" algn="l" defTabSz="609539" rtl="0" eaLnBrk="1" latinLnBrk="0" hangingPunct="1">
              <a:defRPr sz="1200" kern="1200">
                <a:solidFill>
                  <a:schemeClr val="tx1"/>
                </a:solidFill>
                <a:latin typeface="+mn-lt"/>
                <a:ea typeface="+mn-ea"/>
                <a:cs typeface="+mn-cs"/>
              </a:defRPr>
            </a:lvl6pPr>
            <a:lvl7pPr marL="1828617" algn="l" defTabSz="609539" rtl="0" eaLnBrk="1" latinLnBrk="0" hangingPunct="1">
              <a:defRPr sz="1200" kern="1200">
                <a:solidFill>
                  <a:schemeClr val="tx1"/>
                </a:solidFill>
                <a:latin typeface="+mn-lt"/>
                <a:ea typeface="+mn-ea"/>
                <a:cs typeface="+mn-cs"/>
              </a:defRPr>
            </a:lvl7pPr>
            <a:lvl8pPr marL="2133387" algn="l" defTabSz="609539" rtl="0" eaLnBrk="1" latinLnBrk="0" hangingPunct="1">
              <a:defRPr sz="1200" kern="1200">
                <a:solidFill>
                  <a:schemeClr val="tx1"/>
                </a:solidFill>
                <a:latin typeface="+mn-lt"/>
                <a:ea typeface="+mn-ea"/>
                <a:cs typeface="+mn-cs"/>
              </a:defRPr>
            </a:lvl8pPr>
            <a:lvl9pPr marL="2438156" algn="l" defTabSz="609539" rtl="0" eaLnBrk="1" latinLnBrk="0" hangingPunct="1">
              <a:defRPr sz="1200" kern="1200">
                <a:solidFill>
                  <a:schemeClr val="tx1"/>
                </a:solidFill>
                <a:latin typeface="+mn-lt"/>
                <a:ea typeface="+mn-ea"/>
                <a:cs typeface="+mn-cs"/>
              </a:defRPr>
            </a:lvl9pPr>
          </a:lstStyle>
          <a:p>
            <a:pPr algn="ctr">
              <a:lnSpc>
                <a:spcPts val="3171"/>
              </a:lnSpc>
            </a:pPr>
            <a:r>
              <a:rPr lang="en-US" sz="2400" b="1" dirty="0" err="1">
                <a:solidFill>
                  <a:srgbClr val="FFFFFF"/>
                </a:solidFill>
                <a:latin typeface="Calibri" pitchFamily="34" charset="0"/>
                <a:ea typeface="Calibri" pitchFamily="34" charset="-122"/>
                <a:cs typeface="Calibri" pitchFamily="34" charset="-120"/>
              </a:rPr>
              <a:t>Utilitarisme</a:t>
            </a:r>
            <a:endParaRPr lang="en-US" sz="2020" dirty="0">
              <a:solidFill>
                <a:srgbClr val="1E244F"/>
              </a:solidFill>
              <a:latin typeface="Poppins"/>
              <a:ea typeface="Poppins"/>
              <a:cs typeface="Poppins"/>
              <a:sym typeface="Poppins"/>
            </a:endParaRPr>
          </a:p>
        </p:txBody>
      </p:sp>
      <p:sp>
        <p:nvSpPr>
          <p:cNvPr id="21" name="TextBox 18">
            <a:extLst>
              <a:ext uri="{FF2B5EF4-FFF2-40B4-BE49-F238E27FC236}">
                <a16:creationId xmlns:a16="http://schemas.microsoft.com/office/drawing/2014/main" id="{2139022B-5577-C61B-522D-018571BF645C}"/>
              </a:ext>
            </a:extLst>
          </p:cNvPr>
          <p:cNvSpPr txBox="1"/>
          <p:nvPr/>
        </p:nvSpPr>
        <p:spPr>
          <a:xfrm>
            <a:off x="1150401" y="3923228"/>
            <a:ext cx="2903378" cy="2026965"/>
          </a:xfrm>
          <a:prstGeom prst="rect">
            <a:avLst/>
          </a:prstGeom>
        </p:spPr>
        <p:txBody>
          <a:bodyPr wrap="square" lIns="0" tIns="0" rIns="0" bIns="0" rtlCol="0" anchor="t">
            <a:spAutoFit/>
          </a:bodyPr>
          <a:lstStyle>
            <a:defPPr>
              <a:defRPr lang="en-US"/>
            </a:defPPr>
            <a:lvl1pPr marL="0" algn="l" defTabSz="609539" rtl="0" eaLnBrk="1" latinLnBrk="0" hangingPunct="1">
              <a:defRPr sz="1200" kern="1200">
                <a:solidFill>
                  <a:schemeClr val="tx1"/>
                </a:solidFill>
                <a:latin typeface="+mn-lt"/>
                <a:ea typeface="+mn-ea"/>
                <a:cs typeface="+mn-cs"/>
              </a:defRPr>
            </a:lvl1pPr>
            <a:lvl2pPr marL="304770" algn="l" defTabSz="609539" rtl="0" eaLnBrk="1" latinLnBrk="0" hangingPunct="1">
              <a:defRPr sz="1200" kern="1200">
                <a:solidFill>
                  <a:schemeClr val="tx1"/>
                </a:solidFill>
                <a:latin typeface="+mn-lt"/>
                <a:ea typeface="+mn-ea"/>
                <a:cs typeface="+mn-cs"/>
              </a:defRPr>
            </a:lvl2pPr>
            <a:lvl3pPr marL="609539" algn="l" defTabSz="609539" rtl="0" eaLnBrk="1" latinLnBrk="0" hangingPunct="1">
              <a:defRPr sz="1200" kern="1200">
                <a:solidFill>
                  <a:schemeClr val="tx1"/>
                </a:solidFill>
                <a:latin typeface="+mn-lt"/>
                <a:ea typeface="+mn-ea"/>
                <a:cs typeface="+mn-cs"/>
              </a:defRPr>
            </a:lvl3pPr>
            <a:lvl4pPr marL="914309" algn="l" defTabSz="609539" rtl="0" eaLnBrk="1" latinLnBrk="0" hangingPunct="1">
              <a:defRPr sz="1200" kern="1200">
                <a:solidFill>
                  <a:schemeClr val="tx1"/>
                </a:solidFill>
                <a:latin typeface="+mn-lt"/>
                <a:ea typeface="+mn-ea"/>
                <a:cs typeface="+mn-cs"/>
              </a:defRPr>
            </a:lvl4pPr>
            <a:lvl5pPr marL="1219078" algn="l" defTabSz="609539" rtl="0" eaLnBrk="1" latinLnBrk="0" hangingPunct="1">
              <a:defRPr sz="1200" kern="1200">
                <a:solidFill>
                  <a:schemeClr val="tx1"/>
                </a:solidFill>
                <a:latin typeface="+mn-lt"/>
                <a:ea typeface="+mn-ea"/>
                <a:cs typeface="+mn-cs"/>
              </a:defRPr>
            </a:lvl5pPr>
            <a:lvl6pPr marL="1523848" algn="l" defTabSz="609539" rtl="0" eaLnBrk="1" latinLnBrk="0" hangingPunct="1">
              <a:defRPr sz="1200" kern="1200">
                <a:solidFill>
                  <a:schemeClr val="tx1"/>
                </a:solidFill>
                <a:latin typeface="+mn-lt"/>
                <a:ea typeface="+mn-ea"/>
                <a:cs typeface="+mn-cs"/>
              </a:defRPr>
            </a:lvl6pPr>
            <a:lvl7pPr marL="1828617" algn="l" defTabSz="609539" rtl="0" eaLnBrk="1" latinLnBrk="0" hangingPunct="1">
              <a:defRPr sz="1200" kern="1200">
                <a:solidFill>
                  <a:schemeClr val="tx1"/>
                </a:solidFill>
                <a:latin typeface="+mn-lt"/>
                <a:ea typeface="+mn-ea"/>
                <a:cs typeface="+mn-cs"/>
              </a:defRPr>
            </a:lvl7pPr>
            <a:lvl8pPr marL="2133387" algn="l" defTabSz="609539" rtl="0" eaLnBrk="1" latinLnBrk="0" hangingPunct="1">
              <a:defRPr sz="1200" kern="1200">
                <a:solidFill>
                  <a:schemeClr val="tx1"/>
                </a:solidFill>
                <a:latin typeface="+mn-lt"/>
                <a:ea typeface="+mn-ea"/>
                <a:cs typeface="+mn-cs"/>
              </a:defRPr>
            </a:lvl8pPr>
            <a:lvl9pPr marL="2438156" algn="l" defTabSz="609539" rtl="0" eaLnBrk="1" latinLnBrk="0" hangingPunct="1">
              <a:defRPr sz="1200" kern="1200">
                <a:solidFill>
                  <a:schemeClr val="tx1"/>
                </a:solidFill>
                <a:latin typeface="+mn-lt"/>
                <a:ea typeface="+mn-ea"/>
                <a:cs typeface="+mn-cs"/>
              </a:defRPr>
            </a:lvl9pPr>
          </a:lstStyle>
          <a:p>
            <a:pPr algn="ctr">
              <a:lnSpc>
                <a:spcPts val="3171"/>
              </a:lnSpc>
            </a:pPr>
            <a:r>
              <a:rPr lang="en-US" sz="2020" dirty="0">
                <a:solidFill>
                  <a:srgbClr val="1E244F"/>
                </a:solidFill>
                <a:latin typeface="Poppins"/>
                <a:ea typeface="Poppins"/>
                <a:cs typeface="Poppins"/>
                <a:sym typeface="Poppins"/>
              </a:rPr>
              <a:t>Wat </a:t>
            </a:r>
            <a:r>
              <a:rPr lang="en-US" sz="2020" dirty="0" err="1">
                <a:solidFill>
                  <a:srgbClr val="1E244F"/>
                </a:solidFill>
                <a:latin typeface="Poppins"/>
                <a:ea typeface="Poppins"/>
                <a:cs typeface="Poppins"/>
                <a:sym typeface="Poppins"/>
              </a:rPr>
              <a:t>zou</a:t>
            </a:r>
            <a:r>
              <a:rPr lang="en-US" sz="2020" dirty="0">
                <a:solidFill>
                  <a:srgbClr val="1E244F"/>
                </a:solidFill>
                <a:latin typeface="Poppins"/>
                <a:ea typeface="Poppins"/>
                <a:cs typeface="Poppins"/>
                <a:sym typeface="Poppins"/>
              </a:rPr>
              <a:t> </a:t>
            </a:r>
            <a:r>
              <a:rPr lang="en-US" sz="2020" dirty="0" err="1">
                <a:solidFill>
                  <a:srgbClr val="1E244F"/>
                </a:solidFill>
                <a:latin typeface="Poppins"/>
                <a:ea typeface="Poppins"/>
                <a:cs typeface="Poppins"/>
                <a:sym typeface="Poppins"/>
              </a:rPr>
              <a:t>een</a:t>
            </a:r>
            <a:r>
              <a:rPr lang="en-US" sz="2020" dirty="0">
                <a:solidFill>
                  <a:srgbClr val="1E244F"/>
                </a:solidFill>
                <a:latin typeface="Poppins"/>
                <a:ea typeface="Poppins"/>
                <a:cs typeface="Poppins"/>
                <a:sym typeface="Poppins"/>
              </a:rPr>
              <a:t> </a:t>
            </a:r>
            <a:r>
              <a:rPr lang="en-US" sz="2020" dirty="0" err="1">
                <a:solidFill>
                  <a:srgbClr val="1E244F"/>
                </a:solidFill>
                <a:latin typeface="Poppins"/>
                <a:ea typeface="Poppins"/>
                <a:cs typeface="Poppins"/>
                <a:sym typeface="Poppins"/>
              </a:rPr>
              <a:t>goed</a:t>
            </a:r>
            <a:r>
              <a:rPr lang="en-US" sz="2020" dirty="0">
                <a:solidFill>
                  <a:srgbClr val="1E244F"/>
                </a:solidFill>
                <a:latin typeface="Poppins"/>
                <a:ea typeface="Poppins"/>
                <a:cs typeface="Poppins"/>
                <a:sym typeface="Poppins"/>
              </a:rPr>
              <a:t> </a:t>
            </a:r>
            <a:r>
              <a:rPr lang="en-US" sz="2020" dirty="0" err="1">
                <a:solidFill>
                  <a:srgbClr val="1E244F"/>
                </a:solidFill>
                <a:latin typeface="Poppins"/>
                <a:ea typeface="Poppins"/>
                <a:cs typeface="Poppins"/>
                <a:sym typeface="Poppins"/>
              </a:rPr>
              <a:t>mens</a:t>
            </a:r>
            <a:r>
              <a:rPr lang="en-US" sz="2020" dirty="0">
                <a:solidFill>
                  <a:srgbClr val="1E244F"/>
                </a:solidFill>
                <a:latin typeface="Poppins"/>
                <a:ea typeface="Poppins"/>
                <a:cs typeface="Poppins"/>
                <a:sym typeface="Poppins"/>
              </a:rPr>
              <a:t> </a:t>
            </a:r>
            <a:r>
              <a:rPr lang="en-US" sz="2020" dirty="0" err="1">
                <a:solidFill>
                  <a:srgbClr val="1E244F"/>
                </a:solidFill>
                <a:latin typeface="Poppins"/>
                <a:ea typeface="Poppins"/>
                <a:cs typeface="Poppins"/>
                <a:sym typeface="Poppins"/>
              </a:rPr>
              <a:t>doen</a:t>
            </a:r>
            <a:r>
              <a:rPr lang="en-US" sz="2020" dirty="0">
                <a:solidFill>
                  <a:srgbClr val="1E244F"/>
                </a:solidFill>
                <a:latin typeface="Poppins"/>
                <a:ea typeface="Poppins"/>
                <a:cs typeface="Poppins"/>
                <a:sym typeface="Poppins"/>
              </a:rPr>
              <a:t>?</a:t>
            </a:r>
          </a:p>
          <a:p>
            <a:pPr algn="ctr">
              <a:lnSpc>
                <a:spcPts val="3171"/>
              </a:lnSpc>
            </a:pPr>
            <a:endParaRPr lang="en-US" sz="2000" dirty="0">
              <a:solidFill>
                <a:srgbClr val="1E244F"/>
              </a:solidFill>
              <a:latin typeface="Poppins"/>
              <a:ea typeface="Poppins"/>
              <a:cs typeface="Poppins"/>
              <a:sym typeface="Poppins"/>
            </a:endParaRPr>
          </a:p>
          <a:p>
            <a:pPr algn="ctr">
              <a:lnSpc>
                <a:spcPts val="3171"/>
              </a:lnSpc>
            </a:pPr>
            <a:r>
              <a:rPr lang="en-US" sz="1600" i="1" dirty="0">
                <a:solidFill>
                  <a:srgbClr val="1E244F"/>
                </a:solidFill>
                <a:latin typeface="Poppins"/>
                <a:ea typeface="Poppins"/>
                <a:cs typeface="Poppins"/>
                <a:sym typeface="Poppins"/>
              </a:rPr>
              <a:t>Arts </a:t>
            </a:r>
            <a:r>
              <a:rPr lang="en-US" sz="1600" i="1" dirty="0" err="1">
                <a:solidFill>
                  <a:srgbClr val="1E244F"/>
                </a:solidFill>
                <a:latin typeface="Poppins"/>
                <a:ea typeface="Poppins"/>
                <a:cs typeface="Poppins"/>
                <a:sym typeface="Poppins"/>
              </a:rPr>
              <a:t>schrijft</a:t>
            </a:r>
            <a:r>
              <a:rPr lang="en-US" sz="1600" i="1" dirty="0">
                <a:solidFill>
                  <a:srgbClr val="1E244F"/>
                </a:solidFill>
                <a:latin typeface="Poppins"/>
                <a:ea typeface="Poppins"/>
                <a:cs typeface="Poppins"/>
                <a:sym typeface="Poppins"/>
              </a:rPr>
              <a:t> </a:t>
            </a:r>
            <a:r>
              <a:rPr lang="en-US" sz="1600" i="1" dirty="0" err="1">
                <a:solidFill>
                  <a:srgbClr val="1E244F"/>
                </a:solidFill>
                <a:latin typeface="Poppins"/>
                <a:ea typeface="Poppins"/>
                <a:cs typeface="Poppins"/>
                <a:sym typeface="Poppins"/>
              </a:rPr>
              <a:t>medicijn</a:t>
            </a:r>
            <a:r>
              <a:rPr lang="en-US" sz="1600" i="1" dirty="0">
                <a:solidFill>
                  <a:srgbClr val="1E244F"/>
                </a:solidFill>
                <a:latin typeface="Poppins"/>
                <a:ea typeface="Poppins"/>
                <a:cs typeface="Poppins"/>
                <a:sym typeface="Poppins"/>
              </a:rPr>
              <a:t> </a:t>
            </a:r>
            <a:r>
              <a:rPr lang="en-US" sz="1600" i="1" dirty="0" err="1">
                <a:solidFill>
                  <a:srgbClr val="1E244F"/>
                </a:solidFill>
                <a:latin typeface="Poppins"/>
                <a:ea typeface="Poppins"/>
                <a:cs typeface="Poppins"/>
                <a:sym typeface="Poppins"/>
              </a:rPr>
              <a:t>voor</a:t>
            </a:r>
            <a:r>
              <a:rPr lang="en-US" sz="1600" i="1" dirty="0">
                <a:solidFill>
                  <a:srgbClr val="1E244F"/>
                </a:solidFill>
                <a:latin typeface="Poppins"/>
                <a:ea typeface="Poppins"/>
                <a:cs typeface="Poppins"/>
                <a:sym typeface="Poppins"/>
              </a:rPr>
              <a:t> om </a:t>
            </a:r>
            <a:r>
              <a:rPr lang="en-US" sz="1600" i="1" dirty="0" err="1">
                <a:solidFill>
                  <a:srgbClr val="1E244F"/>
                </a:solidFill>
                <a:latin typeface="Poppins"/>
                <a:ea typeface="Poppins"/>
                <a:cs typeface="Poppins"/>
                <a:sym typeface="Poppins"/>
              </a:rPr>
              <a:t>te</a:t>
            </a:r>
            <a:r>
              <a:rPr lang="en-US" sz="1600" i="1" dirty="0">
                <a:solidFill>
                  <a:srgbClr val="1E244F"/>
                </a:solidFill>
                <a:latin typeface="Poppins"/>
                <a:ea typeface="Poppins"/>
                <a:cs typeface="Poppins"/>
                <a:sym typeface="Poppins"/>
              </a:rPr>
              <a:t> </a:t>
            </a:r>
            <a:r>
              <a:rPr lang="en-US" sz="1600" i="1" dirty="0" err="1">
                <a:solidFill>
                  <a:srgbClr val="1E244F"/>
                </a:solidFill>
                <a:latin typeface="Poppins"/>
                <a:ea typeface="Poppins"/>
                <a:cs typeface="Poppins"/>
                <a:sym typeface="Poppins"/>
              </a:rPr>
              <a:t>helpen</a:t>
            </a:r>
            <a:endParaRPr lang="en-US" sz="1600" i="1" dirty="0">
              <a:solidFill>
                <a:srgbClr val="1E244F"/>
              </a:solidFill>
              <a:latin typeface="Poppins"/>
              <a:ea typeface="Poppins"/>
              <a:cs typeface="Poppins"/>
              <a:sym typeface="Poppins"/>
            </a:endParaRPr>
          </a:p>
        </p:txBody>
      </p:sp>
      <p:sp>
        <p:nvSpPr>
          <p:cNvPr id="22" name="TextBox 18">
            <a:extLst>
              <a:ext uri="{FF2B5EF4-FFF2-40B4-BE49-F238E27FC236}">
                <a16:creationId xmlns:a16="http://schemas.microsoft.com/office/drawing/2014/main" id="{0A0FA70B-6968-51A5-0F11-DBF41F385BC3}"/>
              </a:ext>
            </a:extLst>
          </p:cNvPr>
          <p:cNvSpPr txBox="1"/>
          <p:nvPr/>
        </p:nvSpPr>
        <p:spPr>
          <a:xfrm>
            <a:off x="4534172" y="3949617"/>
            <a:ext cx="2903378" cy="2010807"/>
          </a:xfrm>
          <a:prstGeom prst="rect">
            <a:avLst/>
          </a:prstGeom>
        </p:spPr>
        <p:txBody>
          <a:bodyPr wrap="square" lIns="0" tIns="0" rIns="0" bIns="0" rtlCol="0" anchor="t">
            <a:spAutoFit/>
          </a:bodyPr>
          <a:lstStyle>
            <a:defPPr>
              <a:defRPr lang="en-US"/>
            </a:defPPr>
            <a:lvl1pPr marL="0" algn="l" defTabSz="609539" rtl="0" eaLnBrk="1" latinLnBrk="0" hangingPunct="1">
              <a:defRPr sz="1200" kern="1200">
                <a:solidFill>
                  <a:schemeClr val="tx1"/>
                </a:solidFill>
                <a:latin typeface="+mn-lt"/>
                <a:ea typeface="+mn-ea"/>
                <a:cs typeface="+mn-cs"/>
              </a:defRPr>
            </a:lvl1pPr>
            <a:lvl2pPr marL="304770" algn="l" defTabSz="609539" rtl="0" eaLnBrk="1" latinLnBrk="0" hangingPunct="1">
              <a:defRPr sz="1200" kern="1200">
                <a:solidFill>
                  <a:schemeClr val="tx1"/>
                </a:solidFill>
                <a:latin typeface="+mn-lt"/>
                <a:ea typeface="+mn-ea"/>
                <a:cs typeface="+mn-cs"/>
              </a:defRPr>
            </a:lvl2pPr>
            <a:lvl3pPr marL="609539" algn="l" defTabSz="609539" rtl="0" eaLnBrk="1" latinLnBrk="0" hangingPunct="1">
              <a:defRPr sz="1200" kern="1200">
                <a:solidFill>
                  <a:schemeClr val="tx1"/>
                </a:solidFill>
                <a:latin typeface="+mn-lt"/>
                <a:ea typeface="+mn-ea"/>
                <a:cs typeface="+mn-cs"/>
              </a:defRPr>
            </a:lvl3pPr>
            <a:lvl4pPr marL="914309" algn="l" defTabSz="609539" rtl="0" eaLnBrk="1" latinLnBrk="0" hangingPunct="1">
              <a:defRPr sz="1200" kern="1200">
                <a:solidFill>
                  <a:schemeClr val="tx1"/>
                </a:solidFill>
                <a:latin typeface="+mn-lt"/>
                <a:ea typeface="+mn-ea"/>
                <a:cs typeface="+mn-cs"/>
              </a:defRPr>
            </a:lvl4pPr>
            <a:lvl5pPr marL="1219078" algn="l" defTabSz="609539" rtl="0" eaLnBrk="1" latinLnBrk="0" hangingPunct="1">
              <a:defRPr sz="1200" kern="1200">
                <a:solidFill>
                  <a:schemeClr val="tx1"/>
                </a:solidFill>
                <a:latin typeface="+mn-lt"/>
                <a:ea typeface="+mn-ea"/>
                <a:cs typeface="+mn-cs"/>
              </a:defRPr>
            </a:lvl5pPr>
            <a:lvl6pPr marL="1523848" algn="l" defTabSz="609539" rtl="0" eaLnBrk="1" latinLnBrk="0" hangingPunct="1">
              <a:defRPr sz="1200" kern="1200">
                <a:solidFill>
                  <a:schemeClr val="tx1"/>
                </a:solidFill>
                <a:latin typeface="+mn-lt"/>
                <a:ea typeface="+mn-ea"/>
                <a:cs typeface="+mn-cs"/>
              </a:defRPr>
            </a:lvl6pPr>
            <a:lvl7pPr marL="1828617" algn="l" defTabSz="609539" rtl="0" eaLnBrk="1" latinLnBrk="0" hangingPunct="1">
              <a:defRPr sz="1200" kern="1200">
                <a:solidFill>
                  <a:schemeClr val="tx1"/>
                </a:solidFill>
                <a:latin typeface="+mn-lt"/>
                <a:ea typeface="+mn-ea"/>
                <a:cs typeface="+mn-cs"/>
              </a:defRPr>
            </a:lvl7pPr>
            <a:lvl8pPr marL="2133387" algn="l" defTabSz="609539" rtl="0" eaLnBrk="1" latinLnBrk="0" hangingPunct="1">
              <a:defRPr sz="1200" kern="1200">
                <a:solidFill>
                  <a:schemeClr val="tx1"/>
                </a:solidFill>
                <a:latin typeface="+mn-lt"/>
                <a:ea typeface="+mn-ea"/>
                <a:cs typeface="+mn-cs"/>
              </a:defRPr>
            </a:lvl8pPr>
            <a:lvl9pPr marL="2438156" algn="l" defTabSz="609539" rtl="0" eaLnBrk="1" latinLnBrk="0" hangingPunct="1">
              <a:defRPr sz="1200" kern="1200">
                <a:solidFill>
                  <a:schemeClr val="tx1"/>
                </a:solidFill>
                <a:latin typeface="+mn-lt"/>
                <a:ea typeface="+mn-ea"/>
                <a:cs typeface="+mn-cs"/>
              </a:defRPr>
            </a:lvl9pPr>
          </a:lstStyle>
          <a:p>
            <a:pPr algn="ctr">
              <a:lnSpc>
                <a:spcPts val="3171"/>
              </a:lnSpc>
            </a:pPr>
            <a:r>
              <a:rPr lang="en-US" sz="2020" dirty="0">
                <a:solidFill>
                  <a:srgbClr val="1E244F"/>
                </a:solidFill>
                <a:latin typeface="Poppins"/>
                <a:ea typeface="Poppins"/>
                <a:cs typeface="Poppins"/>
                <a:sym typeface="Poppins"/>
              </a:rPr>
              <a:t>Wat </a:t>
            </a:r>
            <a:r>
              <a:rPr lang="en-US" sz="2020" dirty="0" err="1">
                <a:solidFill>
                  <a:srgbClr val="1E244F"/>
                </a:solidFill>
                <a:latin typeface="Poppins"/>
                <a:ea typeface="Poppins"/>
                <a:cs typeface="Poppins"/>
                <a:sym typeface="Poppins"/>
              </a:rPr>
              <a:t>zijn</a:t>
            </a:r>
            <a:r>
              <a:rPr lang="en-US" sz="2020" dirty="0">
                <a:solidFill>
                  <a:srgbClr val="1E244F"/>
                </a:solidFill>
                <a:latin typeface="Poppins"/>
                <a:ea typeface="Poppins"/>
                <a:cs typeface="Poppins"/>
                <a:sym typeface="Poppins"/>
              </a:rPr>
              <a:t> de regels?</a:t>
            </a:r>
          </a:p>
          <a:p>
            <a:pPr algn="ctr">
              <a:lnSpc>
                <a:spcPts val="3171"/>
              </a:lnSpc>
            </a:pPr>
            <a:endParaRPr lang="en-US" sz="2020" dirty="0">
              <a:solidFill>
                <a:srgbClr val="1E244F"/>
              </a:solidFill>
              <a:latin typeface="Poppins"/>
              <a:ea typeface="Poppins"/>
              <a:cs typeface="Poppins"/>
              <a:sym typeface="Poppins"/>
            </a:endParaRPr>
          </a:p>
          <a:p>
            <a:pPr algn="ctr">
              <a:lnSpc>
                <a:spcPts val="3171"/>
              </a:lnSpc>
            </a:pPr>
            <a:endParaRPr lang="en-US" sz="2020" dirty="0">
              <a:solidFill>
                <a:srgbClr val="1E244F"/>
              </a:solidFill>
              <a:latin typeface="Poppins"/>
              <a:ea typeface="Poppins"/>
              <a:cs typeface="Poppins"/>
              <a:sym typeface="Poppins"/>
            </a:endParaRPr>
          </a:p>
          <a:p>
            <a:pPr algn="ctr">
              <a:lnSpc>
                <a:spcPts val="3171"/>
              </a:lnSpc>
            </a:pPr>
            <a:r>
              <a:rPr lang="en-US" sz="1600" i="1" dirty="0">
                <a:solidFill>
                  <a:srgbClr val="1E244F"/>
                </a:solidFill>
                <a:latin typeface="Poppins"/>
                <a:ea typeface="Poppins"/>
                <a:cs typeface="Poppins"/>
                <a:sym typeface="Poppins"/>
              </a:rPr>
              <a:t>Arts </a:t>
            </a:r>
            <a:r>
              <a:rPr lang="en-US" sz="1600" i="1" dirty="0" err="1">
                <a:solidFill>
                  <a:srgbClr val="1E244F"/>
                </a:solidFill>
                <a:latin typeface="Poppins"/>
                <a:ea typeface="Poppins"/>
                <a:cs typeface="Poppins"/>
                <a:sym typeface="Poppins"/>
              </a:rPr>
              <a:t>schrijft</a:t>
            </a:r>
            <a:r>
              <a:rPr lang="en-US" sz="1600" i="1" dirty="0">
                <a:solidFill>
                  <a:srgbClr val="1E244F"/>
                </a:solidFill>
                <a:latin typeface="Poppins"/>
                <a:ea typeface="Poppins"/>
                <a:cs typeface="Poppins"/>
                <a:sym typeface="Poppins"/>
              </a:rPr>
              <a:t> </a:t>
            </a:r>
            <a:r>
              <a:rPr lang="en-US" sz="1600" i="1" dirty="0" err="1">
                <a:solidFill>
                  <a:srgbClr val="1E244F"/>
                </a:solidFill>
                <a:latin typeface="Poppins"/>
                <a:ea typeface="Poppins"/>
                <a:cs typeface="Poppins"/>
                <a:sym typeface="Poppins"/>
              </a:rPr>
              <a:t>medicijn</a:t>
            </a:r>
            <a:r>
              <a:rPr lang="en-US" sz="1600" i="1" dirty="0">
                <a:solidFill>
                  <a:srgbClr val="1E244F"/>
                </a:solidFill>
                <a:latin typeface="Poppins"/>
                <a:ea typeface="Poppins"/>
                <a:cs typeface="Poppins"/>
                <a:sym typeface="Poppins"/>
              </a:rPr>
              <a:t> </a:t>
            </a:r>
            <a:r>
              <a:rPr lang="en-US" sz="1600" i="1" dirty="0" err="1">
                <a:solidFill>
                  <a:srgbClr val="1E244F"/>
                </a:solidFill>
                <a:latin typeface="Poppins"/>
                <a:ea typeface="Poppins"/>
                <a:cs typeface="Poppins"/>
                <a:sym typeface="Poppins"/>
              </a:rPr>
              <a:t>voor</a:t>
            </a:r>
            <a:r>
              <a:rPr lang="en-US" sz="1600" i="1" dirty="0">
                <a:solidFill>
                  <a:srgbClr val="1E244F"/>
                </a:solidFill>
                <a:latin typeface="Poppins"/>
                <a:ea typeface="Poppins"/>
                <a:cs typeface="Poppins"/>
                <a:sym typeface="Poppins"/>
              </a:rPr>
              <a:t> </a:t>
            </a:r>
            <a:r>
              <a:rPr lang="en-US" sz="1600" i="1" dirty="0" err="1">
                <a:solidFill>
                  <a:srgbClr val="1E244F"/>
                </a:solidFill>
                <a:latin typeface="Poppins"/>
                <a:ea typeface="Poppins"/>
                <a:cs typeface="Poppins"/>
                <a:sym typeface="Poppins"/>
              </a:rPr>
              <a:t>omdat</a:t>
            </a:r>
            <a:r>
              <a:rPr lang="en-US" sz="1600" i="1" dirty="0">
                <a:solidFill>
                  <a:srgbClr val="1E244F"/>
                </a:solidFill>
                <a:latin typeface="Poppins"/>
                <a:ea typeface="Poppins"/>
                <a:cs typeface="Poppins"/>
                <a:sym typeface="Poppins"/>
              </a:rPr>
              <a:t> </a:t>
            </a:r>
            <a:r>
              <a:rPr lang="en-US" sz="1600" i="1" dirty="0" err="1">
                <a:solidFill>
                  <a:srgbClr val="1E244F"/>
                </a:solidFill>
                <a:latin typeface="Poppins"/>
                <a:ea typeface="Poppins"/>
                <a:cs typeface="Poppins"/>
                <a:sym typeface="Poppins"/>
              </a:rPr>
              <a:t>dit</a:t>
            </a:r>
            <a:r>
              <a:rPr lang="en-US" sz="1600" i="1" dirty="0">
                <a:solidFill>
                  <a:srgbClr val="1E244F"/>
                </a:solidFill>
                <a:latin typeface="Poppins"/>
                <a:ea typeface="Poppins"/>
                <a:cs typeface="Poppins"/>
                <a:sym typeface="Poppins"/>
              </a:rPr>
              <a:t> is </a:t>
            </a:r>
            <a:r>
              <a:rPr lang="en-US" sz="1600" i="1" dirty="0" err="1">
                <a:solidFill>
                  <a:srgbClr val="1E244F"/>
                </a:solidFill>
                <a:latin typeface="Poppins"/>
                <a:ea typeface="Poppins"/>
                <a:cs typeface="Poppins"/>
                <a:sym typeface="Poppins"/>
              </a:rPr>
              <a:t>afgesproken</a:t>
            </a:r>
            <a:endParaRPr lang="en-US" sz="1600" i="1" dirty="0">
              <a:solidFill>
                <a:srgbClr val="1E244F"/>
              </a:solidFill>
              <a:latin typeface="Poppins"/>
              <a:ea typeface="Poppins"/>
              <a:cs typeface="Poppins"/>
              <a:sym typeface="Poppins"/>
            </a:endParaRPr>
          </a:p>
        </p:txBody>
      </p:sp>
      <p:sp>
        <p:nvSpPr>
          <p:cNvPr id="23" name="TextBox 18">
            <a:extLst>
              <a:ext uri="{FF2B5EF4-FFF2-40B4-BE49-F238E27FC236}">
                <a16:creationId xmlns:a16="http://schemas.microsoft.com/office/drawing/2014/main" id="{A215C701-2D0E-8634-C8CE-8107D73E49A5}"/>
              </a:ext>
            </a:extLst>
          </p:cNvPr>
          <p:cNvSpPr txBox="1"/>
          <p:nvPr/>
        </p:nvSpPr>
        <p:spPr>
          <a:xfrm>
            <a:off x="8329612" y="3935667"/>
            <a:ext cx="2711987" cy="2010807"/>
          </a:xfrm>
          <a:prstGeom prst="rect">
            <a:avLst/>
          </a:prstGeom>
        </p:spPr>
        <p:txBody>
          <a:bodyPr wrap="square" lIns="0" tIns="0" rIns="0" bIns="0" rtlCol="0" anchor="t">
            <a:spAutoFit/>
          </a:bodyPr>
          <a:lstStyle>
            <a:defPPr>
              <a:defRPr lang="en-US"/>
            </a:defPPr>
            <a:lvl1pPr marL="0" algn="l" defTabSz="609539" rtl="0" eaLnBrk="1" latinLnBrk="0" hangingPunct="1">
              <a:defRPr sz="1200" kern="1200">
                <a:solidFill>
                  <a:schemeClr val="tx1"/>
                </a:solidFill>
                <a:latin typeface="+mn-lt"/>
                <a:ea typeface="+mn-ea"/>
                <a:cs typeface="+mn-cs"/>
              </a:defRPr>
            </a:lvl1pPr>
            <a:lvl2pPr marL="304770" algn="l" defTabSz="609539" rtl="0" eaLnBrk="1" latinLnBrk="0" hangingPunct="1">
              <a:defRPr sz="1200" kern="1200">
                <a:solidFill>
                  <a:schemeClr val="tx1"/>
                </a:solidFill>
                <a:latin typeface="+mn-lt"/>
                <a:ea typeface="+mn-ea"/>
                <a:cs typeface="+mn-cs"/>
              </a:defRPr>
            </a:lvl2pPr>
            <a:lvl3pPr marL="609539" algn="l" defTabSz="609539" rtl="0" eaLnBrk="1" latinLnBrk="0" hangingPunct="1">
              <a:defRPr sz="1200" kern="1200">
                <a:solidFill>
                  <a:schemeClr val="tx1"/>
                </a:solidFill>
                <a:latin typeface="+mn-lt"/>
                <a:ea typeface="+mn-ea"/>
                <a:cs typeface="+mn-cs"/>
              </a:defRPr>
            </a:lvl3pPr>
            <a:lvl4pPr marL="914309" algn="l" defTabSz="609539" rtl="0" eaLnBrk="1" latinLnBrk="0" hangingPunct="1">
              <a:defRPr sz="1200" kern="1200">
                <a:solidFill>
                  <a:schemeClr val="tx1"/>
                </a:solidFill>
                <a:latin typeface="+mn-lt"/>
                <a:ea typeface="+mn-ea"/>
                <a:cs typeface="+mn-cs"/>
              </a:defRPr>
            </a:lvl4pPr>
            <a:lvl5pPr marL="1219078" algn="l" defTabSz="609539" rtl="0" eaLnBrk="1" latinLnBrk="0" hangingPunct="1">
              <a:defRPr sz="1200" kern="1200">
                <a:solidFill>
                  <a:schemeClr val="tx1"/>
                </a:solidFill>
                <a:latin typeface="+mn-lt"/>
                <a:ea typeface="+mn-ea"/>
                <a:cs typeface="+mn-cs"/>
              </a:defRPr>
            </a:lvl5pPr>
            <a:lvl6pPr marL="1523848" algn="l" defTabSz="609539" rtl="0" eaLnBrk="1" latinLnBrk="0" hangingPunct="1">
              <a:defRPr sz="1200" kern="1200">
                <a:solidFill>
                  <a:schemeClr val="tx1"/>
                </a:solidFill>
                <a:latin typeface="+mn-lt"/>
                <a:ea typeface="+mn-ea"/>
                <a:cs typeface="+mn-cs"/>
              </a:defRPr>
            </a:lvl6pPr>
            <a:lvl7pPr marL="1828617" algn="l" defTabSz="609539" rtl="0" eaLnBrk="1" latinLnBrk="0" hangingPunct="1">
              <a:defRPr sz="1200" kern="1200">
                <a:solidFill>
                  <a:schemeClr val="tx1"/>
                </a:solidFill>
                <a:latin typeface="+mn-lt"/>
                <a:ea typeface="+mn-ea"/>
                <a:cs typeface="+mn-cs"/>
              </a:defRPr>
            </a:lvl7pPr>
            <a:lvl8pPr marL="2133387" algn="l" defTabSz="609539" rtl="0" eaLnBrk="1" latinLnBrk="0" hangingPunct="1">
              <a:defRPr sz="1200" kern="1200">
                <a:solidFill>
                  <a:schemeClr val="tx1"/>
                </a:solidFill>
                <a:latin typeface="+mn-lt"/>
                <a:ea typeface="+mn-ea"/>
                <a:cs typeface="+mn-cs"/>
              </a:defRPr>
            </a:lvl8pPr>
            <a:lvl9pPr marL="2438156" algn="l" defTabSz="609539" rtl="0" eaLnBrk="1" latinLnBrk="0" hangingPunct="1">
              <a:defRPr sz="1200" kern="1200">
                <a:solidFill>
                  <a:schemeClr val="tx1"/>
                </a:solidFill>
                <a:latin typeface="+mn-lt"/>
                <a:ea typeface="+mn-ea"/>
                <a:cs typeface="+mn-cs"/>
              </a:defRPr>
            </a:lvl9pPr>
          </a:lstStyle>
          <a:p>
            <a:pPr algn="ctr">
              <a:lnSpc>
                <a:spcPts val="3171"/>
              </a:lnSpc>
            </a:pPr>
            <a:r>
              <a:rPr lang="en-US" sz="2020" dirty="0">
                <a:solidFill>
                  <a:srgbClr val="1E244F"/>
                </a:solidFill>
                <a:latin typeface="Poppins"/>
                <a:ea typeface="Poppins"/>
                <a:cs typeface="Poppins"/>
                <a:sym typeface="Poppins"/>
              </a:rPr>
              <a:t>Wat </a:t>
            </a:r>
            <a:r>
              <a:rPr lang="en-US" sz="2020" dirty="0" err="1">
                <a:solidFill>
                  <a:srgbClr val="1E244F"/>
                </a:solidFill>
                <a:latin typeface="Poppins"/>
                <a:ea typeface="Poppins"/>
                <a:cs typeface="Poppins"/>
                <a:sym typeface="Poppins"/>
              </a:rPr>
              <a:t>levert</a:t>
            </a:r>
            <a:r>
              <a:rPr lang="en-US" sz="2020" dirty="0">
                <a:solidFill>
                  <a:srgbClr val="1E244F"/>
                </a:solidFill>
                <a:latin typeface="Poppins"/>
                <a:ea typeface="Poppins"/>
                <a:cs typeface="Poppins"/>
                <a:sym typeface="Poppins"/>
              </a:rPr>
              <a:t> het </a:t>
            </a:r>
            <a:r>
              <a:rPr lang="en-US" sz="2020" dirty="0" err="1">
                <a:solidFill>
                  <a:srgbClr val="1E244F"/>
                </a:solidFill>
                <a:latin typeface="Poppins"/>
                <a:ea typeface="Poppins"/>
                <a:cs typeface="Poppins"/>
                <a:sym typeface="Poppins"/>
              </a:rPr>
              <a:t>meeste</a:t>
            </a:r>
            <a:r>
              <a:rPr lang="en-US" sz="2020" dirty="0">
                <a:solidFill>
                  <a:srgbClr val="1E244F"/>
                </a:solidFill>
                <a:latin typeface="Poppins"/>
                <a:ea typeface="Poppins"/>
                <a:cs typeface="Poppins"/>
                <a:sym typeface="Poppins"/>
              </a:rPr>
              <a:t> </a:t>
            </a:r>
            <a:r>
              <a:rPr lang="en-US" sz="2020" dirty="0" err="1">
                <a:solidFill>
                  <a:srgbClr val="1E244F"/>
                </a:solidFill>
                <a:latin typeface="Poppins"/>
                <a:ea typeface="Poppins"/>
                <a:cs typeface="Poppins"/>
                <a:sym typeface="Poppins"/>
              </a:rPr>
              <a:t>welzijn</a:t>
            </a:r>
            <a:r>
              <a:rPr lang="en-US" sz="2020" dirty="0">
                <a:solidFill>
                  <a:srgbClr val="1E244F"/>
                </a:solidFill>
                <a:latin typeface="Poppins"/>
                <a:ea typeface="Poppins"/>
                <a:cs typeface="Poppins"/>
                <a:sym typeface="Poppins"/>
              </a:rPr>
              <a:t> op?</a:t>
            </a:r>
          </a:p>
          <a:p>
            <a:pPr algn="ctr">
              <a:lnSpc>
                <a:spcPts val="3171"/>
              </a:lnSpc>
            </a:pPr>
            <a:endParaRPr lang="en-US" sz="2020" dirty="0">
              <a:solidFill>
                <a:srgbClr val="1E244F"/>
              </a:solidFill>
              <a:latin typeface="Poppins"/>
              <a:ea typeface="Poppins"/>
              <a:cs typeface="Poppins"/>
              <a:sym typeface="Poppins"/>
            </a:endParaRPr>
          </a:p>
          <a:p>
            <a:pPr algn="ctr">
              <a:lnSpc>
                <a:spcPts val="3171"/>
              </a:lnSpc>
            </a:pPr>
            <a:r>
              <a:rPr lang="en-US" sz="1600" i="1" dirty="0">
                <a:solidFill>
                  <a:srgbClr val="1E244F"/>
                </a:solidFill>
                <a:latin typeface="Poppins"/>
                <a:ea typeface="Poppins"/>
                <a:cs typeface="Poppins"/>
                <a:sym typeface="Poppins"/>
              </a:rPr>
              <a:t>Arts </a:t>
            </a:r>
            <a:r>
              <a:rPr lang="en-US" sz="1600" i="1" dirty="0" err="1">
                <a:solidFill>
                  <a:srgbClr val="1E244F"/>
                </a:solidFill>
                <a:latin typeface="Poppins"/>
                <a:ea typeface="Poppins"/>
                <a:cs typeface="Poppins"/>
                <a:sym typeface="Poppins"/>
              </a:rPr>
              <a:t>kiest</a:t>
            </a:r>
            <a:r>
              <a:rPr lang="en-US" sz="1600" i="1" dirty="0">
                <a:solidFill>
                  <a:srgbClr val="1E244F"/>
                </a:solidFill>
                <a:latin typeface="Poppins"/>
                <a:ea typeface="Poppins"/>
                <a:cs typeface="Poppins"/>
                <a:sym typeface="Poppins"/>
              </a:rPr>
              <a:t> </a:t>
            </a:r>
            <a:r>
              <a:rPr lang="en-US" sz="1600" i="1" dirty="0" err="1">
                <a:solidFill>
                  <a:srgbClr val="1E244F"/>
                </a:solidFill>
                <a:latin typeface="Poppins"/>
                <a:ea typeface="Poppins"/>
                <a:cs typeface="Poppins"/>
                <a:sym typeface="Poppins"/>
              </a:rPr>
              <a:t>voor</a:t>
            </a:r>
            <a:r>
              <a:rPr lang="en-US" sz="1600" i="1" dirty="0">
                <a:solidFill>
                  <a:srgbClr val="1E244F"/>
                </a:solidFill>
                <a:latin typeface="Poppins"/>
                <a:ea typeface="Poppins"/>
                <a:cs typeface="Poppins"/>
                <a:sym typeface="Poppins"/>
              </a:rPr>
              <a:t> </a:t>
            </a:r>
            <a:r>
              <a:rPr lang="en-US" sz="1600" i="1" dirty="0" err="1">
                <a:solidFill>
                  <a:srgbClr val="1E244F"/>
                </a:solidFill>
                <a:latin typeface="Poppins"/>
                <a:ea typeface="Poppins"/>
                <a:cs typeface="Poppins"/>
                <a:sym typeface="Poppins"/>
              </a:rPr>
              <a:t>meest</a:t>
            </a:r>
            <a:r>
              <a:rPr lang="en-US" sz="1600" i="1" dirty="0">
                <a:solidFill>
                  <a:srgbClr val="1E244F"/>
                </a:solidFill>
                <a:latin typeface="Poppins"/>
                <a:ea typeface="Poppins"/>
                <a:cs typeface="Poppins"/>
                <a:sym typeface="Poppins"/>
              </a:rPr>
              <a:t> </a:t>
            </a:r>
            <a:r>
              <a:rPr lang="en-US" sz="1600" i="1" dirty="0" err="1">
                <a:solidFill>
                  <a:srgbClr val="1E244F"/>
                </a:solidFill>
                <a:latin typeface="Poppins"/>
                <a:ea typeface="Poppins"/>
                <a:cs typeface="Poppins"/>
                <a:sym typeface="Poppins"/>
              </a:rPr>
              <a:t>toegankelijke</a:t>
            </a:r>
            <a:r>
              <a:rPr lang="en-US" sz="1600" i="1" dirty="0">
                <a:solidFill>
                  <a:srgbClr val="1E244F"/>
                </a:solidFill>
                <a:latin typeface="Poppins"/>
                <a:ea typeface="Poppins"/>
                <a:cs typeface="Poppins"/>
                <a:sym typeface="Poppins"/>
              </a:rPr>
              <a:t> </a:t>
            </a:r>
            <a:r>
              <a:rPr lang="en-US" sz="1600" i="1" dirty="0" err="1">
                <a:solidFill>
                  <a:srgbClr val="1E244F"/>
                </a:solidFill>
                <a:latin typeface="Poppins"/>
                <a:ea typeface="Poppins"/>
                <a:cs typeface="Poppins"/>
                <a:sym typeface="Poppins"/>
              </a:rPr>
              <a:t>medicijn</a:t>
            </a:r>
            <a:endParaRPr lang="en-US" sz="1600" i="1" dirty="0">
              <a:solidFill>
                <a:srgbClr val="1E244F"/>
              </a:solidFill>
              <a:latin typeface="Poppins"/>
              <a:ea typeface="Poppins"/>
              <a:cs typeface="Poppins"/>
              <a:sym typeface="Poppins"/>
            </a:endParaRPr>
          </a:p>
        </p:txBody>
      </p:sp>
    </p:spTree>
    <p:extLst>
      <p:ext uri="{BB962C8B-B14F-4D97-AF65-F5344CB8AC3E}">
        <p14:creationId xmlns:p14="http://schemas.microsoft.com/office/powerpoint/2010/main" val="63256281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19">
    <p:bg>
      <p:bgPr>
        <a:solidFill>
          <a:srgbClr val="1E244F">
            <a:alpha val="100000"/>
          </a:srgbClr>
        </a:solidFill>
        <a:effectLst/>
      </p:bgPr>
    </p:bg>
    <p:spTree>
      <p:nvGrpSpPr>
        <p:cNvPr id="1" name=""/>
        <p:cNvGrpSpPr/>
        <p:nvPr/>
      </p:nvGrpSpPr>
      <p:grpSpPr>
        <a:xfrm>
          <a:off x="0" y="0"/>
          <a:ext cx="0" cy="0"/>
          <a:chOff x="0" y="0"/>
          <a:chExt cx="0" cy="0"/>
        </a:xfrm>
      </p:grpSpPr>
      <p:sp>
        <p:nvSpPr>
          <p:cNvPr id="30" name="Rounded Rectangle 29">
            <a:extLst>
              <a:ext uri="{FF2B5EF4-FFF2-40B4-BE49-F238E27FC236}">
                <a16:creationId xmlns:a16="http://schemas.microsoft.com/office/drawing/2014/main" id="{4756F7C6-B434-1A5F-D250-03792FBA380F}"/>
              </a:ext>
            </a:extLst>
          </p:cNvPr>
          <p:cNvSpPr/>
          <p:nvPr/>
        </p:nvSpPr>
        <p:spPr>
          <a:xfrm>
            <a:off x="487680" y="4786884"/>
            <a:ext cx="11247120" cy="1325880"/>
          </a:xfrm>
          <a:prstGeom prst="roundRect">
            <a:avLst/>
          </a:prstGeom>
          <a:solidFill>
            <a:srgbClr val="D5A0FF"/>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Rounded Rectangle 26">
            <a:extLst>
              <a:ext uri="{FF2B5EF4-FFF2-40B4-BE49-F238E27FC236}">
                <a16:creationId xmlns:a16="http://schemas.microsoft.com/office/drawing/2014/main" id="{262B0B2B-EB9D-0C1C-F465-796279928536}"/>
              </a:ext>
            </a:extLst>
          </p:cNvPr>
          <p:cNvSpPr/>
          <p:nvPr/>
        </p:nvSpPr>
        <p:spPr>
          <a:xfrm>
            <a:off x="472440" y="3296412"/>
            <a:ext cx="11247120" cy="1325880"/>
          </a:xfrm>
          <a:prstGeom prst="roundRect">
            <a:avLst/>
          </a:prstGeom>
          <a:solidFill>
            <a:srgbClr val="D5A0FF"/>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ounded Rectangle 22">
            <a:extLst>
              <a:ext uri="{FF2B5EF4-FFF2-40B4-BE49-F238E27FC236}">
                <a16:creationId xmlns:a16="http://schemas.microsoft.com/office/drawing/2014/main" id="{60037615-1428-2E10-329B-5B6BD9F955D8}"/>
              </a:ext>
            </a:extLst>
          </p:cNvPr>
          <p:cNvSpPr/>
          <p:nvPr/>
        </p:nvSpPr>
        <p:spPr>
          <a:xfrm>
            <a:off x="457200" y="1828800"/>
            <a:ext cx="11247120" cy="1325880"/>
          </a:xfrm>
          <a:prstGeom prst="roundRect">
            <a:avLst/>
          </a:prstGeom>
          <a:solidFill>
            <a:srgbClr val="D5A0FF"/>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ext 0"/>
          <p:cNvSpPr/>
          <p:nvPr/>
        </p:nvSpPr>
        <p:spPr>
          <a:xfrm>
            <a:off x="457200" y="365760"/>
            <a:ext cx="11247120" cy="594360"/>
          </a:xfrm>
          <a:prstGeom prst="rect">
            <a:avLst/>
          </a:prstGeom>
          <a:noFill/>
          <a:ln/>
        </p:spPr>
        <p:txBody>
          <a:bodyPr wrap="square" lIns="0" tIns="0" rIns="0" bIns="0" rtlCol="0" anchor="ctr"/>
          <a:lstStyle/>
          <a:p>
            <a:pPr marL="0" indent="0">
              <a:buNone/>
            </a:pPr>
            <a:r>
              <a:rPr lang="en-US" sz="2800" b="1" dirty="0">
                <a:solidFill>
                  <a:srgbClr val="FFFFFF"/>
                </a:solidFill>
                <a:latin typeface="Calibri" pitchFamily="34" charset="0"/>
                <a:ea typeface="Calibri" pitchFamily="34" charset="-122"/>
                <a:cs typeface="Calibri" pitchFamily="34" charset="-120"/>
              </a:rPr>
              <a:t>Case: UMC Utrecht — AI-gegenereerde ontslagbrieven</a:t>
            </a:r>
            <a:endParaRPr lang="en-US" sz="2800" dirty="0">
              <a:solidFill>
                <a:srgbClr val="FFFFFF"/>
              </a:solidFill>
            </a:endParaRPr>
          </a:p>
        </p:txBody>
      </p:sp>
      <p:sp>
        <p:nvSpPr>
          <p:cNvPr id="3" name="Text 1"/>
          <p:cNvSpPr/>
          <p:nvPr/>
        </p:nvSpPr>
        <p:spPr>
          <a:xfrm>
            <a:off x="457200" y="914400"/>
            <a:ext cx="11247120" cy="365760"/>
          </a:xfrm>
          <a:prstGeom prst="rect">
            <a:avLst/>
          </a:prstGeom>
          <a:noFill/>
          <a:ln/>
        </p:spPr>
        <p:txBody>
          <a:bodyPr wrap="square" lIns="0" tIns="0" rIns="0" bIns="0" rtlCol="0" anchor="ctr"/>
          <a:lstStyle/>
          <a:p>
            <a:pPr marL="0" indent="0">
              <a:buNone/>
            </a:pPr>
            <a:r>
              <a:rPr lang="en-US" sz="1400" i="1" dirty="0">
                <a:solidFill>
                  <a:srgbClr val="C9A6FF"/>
                </a:solidFill>
                <a:latin typeface="Calibri" pitchFamily="34" charset="0"/>
                <a:ea typeface="Calibri" pitchFamily="34" charset="-122"/>
                <a:cs typeface="Calibri" pitchFamily="34" charset="-120"/>
              </a:rPr>
              <a:t>Een taalmodel stelt een concept-ontslagbrief op voor de arts. Open source — github.com/umcu. We gebruiken deze case als rode draad door de masterclass.</a:t>
            </a:r>
            <a:endParaRPr lang="en-US" sz="1400" dirty="0">
              <a:solidFill>
                <a:srgbClr val="C9A6FF"/>
              </a:solidFill>
            </a:endParaRPr>
          </a:p>
        </p:txBody>
      </p:sp>
      <p:sp>
        <p:nvSpPr>
          <p:cNvPr id="4" name="Shape 2"/>
          <p:cNvSpPr/>
          <p:nvPr/>
        </p:nvSpPr>
        <p:spPr>
          <a:xfrm>
            <a:off x="457200" y="1371600"/>
            <a:ext cx="548640" cy="54864"/>
          </a:xfrm>
          <a:prstGeom prst="rect">
            <a:avLst/>
          </a:prstGeom>
          <a:solidFill>
            <a:srgbClr val="C9A6FF"/>
          </a:solidFill>
          <a:ln w="12700">
            <a:noFill/>
            <a:prstDash val="solid"/>
          </a:ln>
        </p:spPr>
        <p:txBody>
          <a:bodyPr/>
          <a:lstStyle/>
          <a:p>
            <a:endParaRPr lang="en-US"/>
          </a:p>
        </p:txBody>
      </p:sp>
      <p:sp>
        <p:nvSpPr>
          <p:cNvPr id="6" name="Shape 4"/>
          <p:cNvSpPr/>
          <p:nvPr/>
        </p:nvSpPr>
        <p:spPr>
          <a:xfrm>
            <a:off x="777240" y="2217420"/>
            <a:ext cx="548640" cy="548640"/>
          </a:xfrm>
          <a:prstGeom prst="ellipse">
            <a:avLst/>
          </a:prstGeom>
          <a:solidFill>
            <a:srgbClr val="1D244F"/>
          </a:solidFill>
          <a:ln w="12700">
            <a:noFill/>
            <a:prstDash val="solid"/>
          </a:ln>
        </p:spPr>
        <p:txBody>
          <a:bodyPr/>
          <a:lstStyle/>
          <a:p>
            <a:endParaRPr lang="en-US"/>
          </a:p>
        </p:txBody>
      </p:sp>
      <p:sp>
        <p:nvSpPr>
          <p:cNvPr id="7" name="Text 5"/>
          <p:cNvSpPr/>
          <p:nvPr/>
        </p:nvSpPr>
        <p:spPr>
          <a:xfrm>
            <a:off x="777240" y="2217420"/>
            <a:ext cx="548640" cy="548640"/>
          </a:xfrm>
          <a:prstGeom prst="rect">
            <a:avLst/>
          </a:prstGeom>
          <a:noFill/>
          <a:ln/>
        </p:spPr>
        <p:txBody>
          <a:bodyPr wrap="square" lIns="0" tIns="0" rIns="0" bIns="0" rtlCol="0" anchor="ctr"/>
          <a:lstStyle/>
          <a:p>
            <a:pPr marL="0" indent="0" algn="ctr">
              <a:buNone/>
            </a:pPr>
            <a:r>
              <a:rPr lang="en-US" sz="2200" b="1" dirty="0">
                <a:solidFill>
                  <a:schemeClr val="bg1"/>
                </a:solidFill>
                <a:latin typeface="Calibri" pitchFamily="34" charset="0"/>
                <a:ea typeface="Calibri" pitchFamily="34" charset="-122"/>
                <a:cs typeface="Calibri" pitchFamily="34" charset="-120"/>
              </a:rPr>
              <a:t>1</a:t>
            </a:r>
            <a:endParaRPr lang="en-US" sz="2200" b="1" dirty="0">
              <a:solidFill>
                <a:schemeClr val="bg1"/>
              </a:solidFill>
            </a:endParaRPr>
          </a:p>
        </p:txBody>
      </p:sp>
      <p:sp>
        <p:nvSpPr>
          <p:cNvPr id="8" name="Text 6"/>
          <p:cNvSpPr/>
          <p:nvPr/>
        </p:nvSpPr>
        <p:spPr>
          <a:xfrm>
            <a:off x="1554480" y="2011680"/>
            <a:ext cx="9601200" cy="411480"/>
          </a:xfrm>
          <a:prstGeom prst="rect">
            <a:avLst/>
          </a:prstGeom>
          <a:noFill/>
          <a:ln/>
        </p:spPr>
        <p:txBody>
          <a:bodyPr wrap="square" lIns="0" tIns="0" rIns="0" bIns="0" rtlCol="0" anchor="t"/>
          <a:lstStyle/>
          <a:p>
            <a:pPr marL="0" indent="0">
              <a:buNone/>
            </a:pPr>
            <a:r>
              <a:rPr lang="en-US" sz="1800" b="1" dirty="0">
                <a:solidFill>
                  <a:srgbClr val="FFFFFF"/>
                </a:solidFill>
                <a:latin typeface="Calibri" pitchFamily="34" charset="0"/>
                <a:ea typeface="Calibri" pitchFamily="34" charset="-122"/>
                <a:cs typeface="Calibri" pitchFamily="34" charset="-120"/>
              </a:rPr>
              <a:t>Verzamelen</a:t>
            </a:r>
            <a:endParaRPr lang="en-US" sz="1800" b="1" dirty="0">
              <a:solidFill>
                <a:srgbClr val="FFFFFF"/>
              </a:solidFill>
            </a:endParaRPr>
          </a:p>
        </p:txBody>
      </p:sp>
      <p:sp>
        <p:nvSpPr>
          <p:cNvPr id="9" name="Text 7"/>
          <p:cNvSpPr/>
          <p:nvPr/>
        </p:nvSpPr>
        <p:spPr>
          <a:xfrm>
            <a:off x="1554480" y="2468880"/>
            <a:ext cx="9601200" cy="594360"/>
          </a:xfrm>
          <a:prstGeom prst="rect">
            <a:avLst/>
          </a:prstGeom>
          <a:noFill/>
          <a:ln/>
        </p:spPr>
        <p:txBody>
          <a:bodyPr wrap="square" lIns="0" tIns="0" rIns="0" bIns="0" rtlCol="0" anchor="t"/>
          <a:lstStyle/>
          <a:p>
            <a:pPr marL="0" indent="0">
              <a:buNone/>
            </a:pPr>
            <a:r>
              <a:rPr lang="en-US" sz="1300" dirty="0">
                <a:solidFill>
                  <a:srgbClr val="FFFFFF"/>
                </a:solidFill>
                <a:latin typeface="Calibri" pitchFamily="34" charset="0"/>
                <a:ea typeface="Calibri" pitchFamily="34" charset="-122"/>
                <a:cs typeface="Calibri" pitchFamily="34" charset="-120"/>
              </a:rPr>
              <a:t>Informatie wordt automatisch overgenomen uit het Elektronisch Patiëntendossier.</a:t>
            </a:r>
            <a:endParaRPr lang="en-US" sz="1300" dirty="0">
              <a:solidFill>
                <a:srgbClr val="FFFFFF"/>
              </a:solidFill>
            </a:endParaRPr>
          </a:p>
        </p:txBody>
      </p:sp>
      <p:sp>
        <p:nvSpPr>
          <p:cNvPr id="13" name="Text 11"/>
          <p:cNvSpPr/>
          <p:nvPr/>
        </p:nvSpPr>
        <p:spPr>
          <a:xfrm>
            <a:off x="1554480" y="3502152"/>
            <a:ext cx="9601200" cy="411480"/>
          </a:xfrm>
          <a:prstGeom prst="rect">
            <a:avLst/>
          </a:prstGeom>
          <a:noFill/>
          <a:ln/>
        </p:spPr>
        <p:txBody>
          <a:bodyPr wrap="square" lIns="0" tIns="0" rIns="0" bIns="0" rtlCol="0" anchor="t"/>
          <a:lstStyle/>
          <a:p>
            <a:pPr marL="0" indent="0">
              <a:buNone/>
            </a:pPr>
            <a:r>
              <a:rPr lang="en-US" sz="1800" b="1" dirty="0">
                <a:solidFill>
                  <a:srgbClr val="FFFFFF"/>
                </a:solidFill>
                <a:latin typeface="Calibri" pitchFamily="34" charset="0"/>
                <a:ea typeface="Calibri" pitchFamily="34" charset="-122"/>
                <a:cs typeface="Calibri" pitchFamily="34" charset="-120"/>
              </a:rPr>
              <a:t>Samenvatten</a:t>
            </a:r>
            <a:endParaRPr lang="en-US" sz="1800" b="1" dirty="0">
              <a:solidFill>
                <a:srgbClr val="FFFFFF"/>
              </a:solidFill>
            </a:endParaRPr>
          </a:p>
        </p:txBody>
      </p:sp>
      <p:sp>
        <p:nvSpPr>
          <p:cNvPr id="14" name="Text 12"/>
          <p:cNvSpPr/>
          <p:nvPr/>
        </p:nvSpPr>
        <p:spPr>
          <a:xfrm>
            <a:off x="1554480" y="3959352"/>
            <a:ext cx="9601200" cy="594360"/>
          </a:xfrm>
          <a:prstGeom prst="rect">
            <a:avLst/>
          </a:prstGeom>
          <a:noFill/>
          <a:ln/>
        </p:spPr>
        <p:txBody>
          <a:bodyPr wrap="square" lIns="0" tIns="0" rIns="0" bIns="0" rtlCol="0" anchor="t"/>
          <a:lstStyle/>
          <a:p>
            <a:pPr marL="0" indent="0">
              <a:buNone/>
            </a:pPr>
            <a:r>
              <a:rPr lang="en-US" sz="1300" dirty="0">
                <a:solidFill>
                  <a:srgbClr val="FFFFFF"/>
                </a:solidFill>
                <a:latin typeface="Calibri" pitchFamily="34" charset="0"/>
                <a:ea typeface="Calibri" pitchFamily="34" charset="-122"/>
                <a:cs typeface="Calibri" pitchFamily="34" charset="-120"/>
              </a:rPr>
              <a:t>Een taalmodel vat het 'verhaal' van de opname samen — precies dat waar artsen normaal het meeste tijd aan kwijt zijn.</a:t>
            </a:r>
            <a:endParaRPr lang="en-US" sz="1300" dirty="0">
              <a:solidFill>
                <a:srgbClr val="FFFFFF"/>
              </a:solidFill>
            </a:endParaRPr>
          </a:p>
        </p:txBody>
      </p:sp>
      <p:sp>
        <p:nvSpPr>
          <p:cNvPr id="16" name="Shape 14"/>
          <p:cNvSpPr/>
          <p:nvPr/>
        </p:nvSpPr>
        <p:spPr>
          <a:xfrm>
            <a:off x="777240" y="5198364"/>
            <a:ext cx="548640" cy="548640"/>
          </a:xfrm>
          <a:prstGeom prst="ellipse">
            <a:avLst/>
          </a:prstGeom>
          <a:solidFill>
            <a:srgbClr val="1D244F"/>
          </a:solidFill>
          <a:ln w="12700">
            <a:noFill/>
            <a:prstDash val="solid"/>
          </a:ln>
        </p:spPr>
        <p:txBody>
          <a:bodyPr/>
          <a:lstStyle/>
          <a:p>
            <a:endParaRPr lang="en-US"/>
          </a:p>
        </p:txBody>
      </p:sp>
      <p:sp>
        <p:nvSpPr>
          <p:cNvPr id="17" name="Text 15"/>
          <p:cNvSpPr/>
          <p:nvPr/>
        </p:nvSpPr>
        <p:spPr>
          <a:xfrm>
            <a:off x="777240" y="5198364"/>
            <a:ext cx="548640" cy="548640"/>
          </a:xfrm>
          <a:prstGeom prst="rect">
            <a:avLst/>
          </a:prstGeom>
          <a:noFill/>
          <a:ln/>
        </p:spPr>
        <p:txBody>
          <a:bodyPr wrap="square" lIns="0" tIns="0" rIns="0" bIns="0" rtlCol="0" anchor="ctr"/>
          <a:lstStyle/>
          <a:p>
            <a:pPr marL="0" indent="0" algn="ctr">
              <a:buNone/>
            </a:pPr>
            <a:r>
              <a:rPr lang="en-US" sz="2200" b="1" dirty="0">
                <a:solidFill>
                  <a:schemeClr val="bg1"/>
                </a:solidFill>
                <a:latin typeface="Calibri" pitchFamily="34" charset="0"/>
                <a:ea typeface="Calibri" pitchFamily="34" charset="-122"/>
                <a:cs typeface="Calibri" pitchFamily="34" charset="-120"/>
              </a:rPr>
              <a:t>3</a:t>
            </a:r>
            <a:endParaRPr lang="en-US" sz="2200" b="1" dirty="0">
              <a:solidFill>
                <a:schemeClr val="bg1"/>
              </a:solidFill>
            </a:endParaRPr>
          </a:p>
        </p:txBody>
      </p:sp>
      <p:sp>
        <p:nvSpPr>
          <p:cNvPr id="18" name="Text 16"/>
          <p:cNvSpPr/>
          <p:nvPr/>
        </p:nvSpPr>
        <p:spPr>
          <a:xfrm>
            <a:off x="1554480" y="4992624"/>
            <a:ext cx="9601200" cy="411480"/>
          </a:xfrm>
          <a:prstGeom prst="rect">
            <a:avLst/>
          </a:prstGeom>
          <a:noFill/>
          <a:ln/>
        </p:spPr>
        <p:txBody>
          <a:bodyPr wrap="square" lIns="0" tIns="0" rIns="0" bIns="0" rtlCol="0" anchor="t"/>
          <a:lstStyle/>
          <a:p>
            <a:pPr marL="0" indent="0">
              <a:buNone/>
            </a:pPr>
            <a:r>
              <a:rPr lang="en-US" sz="1800" b="1" dirty="0">
                <a:solidFill>
                  <a:srgbClr val="FFFFFF"/>
                </a:solidFill>
                <a:latin typeface="Calibri" pitchFamily="34" charset="0"/>
                <a:ea typeface="Calibri" pitchFamily="34" charset="-122"/>
                <a:cs typeface="Calibri" pitchFamily="34" charset="-120"/>
              </a:rPr>
              <a:t>Reviewen</a:t>
            </a:r>
            <a:endParaRPr lang="en-US" sz="1800" b="1" dirty="0">
              <a:solidFill>
                <a:srgbClr val="FFFFFF"/>
              </a:solidFill>
            </a:endParaRPr>
          </a:p>
        </p:txBody>
      </p:sp>
      <p:sp>
        <p:nvSpPr>
          <p:cNvPr id="19" name="Text 17"/>
          <p:cNvSpPr/>
          <p:nvPr/>
        </p:nvSpPr>
        <p:spPr>
          <a:xfrm>
            <a:off x="1554480" y="5449824"/>
            <a:ext cx="9601200" cy="594360"/>
          </a:xfrm>
          <a:prstGeom prst="rect">
            <a:avLst/>
          </a:prstGeom>
          <a:noFill/>
          <a:ln/>
        </p:spPr>
        <p:txBody>
          <a:bodyPr wrap="square" lIns="0" tIns="0" rIns="0" bIns="0" rtlCol="0" anchor="t"/>
          <a:lstStyle/>
          <a:p>
            <a:pPr marL="0" indent="0">
              <a:buNone/>
            </a:pPr>
            <a:r>
              <a:rPr lang="en-US" sz="1300" dirty="0">
                <a:solidFill>
                  <a:srgbClr val="FFFFFF"/>
                </a:solidFill>
                <a:latin typeface="Calibri" pitchFamily="34" charset="0"/>
                <a:ea typeface="Calibri" pitchFamily="34" charset="-122"/>
                <a:cs typeface="Calibri" pitchFamily="34" charset="-120"/>
              </a:rPr>
              <a:t>De arts controleert en past aan. De brief wordt pas verzonden na akkoord van arts en supervisor.</a:t>
            </a:r>
            <a:endParaRPr lang="en-US" sz="1300" dirty="0">
              <a:solidFill>
                <a:srgbClr val="FFFFFF"/>
              </a:solidFill>
            </a:endParaRPr>
          </a:p>
        </p:txBody>
      </p:sp>
      <p:sp>
        <p:nvSpPr>
          <p:cNvPr id="20" name="Text 18"/>
          <p:cNvSpPr/>
          <p:nvPr/>
        </p:nvSpPr>
        <p:spPr>
          <a:xfrm>
            <a:off x="365760" y="6537960"/>
            <a:ext cx="5486400" cy="228600"/>
          </a:xfrm>
          <a:prstGeom prst="rect">
            <a:avLst/>
          </a:prstGeom>
          <a:noFill/>
          <a:ln/>
        </p:spPr>
        <p:txBody>
          <a:bodyPr wrap="square" lIns="0" tIns="0" rIns="0" bIns="0" rtlCol="0" anchor="ctr"/>
          <a:lstStyle/>
          <a:p>
            <a:pPr marL="0" indent="0">
              <a:buNone/>
            </a:pPr>
            <a:r>
              <a:rPr lang="en-US" sz="900" dirty="0">
                <a:solidFill>
                  <a:srgbClr val="888AA8"/>
                </a:solidFill>
                <a:latin typeface="Calibri" pitchFamily="34" charset="0"/>
                <a:ea typeface="Calibri" pitchFamily="34" charset="-122"/>
                <a:cs typeface="Calibri" pitchFamily="34" charset="-120"/>
              </a:rPr>
              <a:t>© AXVECO 2026. All rights reserved</a:t>
            </a:r>
            <a:endParaRPr lang="en-US" sz="900" dirty="0">
              <a:solidFill>
                <a:srgbClr val="888AA8"/>
              </a:solidFill>
            </a:endParaRPr>
          </a:p>
        </p:txBody>
      </p:sp>
      <p:sp>
        <p:nvSpPr>
          <p:cNvPr id="28" name="Shape 4">
            <a:extLst>
              <a:ext uri="{FF2B5EF4-FFF2-40B4-BE49-F238E27FC236}">
                <a16:creationId xmlns:a16="http://schemas.microsoft.com/office/drawing/2014/main" id="{6376C44E-7A19-3C2F-1E9B-3F9CEE3E3923}"/>
              </a:ext>
            </a:extLst>
          </p:cNvPr>
          <p:cNvSpPr/>
          <p:nvPr/>
        </p:nvSpPr>
        <p:spPr>
          <a:xfrm>
            <a:off x="779780" y="3707892"/>
            <a:ext cx="548640" cy="548640"/>
          </a:xfrm>
          <a:prstGeom prst="ellipse">
            <a:avLst/>
          </a:prstGeom>
          <a:solidFill>
            <a:srgbClr val="1D244F"/>
          </a:solidFill>
          <a:ln w="12700">
            <a:noFill/>
            <a:prstDash val="solid"/>
          </a:ln>
        </p:spPr>
        <p:txBody>
          <a:bodyPr/>
          <a:lstStyle/>
          <a:p>
            <a:pPr algn="ctr"/>
            <a:r>
              <a:rPr lang="en-US" b="1" dirty="0">
                <a:solidFill>
                  <a:schemeClr val="bg1"/>
                </a:solidFill>
                <a:latin typeface="Calibri" pitchFamily="34" charset="0"/>
                <a:cs typeface="Calibri" pitchFamily="34" charset="-120"/>
              </a:rPr>
              <a:t>2</a:t>
            </a:r>
            <a:endParaRPr lang="en-US" b="1" dirty="0">
              <a:solidFill>
                <a:schemeClr val="bg1"/>
              </a:solidFill>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13">
    <p:bg>
      <p:bgPr>
        <a:solidFill>
          <a:srgbClr val="1E244F">
            <a:alpha val="100000"/>
          </a:srgbClr>
        </a:solidFill>
        <a:effectLst/>
      </p:bgPr>
    </p:bg>
    <p:spTree>
      <p:nvGrpSpPr>
        <p:cNvPr id="1" name=""/>
        <p:cNvGrpSpPr/>
        <p:nvPr/>
      </p:nvGrpSpPr>
      <p:grpSpPr>
        <a:xfrm>
          <a:off x="0" y="0"/>
          <a:ext cx="0" cy="0"/>
          <a:chOff x="0" y="0"/>
          <a:chExt cx="0" cy="0"/>
        </a:xfrm>
      </p:grpSpPr>
      <p:sp>
        <p:nvSpPr>
          <p:cNvPr id="45" name="Freeform 2">
            <a:extLst>
              <a:ext uri="{FF2B5EF4-FFF2-40B4-BE49-F238E27FC236}">
                <a16:creationId xmlns:a16="http://schemas.microsoft.com/office/drawing/2014/main" id="{6841ECD2-13A3-7171-C75F-5482658BF1BF}"/>
              </a:ext>
            </a:extLst>
          </p:cNvPr>
          <p:cNvSpPr/>
          <p:nvPr/>
        </p:nvSpPr>
        <p:spPr>
          <a:xfrm>
            <a:off x="-580971" y="-426709"/>
            <a:ext cx="7075061" cy="2118349"/>
          </a:xfrm>
          <a:custGeom>
            <a:avLst/>
            <a:gdLst/>
            <a:ahLst/>
            <a:cxnLst/>
            <a:rect l="l" t="t" r="r" b="b"/>
            <a:pathLst>
              <a:path w="10612592" h="4708132">
                <a:moveTo>
                  <a:pt x="0" y="0"/>
                </a:moveTo>
                <a:lnTo>
                  <a:pt x="10612592" y="0"/>
                </a:lnTo>
                <a:lnTo>
                  <a:pt x="10612592" y="4708132"/>
                </a:lnTo>
                <a:lnTo>
                  <a:pt x="0" y="4708132"/>
                </a:lnTo>
                <a:lnTo>
                  <a:pt x="0" y="0"/>
                </a:lnTo>
                <a:close/>
              </a:path>
            </a:pathLst>
          </a:custGeom>
          <a:blipFill>
            <a:blip>
              <a:extLst>
                <a:ext uri="{96DAC541-7B7A-43D3-8B79-37D633B846F1}">
                  <asvg:svgBlip xmlns:asvg="http://schemas.microsoft.com/office/drawing/2016/SVG/main" r:embed="rId3"/>
                </a:ext>
              </a:extLst>
            </a:blip>
            <a:stretch>
              <a:fillRect/>
            </a:stretch>
          </a:blipFill>
        </p:spPr>
        <p:txBody>
          <a:bodyPr/>
          <a:lstStyle/>
          <a:p>
            <a:endParaRPr lang="en-US"/>
          </a:p>
        </p:txBody>
      </p:sp>
      <p:sp>
        <p:nvSpPr>
          <p:cNvPr id="2" name="Text 0"/>
          <p:cNvSpPr/>
          <p:nvPr/>
        </p:nvSpPr>
        <p:spPr>
          <a:xfrm>
            <a:off x="457200" y="365760"/>
            <a:ext cx="11247120" cy="594360"/>
          </a:xfrm>
          <a:prstGeom prst="rect">
            <a:avLst/>
          </a:prstGeom>
          <a:noFill/>
          <a:ln/>
        </p:spPr>
        <p:txBody>
          <a:bodyPr wrap="square" lIns="0" tIns="0" rIns="0" bIns="0" rtlCol="0" anchor="ctr"/>
          <a:lstStyle/>
          <a:p>
            <a:pPr marL="0" indent="0">
              <a:buNone/>
            </a:pPr>
            <a:r>
              <a:rPr lang="en-US" sz="2800" b="1" dirty="0">
                <a:solidFill>
                  <a:srgbClr val="FFFFFF"/>
                </a:solidFill>
                <a:latin typeface="Calibri" pitchFamily="34" charset="0"/>
                <a:ea typeface="Calibri" pitchFamily="34" charset="-122"/>
                <a:cs typeface="Calibri" pitchFamily="34" charset="-120"/>
              </a:rPr>
              <a:t>Het landschap van AI-ethiek</a:t>
            </a:r>
            <a:endParaRPr lang="en-US" sz="2800" dirty="0">
              <a:solidFill>
                <a:srgbClr val="FFFFFF"/>
              </a:solidFill>
            </a:endParaRPr>
          </a:p>
        </p:txBody>
      </p:sp>
      <p:sp>
        <p:nvSpPr>
          <p:cNvPr id="3" name="Text 1"/>
          <p:cNvSpPr/>
          <p:nvPr/>
        </p:nvSpPr>
        <p:spPr>
          <a:xfrm>
            <a:off x="457200" y="914400"/>
            <a:ext cx="11247120" cy="365760"/>
          </a:xfrm>
          <a:prstGeom prst="rect">
            <a:avLst/>
          </a:prstGeom>
          <a:noFill/>
          <a:ln/>
        </p:spPr>
        <p:txBody>
          <a:bodyPr wrap="square" lIns="0" tIns="0" rIns="0" bIns="0" rtlCol="0" anchor="ctr"/>
          <a:lstStyle/>
          <a:p>
            <a:pPr marL="0" indent="0">
              <a:buNone/>
            </a:pPr>
            <a:r>
              <a:rPr lang="en-US" sz="1400" i="1" dirty="0">
                <a:solidFill>
                  <a:srgbClr val="C9A6FF"/>
                </a:solidFill>
                <a:latin typeface="Calibri" pitchFamily="34" charset="0"/>
                <a:ea typeface="Calibri" pitchFamily="34" charset="-122"/>
                <a:cs typeface="Calibri" pitchFamily="34" charset="-120"/>
              </a:rPr>
              <a:t>Negen onderwerpen die telkens terugkomen — vandaag pakken we de meest urgente</a:t>
            </a:r>
            <a:endParaRPr lang="en-US" sz="1400" dirty="0">
              <a:solidFill>
                <a:srgbClr val="C9A6FF"/>
              </a:solidFill>
            </a:endParaRPr>
          </a:p>
        </p:txBody>
      </p:sp>
      <p:sp>
        <p:nvSpPr>
          <p:cNvPr id="4" name="Shape 2"/>
          <p:cNvSpPr/>
          <p:nvPr/>
        </p:nvSpPr>
        <p:spPr>
          <a:xfrm>
            <a:off x="457200" y="1371600"/>
            <a:ext cx="548640" cy="54864"/>
          </a:xfrm>
          <a:prstGeom prst="rect">
            <a:avLst/>
          </a:prstGeom>
          <a:solidFill>
            <a:srgbClr val="C9A6FF"/>
          </a:solidFill>
          <a:ln w="12700">
            <a:noFill/>
            <a:prstDash val="solid"/>
          </a:ln>
        </p:spPr>
        <p:txBody>
          <a:bodyPr/>
          <a:lstStyle/>
          <a:p>
            <a:endParaRPr lang="en-US"/>
          </a:p>
        </p:txBody>
      </p:sp>
      <p:sp>
        <p:nvSpPr>
          <p:cNvPr id="5" name="Shape 3"/>
          <p:cNvSpPr/>
          <p:nvPr/>
        </p:nvSpPr>
        <p:spPr>
          <a:xfrm>
            <a:off x="457200" y="1783080"/>
            <a:ext cx="3657600" cy="1280160"/>
          </a:xfrm>
          <a:prstGeom prst="rect">
            <a:avLst/>
          </a:prstGeom>
          <a:solidFill>
            <a:srgbClr val="2B3370"/>
          </a:solidFill>
          <a:ln w="9525">
            <a:noFill/>
            <a:prstDash val="solid"/>
          </a:ln>
        </p:spPr>
        <p:txBody>
          <a:bodyPr/>
          <a:lstStyle/>
          <a:p>
            <a:endParaRPr lang="en-US"/>
          </a:p>
        </p:txBody>
      </p:sp>
      <p:sp>
        <p:nvSpPr>
          <p:cNvPr id="6" name="Shape 4"/>
          <p:cNvSpPr/>
          <p:nvPr/>
        </p:nvSpPr>
        <p:spPr>
          <a:xfrm>
            <a:off x="457200" y="1783080"/>
            <a:ext cx="54864" cy="1280160"/>
          </a:xfrm>
          <a:prstGeom prst="rect">
            <a:avLst/>
          </a:prstGeom>
          <a:solidFill>
            <a:srgbClr val="C9A6FF"/>
          </a:solidFill>
          <a:ln w="12700">
            <a:noFill/>
            <a:prstDash val="solid"/>
          </a:ln>
        </p:spPr>
        <p:txBody>
          <a:bodyPr/>
          <a:lstStyle/>
          <a:p>
            <a:endParaRPr lang="en-US"/>
          </a:p>
        </p:txBody>
      </p:sp>
      <p:sp>
        <p:nvSpPr>
          <p:cNvPr id="7" name="Text 5"/>
          <p:cNvSpPr/>
          <p:nvPr/>
        </p:nvSpPr>
        <p:spPr>
          <a:xfrm>
            <a:off x="640080" y="1920240"/>
            <a:ext cx="3291840" cy="365760"/>
          </a:xfrm>
          <a:prstGeom prst="rect">
            <a:avLst/>
          </a:prstGeom>
          <a:noFill/>
          <a:ln/>
        </p:spPr>
        <p:txBody>
          <a:bodyPr wrap="square" lIns="0" tIns="0" rIns="0" bIns="0" rtlCol="0" anchor="t"/>
          <a:lstStyle/>
          <a:p>
            <a:pPr marL="0" indent="0">
              <a:buNone/>
            </a:pPr>
            <a:r>
              <a:rPr lang="en-US" sz="1400" b="1" dirty="0">
                <a:solidFill>
                  <a:srgbClr val="FFFFFF"/>
                </a:solidFill>
                <a:latin typeface="Calibri" pitchFamily="34" charset="0"/>
                <a:ea typeface="Calibri" pitchFamily="34" charset="-122"/>
                <a:cs typeface="Calibri" pitchFamily="34" charset="-120"/>
              </a:rPr>
              <a:t>Bias &amp; fairness</a:t>
            </a:r>
            <a:endParaRPr lang="en-US" sz="1400" b="1" dirty="0">
              <a:solidFill>
                <a:srgbClr val="FFFFFF"/>
              </a:solidFill>
            </a:endParaRPr>
          </a:p>
        </p:txBody>
      </p:sp>
      <p:sp>
        <p:nvSpPr>
          <p:cNvPr id="8" name="Text 6"/>
          <p:cNvSpPr/>
          <p:nvPr/>
        </p:nvSpPr>
        <p:spPr>
          <a:xfrm>
            <a:off x="640080" y="2331720"/>
            <a:ext cx="3291840" cy="685800"/>
          </a:xfrm>
          <a:prstGeom prst="rect">
            <a:avLst/>
          </a:prstGeom>
          <a:noFill/>
          <a:ln/>
        </p:spPr>
        <p:txBody>
          <a:bodyPr wrap="square" lIns="0" tIns="0" rIns="0" bIns="0" rtlCol="0" anchor="t"/>
          <a:lstStyle/>
          <a:p>
            <a:pPr marL="0" indent="0">
              <a:buNone/>
            </a:pPr>
            <a:r>
              <a:rPr lang="en-US" sz="1100" i="1" dirty="0">
                <a:solidFill>
                  <a:srgbClr val="FFFFFF"/>
                </a:solidFill>
                <a:latin typeface="Calibri" pitchFamily="34" charset="0"/>
                <a:ea typeface="Calibri" pitchFamily="34" charset="-122"/>
                <a:cs typeface="Calibri" pitchFamily="34" charset="-120"/>
              </a:rPr>
              <a:t>Behandelt AI iedereen eerlijk?</a:t>
            </a:r>
            <a:endParaRPr lang="en-US" sz="1100" dirty="0">
              <a:solidFill>
                <a:srgbClr val="FFFFFF"/>
              </a:solidFill>
            </a:endParaRPr>
          </a:p>
        </p:txBody>
      </p:sp>
      <p:sp>
        <p:nvSpPr>
          <p:cNvPr id="9" name="Shape 7"/>
          <p:cNvSpPr/>
          <p:nvPr/>
        </p:nvSpPr>
        <p:spPr>
          <a:xfrm>
            <a:off x="4297680" y="1783080"/>
            <a:ext cx="3657600" cy="1280160"/>
          </a:xfrm>
          <a:prstGeom prst="rect">
            <a:avLst/>
          </a:prstGeom>
          <a:solidFill>
            <a:srgbClr val="2B3370"/>
          </a:solidFill>
          <a:ln w="9525">
            <a:noFill/>
            <a:prstDash val="solid"/>
          </a:ln>
        </p:spPr>
        <p:txBody>
          <a:bodyPr/>
          <a:lstStyle/>
          <a:p>
            <a:endParaRPr lang="en-US"/>
          </a:p>
        </p:txBody>
      </p:sp>
      <p:sp>
        <p:nvSpPr>
          <p:cNvPr id="10" name="Shape 8"/>
          <p:cNvSpPr/>
          <p:nvPr/>
        </p:nvSpPr>
        <p:spPr>
          <a:xfrm>
            <a:off x="4297680" y="1783080"/>
            <a:ext cx="54864" cy="1280160"/>
          </a:xfrm>
          <a:prstGeom prst="rect">
            <a:avLst/>
          </a:prstGeom>
          <a:solidFill>
            <a:srgbClr val="C9A6FF"/>
          </a:solidFill>
          <a:ln w="12700">
            <a:noFill/>
            <a:prstDash val="solid"/>
          </a:ln>
        </p:spPr>
        <p:txBody>
          <a:bodyPr/>
          <a:lstStyle/>
          <a:p>
            <a:endParaRPr lang="en-US"/>
          </a:p>
        </p:txBody>
      </p:sp>
      <p:sp>
        <p:nvSpPr>
          <p:cNvPr id="11" name="Text 9"/>
          <p:cNvSpPr/>
          <p:nvPr/>
        </p:nvSpPr>
        <p:spPr>
          <a:xfrm>
            <a:off x="4480560" y="1920240"/>
            <a:ext cx="3291840" cy="365760"/>
          </a:xfrm>
          <a:prstGeom prst="rect">
            <a:avLst/>
          </a:prstGeom>
          <a:noFill/>
          <a:ln/>
        </p:spPr>
        <p:txBody>
          <a:bodyPr wrap="square" lIns="0" tIns="0" rIns="0" bIns="0" rtlCol="0" anchor="t"/>
          <a:lstStyle/>
          <a:p>
            <a:pPr marL="0" indent="0">
              <a:buNone/>
            </a:pPr>
            <a:r>
              <a:rPr lang="en-US" sz="1400" b="1" dirty="0">
                <a:solidFill>
                  <a:srgbClr val="FFFFFF"/>
                </a:solidFill>
                <a:latin typeface="Calibri" pitchFamily="34" charset="0"/>
                <a:ea typeface="Calibri" pitchFamily="34" charset="-122"/>
                <a:cs typeface="Calibri" pitchFamily="34" charset="-120"/>
              </a:rPr>
              <a:t>Accountability</a:t>
            </a:r>
            <a:endParaRPr lang="en-US" sz="1400" b="1" dirty="0">
              <a:solidFill>
                <a:srgbClr val="FFFFFF"/>
              </a:solidFill>
            </a:endParaRPr>
          </a:p>
        </p:txBody>
      </p:sp>
      <p:sp>
        <p:nvSpPr>
          <p:cNvPr id="12" name="Text 10"/>
          <p:cNvSpPr/>
          <p:nvPr/>
        </p:nvSpPr>
        <p:spPr>
          <a:xfrm>
            <a:off x="4480560" y="2331720"/>
            <a:ext cx="3291840" cy="685800"/>
          </a:xfrm>
          <a:prstGeom prst="rect">
            <a:avLst/>
          </a:prstGeom>
          <a:noFill/>
          <a:ln/>
        </p:spPr>
        <p:txBody>
          <a:bodyPr wrap="square" lIns="0" tIns="0" rIns="0" bIns="0" rtlCol="0" anchor="t"/>
          <a:lstStyle/>
          <a:p>
            <a:pPr marL="0" indent="0">
              <a:buNone/>
            </a:pPr>
            <a:r>
              <a:rPr lang="en-US" sz="1100" i="1" dirty="0">
                <a:solidFill>
                  <a:srgbClr val="FFFFFF"/>
                </a:solidFill>
                <a:latin typeface="Calibri" pitchFamily="34" charset="0"/>
                <a:ea typeface="Calibri" pitchFamily="34" charset="-122"/>
                <a:cs typeface="Calibri" pitchFamily="34" charset="-120"/>
              </a:rPr>
              <a:t>Wie is verantwoordelijk als er iets misgaat?</a:t>
            </a:r>
            <a:endParaRPr lang="en-US" sz="1100" dirty="0">
              <a:solidFill>
                <a:srgbClr val="FFFFFF"/>
              </a:solidFill>
            </a:endParaRPr>
          </a:p>
        </p:txBody>
      </p:sp>
      <p:sp>
        <p:nvSpPr>
          <p:cNvPr id="13" name="Shape 11"/>
          <p:cNvSpPr/>
          <p:nvPr/>
        </p:nvSpPr>
        <p:spPr>
          <a:xfrm>
            <a:off x="8138160" y="1783080"/>
            <a:ext cx="3657600" cy="1280160"/>
          </a:xfrm>
          <a:prstGeom prst="rect">
            <a:avLst/>
          </a:prstGeom>
          <a:solidFill>
            <a:srgbClr val="2B3370"/>
          </a:solidFill>
          <a:ln w="9525">
            <a:noFill/>
            <a:prstDash val="solid"/>
          </a:ln>
        </p:spPr>
        <p:txBody>
          <a:bodyPr/>
          <a:lstStyle/>
          <a:p>
            <a:endParaRPr lang="en-US"/>
          </a:p>
        </p:txBody>
      </p:sp>
      <p:sp>
        <p:nvSpPr>
          <p:cNvPr id="14" name="Shape 12"/>
          <p:cNvSpPr/>
          <p:nvPr/>
        </p:nvSpPr>
        <p:spPr>
          <a:xfrm>
            <a:off x="8138160" y="1783080"/>
            <a:ext cx="54864" cy="1280160"/>
          </a:xfrm>
          <a:prstGeom prst="rect">
            <a:avLst/>
          </a:prstGeom>
          <a:solidFill>
            <a:srgbClr val="C9A6FF"/>
          </a:solidFill>
          <a:ln w="12700">
            <a:noFill/>
            <a:prstDash val="solid"/>
          </a:ln>
        </p:spPr>
        <p:txBody>
          <a:bodyPr/>
          <a:lstStyle/>
          <a:p>
            <a:endParaRPr lang="en-US"/>
          </a:p>
        </p:txBody>
      </p:sp>
      <p:sp>
        <p:nvSpPr>
          <p:cNvPr id="15" name="Text 13"/>
          <p:cNvSpPr/>
          <p:nvPr/>
        </p:nvSpPr>
        <p:spPr>
          <a:xfrm>
            <a:off x="8321040" y="1920240"/>
            <a:ext cx="3291840" cy="365760"/>
          </a:xfrm>
          <a:prstGeom prst="rect">
            <a:avLst/>
          </a:prstGeom>
          <a:noFill/>
          <a:ln/>
        </p:spPr>
        <p:txBody>
          <a:bodyPr wrap="square" lIns="0" tIns="0" rIns="0" bIns="0" rtlCol="0" anchor="t"/>
          <a:lstStyle/>
          <a:p>
            <a:pPr marL="0" indent="0">
              <a:buNone/>
            </a:pPr>
            <a:r>
              <a:rPr lang="en-US" sz="1400" b="1" dirty="0">
                <a:solidFill>
                  <a:srgbClr val="FFFFFF"/>
                </a:solidFill>
                <a:latin typeface="Calibri" pitchFamily="34" charset="0"/>
                <a:ea typeface="Calibri" pitchFamily="34" charset="-122"/>
                <a:cs typeface="Calibri" pitchFamily="34" charset="-120"/>
              </a:rPr>
              <a:t>Alignment</a:t>
            </a:r>
            <a:endParaRPr lang="en-US" sz="1400" b="1" dirty="0">
              <a:solidFill>
                <a:srgbClr val="FFFFFF"/>
              </a:solidFill>
            </a:endParaRPr>
          </a:p>
        </p:txBody>
      </p:sp>
      <p:sp>
        <p:nvSpPr>
          <p:cNvPr id="16" name="Text 14"/>
          <p:cNvSpPr/>
          <p:nvPr/>
        </p:nvSpPr>
        <p:spPr>
          <a:xfrm>
            <a:off x="8321040" y="2331720"/>
            <a:ext cx="3291840" cy="685800"/>
          </a:xfrm>
          <a:prstGeom prst="rect">
            <a:avLst/>
          </a:prstGeom>
          <a:noFill/>
          <a:ln/>
        </p:spPr>
        <p:txBody>
          <a:bodyPr wrap="square" lIns="0" tIns="0" rIns="0" bIns="0" rtlCol="0" anchor="t"/>
          <a:lstStyle/>
          <a:p>
            <a:pPr marL="0" indent="0">
              <a:buNone/>
            </a:pPr>
            <a:r>
              <a:rPr lang="en-US" sz="1100" i="1" dirty="0">
                <a:solidFill>
                  <a:srgbClr val="FFFFFF"/>
                </a:solidFill>
                <a:latin typeface="Calibri" pitchFamily="34" charset="0"/>
                <a:ea typeface="Calibri" pitchFamily="34" charset="-122"/>
                <a:cs typeface="Calibri" pitchFamily="34" charset="-120"/>
              </a:rPr>
              <a:t>Doet AI wat we écht bedoelen?</a:t>
            </a:r>
            <a:endParaRPr lang="en-US" sz="1100" dirty="0">
              <a:solidFill>
                <a:srgbClr val="FFFFFF"/>
              </a:solidFill>
            </a:endParaRPr>
          </a:p>
        </p:txBody>
      </p:sp>
      <p:sp>
        <p:nvSpPr>
          <p:cNvPr id="17" name="Shape 15"/>
          <p:cNvSpPr/>
          <p:nvPr/>
        </p:nvSpPr>
        <p:spPr>
          <a:xfrm>
            <a:off x="457200" y="3246120"/>
            <a:ext cx="3657600" cy="1280160"/>
          </a:xfrm>
          <a:prstGeom prst="rect">
            <a:avLst/>
          </a:prstGeom>
          <a:solidFill>
            <a:srgbClr val="2B3370"/>
          </a:solidFill>
          <a:ln w="9525">
            <a:noFill/>
            <a:prstDash val="solid"/>
          </a:ln>
        </p:spPr>
        <p:txBody>
          <a:bodyPr/>
          <a:lstStyle/>
          <a:p>
            <a:endParaRPr lang="en-US"/>
          </a:p>
        </p:txBody>
      </p:sp>
      <p:sp>
        <p:nvSpPr>
          <p:cNvPr id="18" name="Shape 16"/>
          <p:cNvSpPr/>
          <p:nvPr/>
        </p:nvSpPr>
        <p:spPr>
          <a:xfrm>
            <a:off x="457200" y="3246120"/>
            <a:ext cx="54864" cy="1280160"/>
          </a:xfrm>
          <a:prstGeom prst="rect">
            <a:avLst/>
          </a:prstGeom>
          <a:solidFill>
            <a:srgbClr val="C9A6FF"/>
          </a:solidFill>
          <a:ln w="12700">
            <a:noFill/>
            <a:prstDash val="solid"/>
          </a:ln>
        </p:spPr>
        <p:txBody>
          <a:bodyPr/>
          <a:lstStyle/>
          <a:p>
            <a:endParaRPr lang="en-US"/>
          </a:p>
        </p:txBody>
      </p:sp>
      <p:sp>
        <p:nvSpPr>
          <p:cNvPr id="19" name="Text 17"/>
          <p:cNvSpPr/>
          <p:nvPr/>
        </p:nvSpPr>
        <p:spPr>
          <a:xfrm>
            <a:off x="640080" y="3383280"/>
            <a:ext cx="3291840" cy="365760"/>
          </a:xfrm>
          <a:prstGeom prst="rect">
            <a:avLst/>
          </a:prstGeom>
          <a:noFill/>
          <a:ln/>
        </p:spPr>
        <p:txBody>
          <a:bodyPr wrap="square" lIns="0" tIns="0" rIns="0" bIns="0" rtlCol="0" anchor="t"/>
          <a:lstStyle/>
          <a:p>
            <a:pPr marL="0" indent="0">
              <a:buNone/>
            </a:pPr>
            <a:r>
              <a:rPr lang="en-US" sz="1400" b="1" dirty="0">
                <a:solidFill>
                  <a:srgbClr val="FFFFFF"/>
                </a:solidFill>
                <a:latin typeface="Calibri" pitchFamily="34" charset="0"/>
                <a:ea typeface="Calibri" pitchFamily="34" charset="-122"/>
                <a:cs typeface="Calibri" pitchFamily="34" charset="-120"/>
              </a:rPr>
              <a:t>Transparency</a:t>
            </a:r>
            <a:endParaRPr lang="en-US" sz="1400" b="1" dirty="0">
              <a:solidFill>
                <a:srgbClr val="FFFFFF"/>
              </a:solidFill>
            </a:endParaRPr>
          </a:p>
        </p:txBody>
      </p:sp>
      <p:sp>
        <p:nvSpPr>
          <p:cNvPr id="20" name="Text 18"/>
          <p:cNvSpPr/>
          <p:nvPr/>
        </p:nvSpPr>
        <p:spPr>
          <a:xfrm>
            <a:off x="640080" y="3794760"/>
            <a:ext cx="3291840" cy="685800"/>
          </a:xfrm>
          <a:prstGeom prst="rect">
            <a:avLst/>
          </a:prstGeom>
          <a:noFill/>
          <a:ln/>
        </p:spPr>
        <p:txBody>
          <a:bodyPr wrap="square" lIns="0" tIns="0" rIns="0" bIns="0" rtlCol="0" anchor="t"/>
          <a:lstStyle/>
          <a:p>
            <a:pPr marL="0" indent="0">
              <a:buNone/>
            </a:pPr>
            <a:r>
              <a:rPr lang="en-US" sz="1100" i="1" dirty="0">
                <a:solidFill>
                  <a:srgbClr val="FFFFFF"/>
                </a:solidFill>
                <a:latin typeface="Calibri" pitchFamily="34" charset="0"/>
                <a:ea typeface="Calibri" pitchFamily="34" charset="-122"/>
                <a:cs typeface="Calibri" pitchFamily="34" charset="-120"/>
              </a:rPr>
              <a:t>Weten we hoe het besluit tot stand kwam?</a:t>
            </a:r>
            <a:endParaRPr lang="en-US" sz="1100" dirty="0">
              <a:solidFill>
                <a:srgbClr val="FFFFFF"/>
              </a:solidFill>
            </a:endParaRPr>
          </a:p>
        </p:txBody>
      </p:sp>
      <p:sp>
        <p:nvSpPr>
          <p:cNvPr id="21" name="Shape 19"/>
          <p:cNvSpPr/>
          <p:nvPr/>
        </p:nvSpPr>
        <p:spPr>
          <a:xfrm>
            <a:off x="4297680" y="3246120"/>
            <a:ext cx="3657600" cy="1280160"/>
          </a:xfrm>
          <a:prstGeom prst="rect">
            <a:avLst/>
          </a:prstGeom>
          <a:solidFill>
            <a:srgbClr val="2B3370"/>
          </a:solidFill>
          <a:ln w="9525">
            <a:noFill/>
            <a:prstDash val="solid"/>
          </a:ln>
        </p:spPr>
        <p:txBody>
          <a:bodyPr/>
          <a:lstStyle/>
          <a:p>
            <a:endParaRPr lang="en-US"/>
          </a:p>
        </p:txBody>
      </p:sp>
      <p:sp>
        <p:nvSpPr>
          <p:cNvPr id="22" name="Shape 20"/>
          <p:cNvSpPr/>
          <p:nvPr/>
        </p:nvSpPr>
        <p:spPr>
          <a:xfrm>
            <a:off x="4297680" y="3246120"/>
            <a:ext cx="54864" cy="1280160"/>
          </a:xfrm>
          <a:prstGeom prst="rect">
            <a:avLst/>
          </a:prstGeom>
          <a:solidFill>
            <a:srgbClr val="C9A6FF"/>
          </a:solidFill>
          <a:ln w="12700">
            <a:noFill/>
            <a:prstDash val="solid"/>
          </a:ln>
        </p:spPr>
        <p:txBody>
          <a:bodyPr/>
          <a:lstStyle/>
          <a:p>
            <a:endParaRPr lang="en-US"/>
          </a:p>
        </p:txBody>
      </p:sp>
      <p:sp>
        <p:nvSpPr>
          <p:cNvPr id="23" name="Text 21"/>
          <p:cNvSpPr/>
          <p:nvPr/>
        </p:nvSpPr>
        <p:spPr>
          <a:xfrm>
            <a:off x="4480560" y="3383280"/>
            <a:ext cx="3291840" cy="365760"/>
          </a:xfrm>
          <a:prstGeom prst="rect">
            <a:avLst/>
          </a:prstGeom>
          <a:noFill/>
          <a:ln/>
        </p:spPr>
        <p:txBody>
          <a:bodyPr wrap="square" lIns="0" tIns="0" rIns="0" bIns="0" rtlCol="0" anchor="t"/>
          <a:lstStyle/>
          <a:p>
            <a:pPr marL="0" indent="0">
              <a:buNone/>
            </a:pPr>
            <a:r>
              <a:rPr lang="en-US" sz="1400" b="1" dirty="0">
                <a:solidFill>
                  <a:srgbClr val="FFFFFF"/>
                </a:solidFill>
                <a:latin typeface="Calibri" pitchFamily="34" charset="0"/>
                <a:ea typeface="Calibri" pitchFamily="34" charset="-122"/>
                <a:cs typeface="Calibri" pitchFamily="34" charset="-120"/>
              </a:rPr>
              <a:t>Privacy &amp; security</a:t>
            </a:r>
            <a:endParaRPr lang="en-US" sz="1400" b="1" dirty="0">
              <a:solidFill>
                <a:srgbClr val="FFFFFF"/>
              </a:solidFill>
            </a:endParaRPr>
          </a:p>
        </p:txBody>
      </p:sp>
      <p:sp>
        <p:nvSpPr>
          <p:cNvPr id="24" name="Text 22"/>
          <p:cNvSpPr/>
          <p:nvPr/>
        </p:nvSpPr>
        <p:spPr>
          <a:xfrm>
            <a:off x="4480560" y="3794760"/>
            <a:ext cx="3291840" cy="685800"/>
          </a:xfrm>
          <a:prstGeom prst="rect">
            <a:avLst/>
          </a:prstGeom>
          <a:noFill/>
          <a:ln/>
        </p:spPr>
        <p:txBody>
          <a:bodyPr wrap="square" lIns="0" tIns="0" rIns="0" bIns="0" rtlCol="0" anchor="t"/>
          <a:lstStyle/>
          <a:p>
            <a:pPr marL="0" indent="0">
              <a:buNone/>
            </a:pPr>
            <a:r>
              <a:rPr lang="en-US" sz="1100" i="1" dirty="0">
                <a:solidFill>
                  <a:srgbClr val="FFFFFF"/>
                </a:solidFill>
                <a:latin typeface="Calibri" pitchFamily="34" charset="0"/>
                <a:ea typeface="Calibri" pitchFamily="34" charset="-122"/>
                <a:cs typeface="Calibri" pitchFamily="34" charset="-120"/>
              </a:rPr>
              <a:t>Welke data, waar, met welke bescherming?</a:t>
            </a:r>
            <a:endParaRPr lang="en-US" sz="1100" dirty="0">
              <a:solidFill>
                <a:srgbClr val="FFFFFF"/>
              </a:solidFill>
            </a:endParaRPr>
          </a:p>
        </p:txBody>
      </p:sp>
      <p:sp>
        <p:nvSpPr>
          <p:cNvPr id="25" name="Shape 23"/>
          <p:cNvSpPr/>
          <p:nvPr/>
        </p:nvSpPr>
        <p:spPr>
          <a:xfrm>
            <a:off x="8138160" y="3246120"/>
            <a:ext cx="3657600" cy="1280160"/>
          </a:xfrm>
          <a:prstGeom prst="rect">
            <a:avLst/>
          </a:prstGeom>
          <a:solidFill>
            <a:srgbClr val="2B3370"/>
          </a:solidFill>
          <a:ln w="9525">
            <a:noFill/>
            <a:prstDash val="solid"/>
          </a:ln>
        </p:spPr>
        <p:txBody>
          <a:bodyPr/>
          <a:lstStyle/>
          <a:p>
            <a:endParaRPr lang="en-US"/>
          </a:p>
        </p:txBody>
      </p:sp>
      <p:sp>
        <p:nvSpPr>
          <p:cNvPr id="26" name="Shape 24"/>
          <p:cNvSpPr/>
          <p:nvPr/>
        </p:nvSpPr>
        <p:spPr>
          <a:xfrm>
            <a:off x="8138160" y="3246120"/>
            <a:ext cx="54864" cy="1280160"/>
          </a:xfrm>
          <a:prstGeom prst="rect">
            <a:avLst/>
          </a:prstGeom>
          <a:solidFill>
            <a:srgbClr val="C9A6FF"/>
          </a:solidFill>
          <a:ln w="12700">
            <a:noFill/>
            <a:prstDash val="solid"/>
          </a:ln>
        </p:spPr>
        <p:txBody>
          <a:bodyPr/>
          <a:lstStyle/>
          <a:p>
            <a:endParaRPr lang="en-US"/>
          </a:p>
        </p:txBody>
      </p:sp>
      <p:sp>
        <p:nvSpPr>
          <p:cNvPr id="27" name="Text 25"/>
          <p:cNvSpPr/>
          <p:nvPr/>
        </p:nvSpPr>
        <p:spPr>
          <a:xfrm>
            <a:off x="8321040" y="3383280"/>
            <a:ext cx="3291840" cy="365760"/>
          </a:xfrm>
          <a:prstGeom prst="rect">
            <a:avLst/>
          </a:prstGeom>
          <a:noFill/>
          <a:ln/>
        </p:spPr>
        <p:txBody>
          <a:bodyPr wrap="square" lIns="0" tIns="0" rIns="0" bIns="0" rtlCol="0" anchor="t"/>
          <a:lstStyle/>
          <a:p>
            <a:pPr marL="0" indent="0">
              <a:buNone/>
            </a:pPr>
            <a:r>
              <a:rPr lang="en-US" sz="1400" b="1" dirty="0">
                <a:solidFill>
                  <a:srgbClr val="FFFFFF"/>
                </a:solidFill>
                <a:latin typeface="Calibri" pitchFamily="34" charset="0"/>
                <a:ea typeface="Calibri" pitchFamily="34" charset="-122"/>
                <a:cs typeface="Calibri" pitchFamily="34" charset="-120"/>
              </a:rPr>
              <a:t>Environmental impact</a:t>
            </a:r>
            <a:endParaRPr lang="en-US" sz="1400" b="1" dirty="0">
              <a:solidFill>
                <a:srgbClr val="FFFFFF"/>
              </a:solidFill>
            </a:endParaRPr>
          </a:p>
        </p:txBody>
      </p:sp>
      <p:sp>
        <p:nvSpPr>
          <p:cNvPr id="28" name="Text 26"/>
          <p:cNvSpPr/>
          <p:nvPr/>
        </p:nvSpPr>
        <p:spPr>
          <a:xfrm>
            <a:off x="8321040" y="3794760"/>
            <a:ext cx="3291840" cy="685800"/>
          </a:xfrm>
          <a:prstGeom prst="rect">
            <a:avLst/>
          </a:prstGeom>
          <a:noFill/>
          <a:ln/>
        </p:spPr>
        <p:txBody>
          <a:bodyPr wrap="square" lIns="0" tIns="0" rIns="0" bIns="0" rtlCol="0" anchor="t"/>
          <a:lstStyle/>
          <a:p>
            <a:pPr marL="0" indent="0">
              <a:buNone/>
            </a:pPr>
            <a:r>
              <a:rPr lang="en-US" sz="1100" i="1" dirty="0">
                <a:solidFill>
                  <a:srgbClr val="FFFFFF"/>
                </a:solidFill>
                <a:latin typeface="Calibri" pitchFamily="34" charset="0"/>
                <a:ea typeface="Calibri" pitchFamily="34" charset="-122"/>
                <a:cs typeface="Calibri" pitchFamily="34" charset="-120"/>
              </a:rPr>
              <a:t>Energie- en watergebruik van AI.</a:t>
            </a:r>
            <a:endParaRPr lang="en-US" sz="1100" dirty="0">
              <a:solidFill>
                <a:srgbClr val="FFFFFF"/>
              </a:solidFill>
            </a:endParaRPr>
          </a:p>
        </p:txBody>
      </p:sp>
      <p:sp>
        <p:nvSpPr>
          <p:cNvPr id="29" name="Shape 27"/>
          <p:cNvSpPr/>
          <p:nvPr/>
        </p:nvSpPr>
        <p:spPr>
          <a:xfrm>
            <a:off x="457200" y="4709160"/>
            <a:ext cx="3657600" cy="1280160"/>
          </a:xfrm>
          <a:prstGeom prst="rect">
            <a:avLst/>
          </a:prstGeom>
          <a:solidFill>
            <a:srgbClr val="2B3370"/>
          </a:solidFill>
          <a:ln w="9525">
            <a:noFill/>
            <a:prstDash val="solid"/>
          </a:ln>
        </p:spPr>
        <p:txBody>
          <a:bodyPr/>
          <a:lstStyle/>
          <a:p>
            <a:endParaRPr lang="en-US"/>
          </a:p>
        </p:txBody>
      </p:sp>
      <p:sp>
        <p:nvSpPr>
          <p:cNvPr id="30" name="Shape 28"/>
          <p:cNvSpPr/>
          <p:nvPr/>
        </p:nvSpPr>
        <p:spPr>
          <a:xfrm>
            <a:off x="457200" y="4709160"/>
            <a:ext cx="54864" cy="1280160"/>
          </a:xfrm>
          <a:prstGeom prst="rect">
            <a:avLst/>
          </a:prstGeom>
          <a:solidFill>
            <a:srgbClr val="C9A6FF"/>
          </a:solidFill>
          <a:ln w="12700">
            <a:noFill/>
            <a:prstDash val="solid"/>
          </a:ln>
        </p:spPr>
        <p:txBody>
          <a:bodyPr/>
          <a:lstStyle/>
          <a:p>
            <a:endParaRPr lang="en-US"/>
          </a:p>
        </p:txBody>
      </p:sp>
      <p:sp>
        <p:nvSpPr>
          <p:cNvPr id="31" name="Text 29"/>
          <p:cNvSpPr/>
          <p:nvPr/>
        </p:nvSpPr>
        <p:spPr>
          <a:xfrm>
            <a:off x="640080" y="4846320"/>
            <a:ext cx="3291840" cy="365760"/>
          </a:xfrm>
          <a:prstGeom prst="rect">
            <a:avLst/>
          </a:prstGeom>
          <a:noFill/>
          <a:ln/>
        </p:spPr>
        <p:txBody>
          <a:bodyPr wrap="square" lIns="0" tIns="0" rIns="0" bIns="0" rtlCol="0" anchor="t"/>
          <a:lstStyle/>
          <a:p>
            <a:pPr marL="0" indent="0">
              <a:buNone/>
            </a:pPr>
            <a:r>
              <a:rPr lang="en-US" sz="1400" b="1" dirty="0">
                <a:solidFill>
                  <a:srgbClr val="FFFFFF"/>
                </a:solidFill>
                <a:latin typeface="Calibri" pitchFamily="34" charset="0"/>
                <a:ea typeface="Calibri" pitchFamily="34" charset="-122"/>
                <a:cs typeface="Calibri" pitchFamily="34" charset="-120"/>
              </a:rPr>
              <a:t>Cognitive impact</a:t>
            </a:r>
            <a:endParaRPr lang="en-US" sz="1400" b="1" dirty="0">
              <a:solidFill>
                <a:srgbClr val="FFFFFF"/>
              </a:solidFill>
            </a:endParaRPr>
          </a:p>
        </p:txBody>
      </p:sp>
      <p:sp>
        <p:nvSpPr>
          <p:cNvPr id="32" name="Text 30"/>
          <p:cNvSpPr/>
          <p:nvPr/>
        </p:nvSpPr>
        <p:spPr>
          <a:xfrm>
            <a:off x="640080" y="5257800"/>
            <a:ext cx="3291840" cy="685800"/>
          </a:xfrm>
          <a:prstGeom prst="rect">
            <a:avLst/>
          </a:prstGeom>
          <a:noFill/>
          <a:ln/>
        </p:spPr>
        <p:txBody>
          <a:bodyPr wrap="square" lIns="0" tIns="0" rIns="0" bIns="0" rtlCol="0" anchor="t"/>
          <a:lstStyle/>
          <a:p>
            <a:pPr marL="0" indent="0">
              <a:buNone/>
            </a:pPr>
            <a:r>
              <a:rPr lang="en-US" sz="1100" i="1" dirty="0">
                <a:solidFill>
                  <a:srgbClr val="FFFFFF"/>
                </a:solidFill>
                <a:latin typeface="Calibri" pitchFamily="34" charset="0"/>
                <a:ea typeface="Calibri" pitchFamily="34" charset="-122"/>
                <a:cs typeface="Calibri" pitchFamily="34" charset="-120"/>
              </a:rPr>
              <a:t>Hersenatrofie en </a:t>
            </a:r>
            <a:r>
              <a:rPr lang="en-US" sz="1100" i="1" dirty="0" err="1">
                <a:solidFill>
                  <a:srgbClr val="FFFFFF"/>
                </a:solidFill>
                <a:latin typeface="Calibri" pitchFamily="34" charset="0"/>
                <a:ea typeface="Calibri" pitchFamily="34" charset="-122"/>
                <a:cs typeface="Calibri" pitchFamily="34" charset="-120"/>
              </a:rPr>
              <a:t>cognitieve</a:t>
            </a:r>
            <a:r>
              <a:rPr lang="en-US" sz="1100" i="1" dirty="0">
                <a:solidFill>
                  <a:srgbClr val="FFFFFF"/>
                </a:solidFill>
                <a:latin typeface="Calibri" pitchFamily="34" charset="0"/>
                <a:ea typeface="Calibri" pitchFamily="34" charset="-122"/>
                <a:cs typeface="Calibri" pitchFamily="34" charset="-120"/>
              </a:rPr>
              <a:t> offloading.</a:t>
            </a:r>
            <a:endParaRPr lang="en-US" sz="1100" dirty="0">
              <a:solidFill>
                <a:srgbClr val="FFFFFF"/>
              </a:solidFill>
            </a:endParaRPr>
          </a:p>
        </p:txBody>
      </p:sp>
      <p:sp>
        <p:nvSpPr>
          <p:cNvPr id="33" name="Shape 31"/>
          <p:cNvSpPr/>
          <p:nvPr/>
        </p:nvSpPr>
        <p:spPr>
          <a:xfrm>
            <a:off x="4297680" y="4709160"/>
            <a:ext cx="3657600" cy="1280160"/>
          </a:xfrm>
          <a:prstGeom prst="rect">
            <a:avLst/>
          </a:prstGeom>
          <a:solidFill>
            <a:srgbClr val="2B3370"/>
          </a:solidFill>
          <a:ln w="9525">
            <a:noFill/>
            <a:prstDash val="solid"/>
          </a:ln>
        </p:spPr>
        <p:txBody>
          <a:bodyPr/>
          <a:lstStyle/>
          <a:p>
            <a:endParaRPr lang="en-US"/>
          </a:p>
        </p:txBody>
      </p:sp>
      <p:sp>
        <p:nvSpPr>
          <p:cNvPr id="34" name="Shape 32"/>
          <p:cNvSpPr/>
          <p:nvPr/>
        </p:nvSpPr>
        <p:spPr>
          <a:xfrm>
            <a:off x="4297680" y="4709160"/>
            <a:ext cx="54864" cy="1280160"/>
          </a:xfrm>
          <a:prstGeom prst="rect">
            <a:avLst/>
          </a:prstGeom>
          <a:solidFill>
            <a:srgbClr val="C9A6FF"/>
          </a:solidFill>
          <a:ln w="12700">
            <a:noFill/>
            <a:prstDash val="solid"/>
          </a:ln>
        </p:spPr>
        <p:txBody>
          <a:bodyPr/>
          <a:lstStyle/>
          <a:p>
            <a:endParaRPr lang="en-US"/>
          </a:p>
        </p:txBody>
      </p:sp>
      <p:sp>
        <p:nvSpPr>
          <p:cNvPr id="35" name="Text 33"/>
          <p:cNvSpPr/>
          <p:nvPr/>
        </p:nvSpPr>
        <p:spPr>
          <a:xfrm>
            <a:off x="4480560" y="4846320"/>
            <a:ext cx="3291840" cy="365760"/>
          </a:xfrm>
          <a:prstGeom prst="rect">
            <a:avLst/>
          </a:prstGeom>
          <a:noFill/>
          <a:ln/>
        </p:spPr>
        <p:txBody>
          <a:bodyPr wrap="square" lIns="0" tIns="0" rIns="0" bIns="0" rtlCol="0" anchor="t"/>
          <a:lstStyle/>
          <a:p>
            <a:pPr marL="0" indent="0">
              <a:buNone/>
            </a:pPr>
            <a:r>
              <a:rPr lang="en-US" sz="1400" b="1" dirty="0">
                <a:solidFill>
                  <a:srgbClr val="FFFFFF"/>
                </a:solidFill>
                <a:latin typeface="Calibri" pitchFamily="34" charset="0"/>
                <a:ea typeface="Calibri" pitchFamily="34" charset="-122"/>
                <a:cs typeface="Calibri" pitchFamily="34" charset="-120"/>
              </a:rPr>
              <a:t>Psychological impact</a:t>
            </a:r>
            <a:endParaRPr lang="en-US" sz="1400" b="1" dirty="0">
              <a:solidFill>
                <a:srgbClr val="FFFFFF"/>
              </a:solidFill>
            </a:endParaRPr>
          </a:p>
        </p:txBody>
      </p:sp>
      <p:sp>
        <p:nvSpPr>
          <p:cNvPr id="36" name="Text 34"/>
          <p:cNvSpPr/>
          <p:nvPr/>
        </p:nvSpPr>
        <p:spPr>
          <a:xfrm>
            <a:off x="4480560" y="5257800"/>
            <a:ext cx="3291840" cy="685800"/>
          </a:xfrm>
          <a:prstGeom prst="rect">
            <a:avLst/>
          </a:prstGeom>
          <a:noFill/>
          <a:ln/>
        </p:spPr>
        <p:txBody>
          <a:bodyPr wrap="square" lIns="0" tIns="0" rIns="0" bIns="0" rtlCol="0" anchor="t"/>
          <a:lstStyle/>
          <a:p>
            <a:pPr marL="0" indent="0">
              <a:buNone/>
            </a:pPr>
            <a:r>
              <a:rPr lang="en-US" sz="1100" i="1" dirty="0">
                <a:solidFill>
                  <a:srgbClr val="FFFFFF"/>
                </a:solidFill>
                <a:latin typeface="Calibri" pitchFamily="34" charset="0"/>
                <a:ea typeface="Calibri" pitchFamily="34" charset="-122"/>
                <a:cs typeface="Calibri" pitchFamily="34" charset="-120"/>
              </a:rPr>
              <a:t>Wat doet AI met onze geestelijke gezondheid?</a:t>
            </a:r>
            <a:endParaRPr lang="en-US" sz="1100" dirty="0">
              <a:solidFill>
                <a:srgbClr val="FFFFFF"/>
              </a:solidFill>
            </a:endParaRPr>
          </a:p>
        </p:txBody>
      </p:sp>
      <p:sp>
        <p:nvSpPr>
          <p:cNvPr id="37" name="Shape 35"/>
          <p:cNvSpPr/>
          <p:nvPr/>
        </p:nvSpPr>
        <p:spPr>
          <a:xfrm>
            <a:off x="8138160" y="4709160"/>
            <a:ext cx="3657600" cy="1280160"/>
          </a:xfrm>
          <a:prstGeom prst="rect">
            <a:avLst/>
          </a:prstGeom>
          <a:solidFill>
            <a:srgbClr val="2B3370"/>
          </a:solidFill>
          <a:ln w="9525">
            <a:noFill/>
            <a:prstDash val="solid"/>
          </a:ln>
        </p:spPr>
        <p:txBody>
          <a:bodyPr/>
          <a:lstStyle/>
          <a:p>
            <a:endParaRPr lang="en-US"/>
          </a:p>
        </p:txBody>
      </p:sp>
      <p:sp>
        <p:nvSpPr>
          <p:cNvPr id="38" name="Shape 36"/>
          <p:cNvSpPr/>
          <p:nvPr/>
        </p:nvSpPr>
        <p:spPr>
          <a:xfrm>
            <a:off x="8138160" y="4709160"/>
            <a:ext cx="54864" cy="1280160"/>
          </a:xfrm>
          <a:prstGeom prst="rect">
            <a:avLst/>
          </a:prstGeom>
          <a:solidFill>
            <a:srgbClr val="C9A6FF"/>
          </a:solidFill>
          <a:ln w="12700">
            <a:noFill/>
            <a:prstDash val="solid"/>
          </a:ln>
        </p:spPr>
        <p:txBody>
          <a:bodyPr/>
          <a:lstStyle/>
          <a:p>
            <a:endParaRPr lang="en-US"/>
          </a:p>
        </p:txBody>
      </p:sp>
      <p:sp>
        <p:nvSpPr>
          <p:cNvPr id="39" name="Text 37"/>
          <p:cNvSpPr/>
          <p:nvPr/>
        </p:nvSpPr>
        <p:spPr>
          <a:xfrm>
            <a:off x="8321040" y="4846320"/>
            <a:ext cx="3291840" cy="365760"/>
          </a:xfrm>
          <a:prstGeom prst="rect">
            <a:avLst/>
          </a:prstGeom>
          <a:noFill/>
          <a:ln/>
        </p:spPr>
        <p:txBody>
          <a:bodyPr wrap="square" lIns="0" tIns="0" rIns="0" bIns="0" rtlCol="0" anchor="t"/>
          <a:lstStyle/>
          <a:p>
            <a:pPr marL="0" indent="0">
              <a:buNone/>
            </a:pPr>
            <a:r>
              <a:rPr lang="en-US" sz="1400" b="1" dirty="0">
                <a:solidFill>
                  <a:srgbClr val="FFFFFF"/>
                </a:solidFill>
                <a:latin typeface="Calibri" pitchFamily="34" charset="0"/>
                <a:ea typeface="Calibri" pitchFamily="34" charset="-122"/>
                <a:cs typeface="Calibri" pitchFamily="34" charset="-120"/>
              </a:rPr>
              <a:t>Societal impact</a:t>
            </a:r>
            <a:endParaRPr lang="en-US" sz="1400" b="1" dirty="0">
              <a:solidFill>
                <a:srgbClr val="FFFFFF"/>
              </a:solidFill>
            </a:endParaRPr>
          </a:p>
        </p:txBody>
      </p:sp>
      <p:sp>
        <p:nvSpPr>
          <p:cNvPr id="40" name="Text 38"/>
          <p:cNvSpPr/>
          <p:nvPr/>
        </p:nvSpPr>
        <p:spPr>
          <a:xfrm>
            <a:off x="8321040" y="5257800"/>
            <a:ext cx="3291840" cy="685800"/>
          </a:xfrm>
          <a:prstGeom prst="rect">
            <a:avLst/>
          </a:prstGeom>
          <a:noFill/>
          <a:ln/>
        </p:spPr>
        <p:txBody>
          <a:bodyPr wrap="square" lIns="0" tIns="0" rIns="0" bIns="0" rtlCol="0" anchor="t"/>
          <a:lstStyle/>
          <a:p>
            <a:pPr marL="0" indent="0">
              <a:buNone/>
            </a:pPr>
            <a:r>
              <a:rPr lang="en-US" sz="1100" i="1" dirty="0">
                <a:solidFill>
                  <a:srgbClr val="FFFFFF"/>
                </a:solidFill>
                <a:latin typeface="Calibri" pitchFamily="34" charset="0"/>
                <a:ea typeface="Calibri" pitchFamily="34" charset="-122"/>
                <a:cs typeface="Calibri" pitchFamily="34" charset="-120"/>
              </a:rPr>
              <a:t>Wat doet AI met de samenleving als geheel?</a:t>
            </a:r>
            <a:endParaRPr lang="en-US" sz="1100" dirty="0">
              <a:solidFill>
                <a:srgbClr val="FFFFFF"/>
              </a:solidFill>
            </a:endParaRPr>
          </a:p>
        </p:txBody>
      </p:sp>
      <p:sp>
        <p:nvSpPr>
          <p:cNvPr id="41" name="Shape 39"/>
          <p:cNvSpPr/>
          <p:nvPr/>
        </p:nvSpPr>
        <p:spPr>
          <a:xfrm>
            <a:off x="457200" y="5989320"/>
            <a:ext cx="109728" cy="228600"/>
          </a:xfrm>
          <a:prstGeom prst="rect">
            <a:avLst/>
          </a:prstGeom>
          <a:solidFill>
            <a:srgbClr val="C9A6FF"/>
          </a:solidFill>
          <a:ln w="12700">
            <a:noFill/>
            <a:prstDash val="solid"/>
          </a:ln>
        </p:spPr>
        <p:txBody>
          <a:bodyPr/>
          <a:lstStyle/>
          <a:p>
            <a:endParaRPr lang="en-US"/>
          </a:p>
        </p:txBody>
      </p:sp>
      <p:sp>
        <p:nvSpPr>
          <p:cNvPr id="42" name="Text 40"/>
          <p:cNvSpPr/>
          <p:nvPr/>
        </p:nvSpPr>
        <p:spPr>
          <a:xfrm>
            <a:off x="685800" y="5989320"/>
            <a:ext cx="5029200" cy="228600"/>
          </a:xfrm>
          <a:prstGeom prst="rect">
            <a:avLst/>
          </a:prstGeom>
          <a:noFill/>
          <a:ln/>
        </p:spPr>
        <p:txBody>
          <a:bodyPr wrap="square" lIns="0" tIns="0" rIns="0" bIns="0" rtlCol="0" anchor="ctr"/>
          <a:lstStyle/>
          <a:p>
            <a:pPr marL="0" indent="0">
              <a:buNone/>
            </a:pPr>
            <a:r>
              <a:rPr lang="en-US" sz="1000" i="1" dirty="0">
                <a:solidFill>
                  <a:srgbClr val="E8E6F2"/>
                </a:solidFill>
                <a:latin typeface="Calibri" pitchFamily="34" charset="0"/>
                <a:ea typeface="Calibri" pitchFamily="34" charset="-122"/>
                <a:cs typeface="Calibri" pitchFamily="34" charset="-120"/>
              </a:rPr>
              <a:t>Vandaag besproken categorieën</a:t>
            </a:r>
            <a:endParaRPr lang="en-US" sz="1000" dirty="0">
              <a:solidFill>
                <a:srgbClr val="E8E6F2"/>
              </a:solidFill>
            </a:endParaRPr>
          </a:p>
        </p:txBody>
      </p:sp>
      <p:sp>
        <p:nvSpPr>
          <p:cNvPr id="43" name="Text 41"/>
          <p:cNvSpPr/>
          <p:nvPr/>
        </p:nvSpPr>
        <p:spPr>
          <a:xfrm>
            <a:off x="365760" y="6537960"/>
            <a:ext cx="5486400" cy="228600"/>
          </a:xfrm>
          <a:prstGeom prst="rect">
            <a:avLst/>
          </a:prstGeom>
          <a:noFill/>
          <a:ln/>
        </p:spPr>
        <p:txBody>
          <a:bodyPr wrap="square" lIns="0" tIns="0" rIns="0" bIns="0" rtlCol="0" anchor="ctr"/>
          <a:lstStyle/>
          <a:p>
            <a:pPr marL="0" indent="0">
              <a:buNone/>
            </a:pPr>
            <a:r>
              <a:rPr lang="en-US" sz="900" dirty="0">
                <a:solidFill>
                  <a:srgbClr val="888AA8"/>
                </a:solidFill>
                <a:latin typeface="Calibri" pitchFamily="34" charset="0"/>
                <a:ea typeface="Calibri" pitchFamily="34" charset="-122"/>
                <a:cs typeface="Calibri" pitchFamily="34" charset="-120"/>
              </a:rPr>
              <a:t>© AXVECO 2026. All rights reserved</a:t>
            </a:r>
            <a:endParaRPr lang="en-US" sz="900" dirty="0">
              <a:solidFill>
                <a:srgbClr val="888AA8"/>
              </a:solidFill>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1E244F"/>
        </a:solidFill>
        <a:effectLst/>
      </p:bgPr>
    </p:bg>
    <p:spTree>
      <p:nvGrpSpPr>
        <p:cNvPr id="1" name="">
          <a:extLst>
            <a:ext uri="{FF2B5EF4-FFF2-40B4-BE49-F238E27FC236}">
              <a16:creationId xmlns:a16="http://schemas.microsoft.com/office/drawing/2014/main" id="{AACEEEDA-41A7-60F4-1927-093730A73D0A}"/>
            </a:ext>
          </a:extLst>
        </p:cNvPr>
        <p:cNvGrpSpPr/>
        <p:nvPr/>
      </p:nvGrpSpPr>
      <p:grpSpPr>
        <a:xfrm>
          <a:off x="0" y="0"/>
          <a:ext cx="0" cy="0"/>
          <a:chOff x="0" y="0"/>
          <a:chExt cx="0" cy="0"/>
        </a:xfrm>
      </p:grpSpPr>
      <p:grpSp>
        <p:nvGrpSpPr>
          <p:cNvPr id="45" name="Group 5">
            <a:extLst>
              <a:ext uri="{FF2B5EF4-FFF2-40B4-BE49-F238E27FC236}">
                <a16:creationId xmlns:a16="http://schemas.microsoft.com/office/drawing/2014/main" id="{78EB0810-ABF7-2427-9957-8F8FDC988791}"/>
              </a:ext>
            </a:extLst>
          </p:cNvPr>
          <p:cNvGrpSpPr/>
          <p:nvPr/>
        </p:nvGrpSpPr>
        <p:grpSpPr>
          <a:xfrm rot="413196">
            <a:off x="7103643" y="-430554"/>
            <a:ext cx="6323322" cy="8138715"/>
            <a:chOff x="0" y="0"/>
            <a:chExt cx="1029171" cy="1324641"/>
          </a:xfrm>
        </p:grpSpPr>
        <p:sp>
          <p:nvSpPr>
            <p:cNvPr id="46" name="Freeform 6">
              <a:extLst>
                <a:ext uri="{FF2B5EF4-FFF2-40B4-BE49-F238E27FC236}">
                  <a16:creationId xmlns:a16="http://schemas.microsoft.com/office/drawing/2014/main" id="{F61C3DDB-2E91-F24E-3291-3103E7A0A399}"/>
                </a:ext>
              </a:extLst>
            </p:cNvPr>
            <p:cNvSpPr/>
            <p:nvPr/>
          </p:nvSpPr>
          <p:spPr>
            <a:xfrm>
              <a:off x="0" y="0"/>
              <a:ext cx="1029171" cy="1324641"/>
            </a:xfrm>
            <a:custGeom>
              <a:avLst/>
              <a:gdLst/>
              <a:ahLst/>
              <a:cxnLst/>
              <a:rect l="l" t="t" r="r" b="b"/>
              <a:pathLst>
                <a:path w="1029171" h="1324641">
                  <a:moveTo>
                    <a:pt x="18773" y="0"/>
                  </a:moveTo>
                  <a:lnTo>
                    <a:pt x="1010398" y="0"/>
                  </a:lnTo>
                  <a:cubicBezTo>
                    <a:pt x="1020766" y="0"/>
                    <a:pt x="1029171" y="8405"/>
                    <a:pt x="1029171" y="18773"/>
                  </a:cubicBezTo>
                  <a:lnTo>
                    <a:pt x="1029171" y="1305868"/>
                  </a:lnTo>
                  <a:cubicBezTo>
                    <a:pt x="1029171" y="1316236"/>
                    <a:pt x="1020766" y="1324641"/>
                    <a:pt x="1010398" y="1324641"/>
                  </a:cubicBezTo>
                  <a:lnTo>
                    <a:pt x="18773" y="1324641"/>
                  </a:lnTo>
                  <a:cubicBezTo>
                    <a:pt x="8405" y="1324641"/>
                    <a:pt x="0" y="1316236"/>
                    <a:pt x="0" y="1305868"/>
                  </a:cubicBezTo>
                  <a:lnTo>
                    <a:pt x="0" y="18773"/>
                  </a:lnTo>
                  <a:cubicBezTo>
                    <a:pt x="0" y="8405"/>
                    <a:pt x="8405" y="0"/>
                    <a:pt x="18773" y="0"/>
                  </a:cubicBezTo>
                  <a:close/>
                </a:path>
              </a:pathLst>
            </a:custGeom>
            <a:solidFill>
              <a:srgbClr val="D5A0FF"/>
            </a:solidFill>
          </p:spPr>
          <p:txBody>
            <a:bodyPr/>
            <a:lstStyle/>
            <a:p>
              <a:endParaRPr lang="en-US"/>
            </a:p>
          </p:txBody>
        </p:sp>
      </p:grpSp>
      <p:sp>
        <p:nvSpPr>
          <p:cNvPr id="2" name="Freeform 2">
            <a:extLst>
              <a:ext uri="{FF2B5EF4-FFF2-40B4-BE49-F238E27FC236}">
                <a16:creationId xmlns:a16="http://schemas.microsoft.com/office/drawing/2014/main" id="{AFE8A9C7-5295-7114-117E-8B656D332C20}"/>
              </a:ext>
            </a:extLst>
          </p:cNvPr>
          <p:cNvSpPr/>
          <p:nvPr/>
        </p:nvSpPr>
        <p:spPr>
          <a:xfrm>
            <a:off x="915540" y="-115280"/>
            <a:ext cx="5871626" cy="3138755"/>
          </a:xfrm>
          <a:custGeom>
            <a:avLst/>
            <a:gdLst/>
            <a:ahLst/>
            <a:cxnLst/>
            <a:rect l="l" t="t" r="r" b="b"/>
            <a:pathLst>
              <a:path w="10612592" h="4708132">
                <a:moveTo>
                  <a:pt x="0" y="0"/>
                </a:moveTo>
                <a:lnTo>
                  <a:pt x="10612592" y="0"/>
                </a:lnTo>
                <a:lnTo>
                  <a:pt x="10612592" y="4708132"/>
                </a:lnTo>
                <a:lnTo>
                  <a:pt x="0" y="4708132"/>
                </a:lnTo>
                <a:lnTo>
                  <a:pt x="0" y="0"/>
                </a:lnTo>
                <a:close/>
              </a:path>
            </a:pathLst>
          </a:custGeom>
          <a:blipFill>
            <a:blip>
              <a:extLst>
                <a:ext uri="{96DAC541-7B7A-43D3-8B79-37D633B846F1}">
                  <asvg:svgBlip xmlns:asvg="http://schemas.microsoft.com/office/drawing/2016/SVG/main" r:embed="rId3"/>
                </a:ext>
              </a:extLst>
            </a:blip>
            <a:stretch>
              <a:fillRect/>
            </a:stretch>
          </a:blipFill>
        </p:spPr>
        <p:txBody>
          <a:bodyPr/>
          <a:lstStyle/>
          <a:p>
            <a:endParaRPr lang="en-US"/>
          </a:p>
        </p:txBody>
      </p:sp>
      <p:sp>
        <p:nvSpPr>
          <p:cNvPr id="4" name="Freeform 4">
            <a:extLst>
              <a:ext uri="{FF2B5EF4-FFF2-40B4-BE49-F238E27FC236}">
                <a16:creationId xmlns:a16="http://schemas.microsoft.com/office/drawing/2014/main" id="{639925E5-3644-0D4F-94E1-C61AC4712B11}"/>
              </a:ext>
            </a:extLst>
          </p:cNvPr>
          <p:cNvSpPr/>
          <p:nvPr/>
        </p:nvSpPr>
        <p:spPr>
          <a:xfrm rot="6849942">
            <a:off x="-1111939" y="-685800"/>
            <a:ext cx="2743200" cy="2743200"/>
          </a:xfrm>
          <a:custGeom>
            <a:avLst/>
            <a:gdLst/>
            <a:ahLst/>
            <a:cxnLst/>
            <a:rect l="l" t="t" r="r" b="b"/>
            <a:pathLst>
              <a:path w="4114800" h="4114800">
                <a:moveTo>
                  <a:pt x="0" y="0"/>
                </a:moveTo>
                <a:lnTo>
                  <a:pt x="4114800" y="0"/>
                </a:lnTo>
                <a:lnTo>
                  <a:pt x="4114800" y="4114800"/>
                </a:lnTo>
                <a:lnTo>
                  <a:pt x="0" y="4114800"/>
                </a:lnTo>
                <a:lnTo>
                  <a:pt x="0" y="0"/>
                </a:lnTo>
                <a:close/>
              </a:path>
            </a:pathLst>
          </a:custGeom>
          <a:blipFill>
            <a:blip>
              <a:extLst>
                <a:ext uri="{96DAC541-7B7A-43D3-8B79-37D633B846F1}">
                  <asvg:svgBlip xmlns:asvg="http://schemas.microsoft.com/office/drawing/2016/SVG/main" r:embed="rId4"/>
                </a:ext>
              </a:extLst>
            </a:blip>
            <a:stretch>
              <a:fillRect/>
            </a:stretch>
          </a:blipFill>
        </p:spPr>
        <p:txBody>
          <a:bodyPr/>
          <a:lstStyle/>
          <a:p>
            <a:endParaRPr lang="en-US"/>
          </a:p>
        </p:txBody>
      </p:sp>
      <p:sp>
        <p:nvSpPr>
          <p:cNvPr id="5" name="Freeform 5">
            <a:extLst>
              <a:ext uri="{FF2B5EF4-FFF2-40B4-BE49-F238E27FC236}">
                <a16:creationId xmlns:a16="http://schemas.microsoft.com/office/drawing/2014/main" id="{A7638B16-7797-FFAD-D301-3E845E65008D}"/>
              </a:ext>
            </a:extLst>
          </p:cNvPr>
          <p:cNvSpPr/>
          <p:nvPr/>
        </p:nvSpPr>
        <p:spPr>
          <a:xfrm>
            <a:off x="10283991" y="285185"/>
            <a:ext cx="1629482" cy="673381"/>
          </a:xfrm>
          <a:custGeom>
            <a:avLst/>
            <a:gdLst/>
            <a:ahLst/>
            <a:cxnLst/>
            <a:rect l="l" t="t" r="r" b="b"/>
            <a:pathLst>
              <a:path w="2444223" h="1010071">
                <a:moveTo>
                  <a:pt x="0" y="0"/>
                </a:moveTo>
                <a:lnTo>
                  <a:pt x="2444223" y="0"/>
                </a:lnTo>
                <a:lnTo>
                  <a:pt x="2444223" y="1010071"/>
                </a:lnTo>
                <a:lnTo>
                  <a:pt x="0" y="1010071"/>
                </a:lnTo>
                <a:lnTo>
                  <a:pt x="0" y="0"/>
                </a:lnTo>
                <a:close/>
              </a:path>
            </a:pathLst>
          </a:custGeom>
          <a:blipFill>
            <a:blip>
              <a:extLst>
                <a:ext uri="{96DAC541-7B7A-43D3-8B79-37D633B846F1}">
                  <asvg:svgBlip xmlns:asvg="http://schemas.microsoft.com/office/drawing/2016/SVG/main" r:embed="rId5"/>
                </a:ext>
              </a:extLst>
            </a:blip>
            <a:stretch>
              <a:fillRect/>
            </a:stretch>
          </a:blipFill>
        </p:spPr>
        <p:txBody>
          <a:bodyPr/>
          <a:lstStyle/>
          <a:p>
            <a:endParaRPr lang="en-US"/>
          </a:p>
        </p:txBody>
      </p:sp>
      <p:sp>
        <p:nvSpPr>
          <p:cNvPr id="8" name="TextBox 8">
            <a:extLst>
              <a:ext uri="{FF2B5EF4-FFF2-40B4-BE49-F238E27FC236}">
                <a16:creationId xmlns:a16="http://schemas.microsoft.com/office/drawing/2014/main" id="{0136939A-9A6D-8514-9142-7EA98905B849}"/>
              </a:ext>
            </a:extLst>
          </p:cNvPr>
          <p:cNvSpPr txBox="1"/>
          <p:nvPr/>
        </p:nvSpPr>
        <p:spPr>
          <a:xfrm>
            <a:off x="2255670" y="875714"/>
            <a:ext cx="4426194" cy="1107996"/>
          </a:xfrm>
          <a:prstGeom prst="rect">
            <a:avLst/>
          </a:prstGeom>
        </p:spPr>
        <p:txBody>
          <a:bodyPr wrap="square" lIns="0" tIns="0" rIns="0" bIns="0" rtlCol="0" anchor="t">
            <a:spAutoFit/>
          </a:bodyPr>
          <a:lstStyle>
            <a:defPPr>
              <a:defRPr lang="en-US"/>
            </a:defPPr>
            <a:lvl1pPr marL="0" algn="l" defTabSz="609539" rtl="0" eaLnBrk="1" latinLnBrk="0" hangingPunct="1">
              <a:defRPr sz="1200" kern="1200">
                <a:solidFill>
                  <a:schemeClr val="tx1"/>
                </a:solidFill>
                <a:latin typeface="+mn-lt"/>
                <a:ea typeface="+mn-ea"/>
                <a:cs typeface="+mn-cs"/>
              </a:defRPr>
            </a:lvl1pPr>
            <a:lvl2pPr marL="304770" algn="l" defTabSz="609539" rtl="0" eaLnBrk="1" latinLnBrk="0" hangingPunct="1">
              <a:defRPr sz="1200" kern="1200">
                <a:solidFill>
                  <a:schemeClr val="tx1"/>
                </a:solidFill>
                <a:latin typeface="+mn-lt"/>
                <a:ea typeface="+mn-ea"/>
                <a:cs typeface="+mn-cs"/>
              </a:defRPr>
            </a:lvl2pPr>
            <a:lvl3pPr marL="609539" algn="l" defTabSz="609539" rtl="0" eaLnBrk="1" latinLnBrk="0" hangingPunct="1">
              <a:defRPr sz="1200" kern="1200">
                <a:solidFill>
                  <a:schemeClr val="tx1"/>
                </a:solidFill>
                <a:latin typeface="+mn-lt"/>
                <a:ea typeface="+mn-ea"/>
                <a:cs typeface="+mn-cs"/>
              </a:defRPr>
            </a:lvl3pPr>
            <a:lvl4pPr marL="914309" algn="l" defTabSz="609539" rtl="0" eaLnBrk="1" latinLnBrk="0" hangingPunct="1">
              <a:defRPr sz="1200" kern="1200">
                <a:solidFill>
                  <a:schemeClr val="tx1"/>
                </a:solidFill>
                <a:latin typeface="+mn-lt"/>
                <a:ea typeface="+mn-ea"/>
                <a:cs typeface="+mn-cs"/>
              </a:defRPr>
            </a:lvl4pPr>
            <a:lvl5pPr marL="1219078" algn="l" defTabSz="609539" rtl="0" eaLnBrk="1" latinLnBrk="0" hangingPunct="1">
              <a:defRPr sz="1200" kern="1200">
                <a:solidFill>
                  <a:schemeClr val="tx1"/>
                </a:solidFill>
                <a:latin typeface="+mn-lt"/>
                <a:ea typeface="+mn-ea"/>
                <a:cs typeface="+mn-cs"/>
              </a:defRPr>
            </a:lvl5pPr>
            <a:lvl6pPr marL="1523848" algn="l" defTabSz="609539" rtl="0" eaLnBrk="1" latinLnBrk="0" hangingPunct="1">
              <a:defRPr sz="1200" kern="1200">
                <a:solidFill>
                  <a:schemeClr val="tx1"/>
                </a:solidFill>
                <a:latin typeface="+mn-lt"/>
                <a:ea typeface="+mn-ea"/>
                <a:cs typeface="+mn-cs"/>
              </a:defRPr>
            </a:lvl6pPr>
            <a:lvl7pPr marL="1828617" algn="l" defTabSz="609539" rtl="0" eaLnBrk="1" latinLnBrk="0" hangingPunct="1">
              <a:defRPr sz="1200" kern="1200">
                <a:solidFill>
                  <a:schemeClr val="tx1"/>
                </a:solidFill>
                <a:latin typeface="+mn-lt"/>
                <a:ea typeface="+mn-ea"/>
                <a:cs typeface="+mn-cs"/>
              </a:defRPr>
            </a:lvl7pPr>
            <a:lvl8pPr marL="2133387" algn="l" defTabSz="609539" rtl="0" eaLnBrk="1" latinLnBrk="0" hangingPunct="1">
              <a:defRPr sz="1200" kern="1200">
                <a:solidFill>
                  <a:schemeClr val="tx1"/>
                </a:solidFill>
                <a:latin typeface="+mn-lt"/>
                <a:ea typeface="+mn-ea"/>
                <a:cs typeface="+mn-cs"/>
              </a:defRPr>
            </a:lvl8pPr>
            <a:lvl9pPr marL="2438156" algn="l" defTabSz="609539" rtl="0" eaLnBrk="1" latinLnBrk="0" hangingPunct="1">
              <a:defRPr sz="1200" kern="1200">
                <a:solidFill>
                  <a:schemeClr val="tx1"/>
                </a:solidFill>
                <a:latin typeface="+mn-lt"/>
                <a:ea typeface="+mn-ea"/>
                <a:cs typeface="+mn-cs"/>
              </a:defRPr>
            </a:lvl9pPr>
          </a:lstStyle>
          <a:p>
            <a:r>
              <a:rPr lang="en-US" sz="7200" b="1" dirty="0">
                <a:solidFill>
                  <a:srgbClr val="FFFFFF"/>
                </a:solidFill>
                <a:latin typeface="Calibri" pitchFamily="34" charset="0"/>
                <a:ea typeface="Calibri" pitchFamily="34" charset="-122"/>
                <a:cs typeface="Calibri" pitchFamily="34" charset="-120"/>
              </a:rPr>
              <a:t>Bias</a:t>
            </a:r>
            <a:endParaRPr lang="en-US" sz="7200" b="1" dirty="0">
              <a:solidFill>
                <a:srgbClr val="FFFFFF"/>
              </a:solidFill>
            </a:endParaRPr>
          </a:p>
        </p:txBody>
      </p:sp>
      <p:sp>
        <p:nvSpPr>
          <p:cNvPr id="9" name="TextBox 9">
            <a:extLst>
              <a:ext uri="{FF2B5EF4-FFF2-40B4-BE49-F238E27FC236}">
                <a16:creationId xmlns:a16="http://schemas.microsoft.com/office/drawing/2014/main" id="{8BCA2CDB-A610-E50B-4099-FFB51F815238}"/>
              </a:ext>
            </a:extLst>
          </p:cNvPr>
          <p:cNvSpPr txBox="1"/>
          <p:nvPr/>
        </p:nvSpPr>
        <p:spPr>
          <a:xfrm>
            <a:off x="1027410" y="2378052"/>
            <a:ext cx="5654453" cy="3650423"/>
          </a:xfrm>
          <a:prstGeom prst="rect">
            <a:avLst/>
          </a:prstGeom>
        </p:spPr>
        <p:txBody>
          <a:bodyPr wrap="square" lIns="0" tIns="0" rIns="0" bIns="0" rtlCol="0" anchor="t">
            <a:spAutoFit/>
          </a:bodyPr>
          <a:lstStyle>
            <a:defPPr>
              <a:defRPr lang="en-US"/>
            </a:defPPr>
            <a:lvl1pPr marL="0" algn="l" defTabSz="609539" rtl="0" eaLnBrk="1" latinLnBrk="0" hangingPunct="1">
              <a:defRPr sz="1200" kern="1200">
                <a:solidFill>
                  <a:schemeClr val="tx1"/>
                </a:solidFill>
                <a:latin typeface="+mn-lt"/>
                <a:ea typeface="+mn-ea"/>
                <a:cs typeface="+mn-cs"/>
              </a:defRPr>
            </a:lvl1pPr>
            <a:lvl2pPr marL="304770" algn="l" defTabSz="609539" rtl="0" eaLnBrk="1" latinLnBrk="0" hangingPunct="1">
              <a:defRPr sz="1200" kern="1200">
                <a:solidFill>
                  <a:schemeClr val="tx1"/>
                </a:solidFill>
                <a:latin typeface="+mn-lt"/>
                <a:ea typeface="+mn-ea"/>
                <a:cs typeface="+mn-cs"/>
              </a:defRPr>
            </a:lvl2pPr>
            <a:lvl3pPr marL="609539" algn="l" defTabSz="609539" rtl="0" eaLnBrk="1" latinLnBrk="0" hangingPunct="1">
              <a:defRPr sz="1200" kern="1200">
                <a:solidFill>
                  <a:schemeClr val="tx1"/>
                </a:solidFill>
                <a:latin typeface="+mn-lt"/>
                <a:ea typeface="+mn-ea"/>
                <a:cs typeface="+mn-cs"/>
              </a:defRPr>
            </a:lvl3pPr>
            <a:lvl4pPr marL="914309" algn="l" defTabSz="609539" rtl="0" eaLnBrk="1" latinLnBrk="0" hangingPunct="1">
              <a:defRPr sz="1200" kern="1200">
                <a:solidFill>
                  <a:schemeClr val="tx1"/>
                </a:solidFill>
                <a:latin typeface="+mn-lt"/>
                <a:ea typeface="+mn-ea"/>
                <a:cs typeface="+mn-cs"/>
              </a:defRPr>
            </a:lvl4pPr>
            <a:lvl5pPr marL="1219078" algn="l" defTabSz="609539" rtl="0" eaLnBrk="1" latinLnBrk="0" hangingPunct="1">
              <a:defRPr sz="1200" kern="1200">
                <a:solidFill>
                  <a:schemeClr val="tx1"/>
                </a:solidFill>
                <a:latin typeface="+mn-lt"/>
                <a:ea typeface="+mn-ea"/>
                <a:cs typeface="+mn-cs"/>
              </a:defRPr>
            </a:lvl5pPr>
            <a:lvl6pPr marL="1523848" algn="l" defTabSz="609539" rtl="0" eaLnBrk="1" latinLnBrk="0" hangingPunct="1">
              <a:defRPr sz="1200" kern="1200">
                <a:solidFill>
                  <a:schemeClr val="tx1"/>
                </a:solidFill>
                <a:latin typeface="+mn-lt"/>
                <a:ea typeface="+mn-ea"/>
                <a:cs typeface="+mn-cs"/>
              </a:defRPr>
            </a:lvl6pPr>
            <a:lvl7pPr marL="1828617" algn="l" defTabSz="609539" rtl="0" eaLnBrk="1" latinLnBrk="0" hangingPunct="1">
              <a:defRPr sz="1200" kern="1200">
                <a:solidFill>
                  <a:schemeClr val="tx1"/>
                </a:solidFill>
                <a:latin typeface="+mn-lt"/>
                <a:ea typeface="+mn-ea"/>
                <a:cs typeface="+mn-cs"/>
              </a:defRPr>
            </a:lvl7pPr>
            <a:lvl8pPr marL="2133387" algn="l" defTabSz="609539" rtl="0" eaLnBrk="1" latinLnBrk="0" hangingPunct="1">
              <a:defRPr sz="1200" kern="1200">
                <a:solidFill>
                  <a:schemeClr val="tx1"/>
                </a:solidFill>
                <a:latin typeface="+mn-lt"/>
                <a:ea typeface="+mn-ea"/>
                <a:cs typeface="+mn-cs"/>
              </a:defRPr>
            </a:lvl8pPr>
            <a:lvl9pPr marL="2438156" algn="l" defTabSz="609539" rtl="0" eaLnBrk="1" latinLnBrk="0" hangingPunct="1">
              <a:defRPr sz="1200" kern="1200">
                <a:solidFill>
                  <a:schemeClr val="tx1"/>
                </a:solidFill>
                <a:latin typeface="+mn-lt"/>
                <a:ea typeface="+mn-ea"/>
                <a:cs typeface="+mn-cs"/>
              </a:defRPr>
            </a:lvl9pPr>
          </a:lstStyle>
          <a:p>
            <a:pPr marL="457200" indent="-457200">
              <a:lnSpc>
                <a:spcPts val="4138"/>
              </a:lnSpc>
              <a:buFont typeface="Arial" panose="020B0604020202020204" pitchFamily="34" charset="0"/>
              <a:buChar char="•"/>
            </a:pPr>
            <a:r>
              <a:rPr lang="en-US" sz="2635" dirty="0">
                <a:solidFill>
                  <a:srgbClr val="FFFFFF"/>
                </a:solidFill>
                <a:latin typeface="Poppins"/>
                <a:cs typeface="Poppins"/>
              </a:rPr>
              <a:t>Bias = </a:t>
            </a:r>
            <a:r>
              <a:rPr lang="en-US" sz="2635" dirty="0" err="1">
                <a:solidFill>
                  <a:srgbClr val="FFFFFF"/>
                </a:solidFill>
                <a:latin typeface="Poppins"/>
                <a:cs typeface="Poppins"/>
              </a:rPr>
              <a:t>vooroordeel</a:t>
            </a:r>
            <a:r>
              <a:rPr lang="en-US" sz="2635" dirty="0">
                <a:solidFill>
                  <a:srgbClr val="FFFFFF"/>
                </a:solidFill>
                <a:latin typeface="Poppins"/>
                <a:cs typeface="Poppins"/>
              </a:rPr>
              <a:t>, </a:t>
            </a:r>
            <a:r>
              <a:rPr lang="en-US" sz="2635" dirty="0" err="1">
                <a:solidFill>
                  <a:srgbClr val="FFFFFF"/>
                </a:solidFill>
                <a:latin typeface="Poppins"/>
                <a:cs typeface="Poppins"/>
              </a:rPr>
              <a:t>bewust</a:t>
            </a:r>
            <a:r>
              <a:rPr lang="en-US" sz="2635" dirty="0">
                <a:solidFill>
                  <a:srgbClr val="FFFFFF"/>
                </a:solidFill>
                <a:latin typeface="Poppins"/>
                <a:cs typeface="Poppins"/>
              </a:rPr>
              <a:t> of </a:t>
            </a:r>
            <a:r>
              <a:rPr lang="en-US" sz="2635" dirty="0" err="1">
                <a:solidFill>
                  <a:srgbClr val="FFFFFF"/>
                </a:solidFill>
                <a:latin typeface="Poppins"/>
                <a:cs typeface="Poppins"/>
              </a:rPr>
              <a:t>onbewust</a:t>
            </a:r>
            <a:r>
              <a:rPr lang="en-US" sz="2635" dirty="0">
                <a:solidFill>
                  <a:srgbClr val="FFFFFF"/>
                </a:solidFill>
                <a:latin typeface="Poppins"/>
                <a:cs typeface="Poppins"/>
              </a:rPr>
              <a:t>. </a:t>
            </a:r>
            <a:r>
              <a:rPr lang="en-US" sz="2635" dirty="0" err="1">
                <a:solidFill>
                  <a:srgbClr val="FFFFFF"/>
                </a:solidFill>
                <a:latin typeface="Poppins"/>
                <a:cs typeface="Poppins"/>
              </a:rPr>
              <a:t>Verbonden</a:t>
            </a:r>
            <a:r>
              <a:rPr lang="en-US" sz="2635" dirty="0">
                <a:solidFill>
                  <a:srgbClr val="FFFFFF"/>
                </a:solidFill>
                <a:latin typeface="Poppins"/>
                <a:cs typeface="Poppins"/>
              </a:rPr>
              <a:t> </a:t>
            </a:r>
            <a:r>
              <a:rPr lang="en-US" sz="2635" dirty="0" err="1">
                <a:solidFill>
                  <a:srgbClr val="FFFFFF"/>
                </a:solidFill>
                <a:latin typeface="Poppins"/>
                <a:cs typeface="Poppins"/>
              </a:rPr>
              <a:t>aan</a:t>
            </a:r>
            <a:r>
              <a:rPr lang="en-US" sz="2635" dirty="0">
                <a:solidFill>
                  <a:srgbClr val="FFFFFF"/>
                </a:solidFill>
                <a:latin typeface="Poppins"/>
                <a:cs typeface="Poppins"/>
              </a:rPr>
              <a:t> de </a:t>
            </a:r>
            <a:r>
              <a:rPr lang="en-US" sz="2635" dirty="0" err="1">
                <a:solidFill>
                  <a:srgbClr val="FFFFFF"/>
                </a:solidFill>
                <a:latin typeface="Poppins"/>
                <a:cs typeface="Poppins"/>
              </a:rPr>
              <a:t>waarde</a:t>
            </a:r>
            <a:r>
              <a:rPr lang="en-US" sz="2635" dirty="0">
                <a:solidFill>
                  <a:srgbClr val="FFFFFF"/>
                </a:solidFill>
                <a:latin typeface="Poppins"/>
                <a:cs typeface="Poppins"/>
              </a:rPr>
              <a:t>: Equality.</a:t>
            </a:r>
          </a:p>
          <a:p>
            <a:pPr marL="457200" indent="-457200">
              <a:lnSpc>
                <a:spcPts val="4138"/>
              </a:lnSpc>
              <a:buFont typeface="Arial" panose="020B0604020202020204" pitchFamily="34" charset="0"/>
              <a:buChar char="•"/>
            </a:pPr>
            <a:endParaRPr lang="en-US" sz="2635" dirty="0">
              <a:solidFill>
                <a:srgbClr val="FFFFFF"/>
              </a:solidFill>
              <a:latin typeface="Poppins"/>
              <a:cs typeface="Poppins"/>
            </a:endParaRPr>
          </a:p>
          <a:p>
            <a:pPr marL="457200" indent="-457200">
              <a:lnSpc>
                <a:spcPts val="4138"/>
              </a:lnSpc>
              <a:buFont typeface="Arial" panose="020B0604020202020204" pitchFamily="34" charset="0"/>
              <a:buChar char="•"/>
            </a:pPr>
            <a:r>
              <a:rPr lang="en-US" sz="2635" dirty="0">
                <a:solidFill>
                  <a:srgbClr val="FFFFFF"/>
                </a:solidFill>
                <a:latin typeface="Poppins"/>
                <a:cs typeface="Poppins"/>
              </a:rPr>
              <a:t>In AI: </a:t>
            </a:r>
            <a:r>
              <a:rPr lang="en-US" sz="2800" dirty="0">
                <a:solidFill>
                  <a:srgbClr val="FFFFFF"/>
                </a:solidFill>
                <a:latin typeface="Calibri" pitchFamily="34" charset="0"/>
                <a:ea typeface="Calibri" pitchFamily="34" charset="-122"/>
                <a:cs typeface="Calibri" pitchFamily="34" charset="-120"/>
              </a:rPr>
              <a:t>Een </a:t>
            </a:r>
            <a:r>
              <a:rPr lang="en-US" sz="2800" dirty="0" err="1">
                <a:solidFill>
                  <a:srgbClr val="FFFFFF"/>
                </a:solidFill>
                <a:latin typeface="Calibri" pitchFamily="34" charset="0"/>
                <a:ea typeface="Calibri" pitchFamily="34" charset="-122"/>
                <a:cs typeface="Calibri" pitchFamily="34" charset="-120"/>
              </a:rPr>
              <a:t>neemt</a:t>
            </a:r>
            <a:r>
              <a:rPr lang="en-US" sz="2800" dirty="0">
                <a:solidFill>
                  <a:srgbClr val="FFFFFF"/>
                </a:solidFill>
                <a:latin typeface="Calibri" pitchFamily="34" charset="0"/>
                <a:ea typeface="Calibri" pitchFamily="34" charset="-122"/>
                <a:cs typeface="Calibri" pitchFamily="34" charset="-120"/>
              </a:rPr>
              <a:t> </a:t>
            </a:r>
            <a:r>
              <a:rPr lang="en-US" sz="2800" dirty="0" err="1">
                <a:solidFill>
                  <a:srgbClr val="FFFFFF"/>
                </a:solidFill>
                <a:latin typeface="Calibri" pitchFamily="34" charset="0"/>
                <a:ea typeface="Calibri" pitchFamily="34" charset="-122"/>
                <a:cs typeface="Calibri" pitchFamily="34" charset="-120"/>
              </a:rPr>
              <a:t>patronen</a:t>
            </a:r>
            <a:r>
              <a:rPr lang="en-US" sz="2800" dirty="0">
                <a:solidFill>
                  <a:srgbClr val="FFFFFF"/>
                </a:solidFill>
                <a:latin typeface="Calibri" pitchFamily="34" charset="0"/>
                <a:ea typeface="Calibri" pitchFamily="34" charset="-122"/>
                <a:cs typeface="Calibri" pitchFamily="34" charset="-120"/>
              </a:rPr>
              <a:t> </a:t>
            </a:r>
            <a:r>
              <a:rPr lang="en-US" sz="2800" dirty="0" err="1">
                <a:solidFill>
                  <a:srgbClr val="FFFFFF"/>
                </a:solidFill>
                <a:latin typeface="Calibri" pitchFamily="34" charset="0"/>
                <a:ea typeface="Calibri" pitchFamily="34" charset="-122"/>
                <a:cs typeface="Calibri" pitchFamily="34" charset="-120"/>
              </a:rPr>
              <a:t>uit</a:t>
            </a:r>
            <a:r>
              <a:rPr lang="en-US" sz="2800" dirty="0">
                <a:solidFill>
                  <a:srgbClr val="FFFFFF"/>
                </a:solidFill>
                <a:latin typeface="Calibri" pitchFamily="34" charset="0"/>
                <a:ea typeface="Calibri" pitchFamily="34" charset="-122"/>
                <a:cs typeface="Calibri" pitchFamily="34" charset="-120"/>
              </a:rPr>
              <a:t> de data (</a:t>
            </a:r>
            <a:r>
              <a:rPr lang="en-US" sz="2800" dirty="0" err="1">
                <a:solidFill>
                  <a:srgbClr val="FFFFFF"/>
                </a:solidFill>
                <a:latin typeface="Calibri" pitchFamily="34" charset="0"/>
                <a:ea typeface="Calibri" pitchFamily="34" charset="-122"/>
                <a:cs typeface="Calibri" pitchFamily="34" charset="-120"/>
              </a:rPr>
              <a:t>en</a:t>
            </a:r>
            <a:r>
              <a:rPr lang="en-US" sz="2800" dirty="0">
                <a:solidFill>
                  <a:srgbClr val="FFFFFF"/>
                </a:solidFill>
                <a:latin typeface="Calibri" pitchFamily="34" charset="0"/>
                <a:ea typeface="Calibri" pitchFamily="34" charset="-122"/>
                <a:cs typeface="Calibri" pitchFamily="34" charset="-120"/>
              </a:rPr>
              <a:t> het </a:t>
            </a:r>
            <a:r>
              <a:rPr lang="en-US" sz="2800" dirty="0" err="1">
                <a:solidFill>
                  <a:srgbClr val="FFFFFF"/>
                </a:solidFill>
                <a:latin typeface="Calibri" pitchFamily="34" charset="0"/>
                <a:ea typeface="Calibri" pitchFamily="34" charset="-122"/>
                <a:cs typeface="Calibri" pitchFamily="34" charset="-120"/>
              </a:rPr>
              <a:t>verleden</a:t>
            </a:r>
            <a:r>
              <a:rPr lang="en-US" sz="2800" dirty="0">
                <a:solidFill>
                  <a:srgbClr val="FFFFFF"/>
                </a:solidFill>
                <a:latin typeface="Calibri" pitchFamily="34" charset="0"/>
                <a:ea typeface="Calibri" pitchFamily="34" charset="-122"/>
                <a:cs typeface="Calibri" pitchFamily="34" charset="-120"/>
              </a:rPr>
              <a:t> over)</a:t>
            </a:r>
            <a:endParaRPr lang="en-US" sz="2635" dirty="0">
              <a:solidFill>
                <a:srgbClr val="FFFFFF"/>
              </a:solidFill>
              <a:latin typeface="Poppins"/>
              <a:cs typeface="Poppins"/>
            </a:endParaRPr>
          </a:p>
          <a:p>
            <a:pPr algn="l">
              <a:lnSpc>
                <a:spcPts val="4138"/>
              </a:lnSpc>
            </a:pPr>
            <a:endParaRPr lang="en-US" sz="2635" dirty="0">
              <a:solidFill>
                <a:srgbClr val="FFFFFF"/>
              </a:solidFill>
              <a:latin typeface="Poppins"/>
              <a:ea typeface="Poppins"/>
              <a:cs typeface="Poppins"/>
              <a:sym typeface="Poppins"/>
            </a:endParaRPr>
          </a:p>
        </p:txBody>
      </p:sp>
      <p:sp>
        <p:nvSpPr>
          <p:cNvPr id="11" name="Shape 5">
            <a:extLst>
              <a:ext uri="{FF2B5EF4-FFF2-40B4-BE49-F238E27FC236}">
                <a16:creationId xmlns:a16="http://schemas.microsoft.com/office/drawing/2014/main" id="{54E37875-1473-FC18-BC18-54BA73ACCE03}"/>
              </a:ext>
            </a:extLst>
          </p:cNvPr>
          <p:cNvSpPr/>
          <p:nvPr/>
        </p:nvSpPr>
        <p:spPr>
          <a:xfrm>
            <a:off x="7659264" y="2669540"/>
            <a:ext cx="1737360" cy="2377440"/>
          </a:xfrm>
          <a:prstGeom prst="rect">
            <a:avLst/>
          </a:prstGeom>
          <a:solidFill>
            <a:srgbClr val="2B3370"/>
          </a:solidFill>
          <a:ln w="12700">
            <a:noFill/>
            <a:prstDash val="solid"/>
          </a:ln>
          <a:effectLst>
            <a:outerShdw blurRad="101600" dist="25400" dir="5400000" algn="bl" rotWithShape="0">
              <a:srgbClr val="000000">
                <a:alpha val="10000"/>
              </a:srgbClr>
            </a:outerShdw>
          </a:effectLst>
        </p:spPr>
        <p:txBody>
          <a:bodyPr/>
          <a:lstStyle/>
          <a:p>
            <a:endParaRPr lang="en-US"/>
          </a:p>
        </p:txBody>
      </p:sp>
      <p:sp>
        <p:nvSpPr>
          <p:cNvPr id="12" name="Shape 6">
            <a:extLst>
              <a:ext uri="{FF2B5EF4-FFF2-40B4-BE49-F238E27FC236}">
                <a16:creationId xmlns:a16="http://schemas.microsoft.com/office/drawing/2014/main" id="{1B09A5E8-6571-04FF-4FDF-D04BBB03753E}"/>
              </a:ext>
            </a:extLst>
          </p:cNvPr>
          <p:cNvSpPr/>
          <p:nvPr/>
        </p:nvSpPr>
        <p:spPr>
          <a:xfrm>
            <a:off x="7933584" y="2898140"/>
            <a:ext cx="457200" cy="457200"/>
          </a:xfrm>
          <a:prstGeom prst="ellipse">
            <a:avLst/>
          </a:prstGeom>
          <a:solidFill>
            <a:srgbClr val="C9A6FF"/>
          </a:solidFill>
          <a:ln w="12700">
            <a:noFill/>
            <a:prstDash val="solid"/>
          </a:ln>
        </p:spPr>
        <p:txBody>
          <a:bodyPr/>
          <a:lstStyle/>
          <a:p>
            <a:endParaRPr lang="en-US"/>
          </a:p>
        </p:txBody>
      </p:sp>
      <p:sp>
        <p:nvSpPr>
          <p:cNvPr id="13" name="Shape 7">
            <a:extLst>
              <a:ext uri="{FF2B5EF4-FFF2-40B4-BE49-F238E27FC236}">
                <a16:creationId xmlns:a16="http://schemas.microsoft.com/office/drawing/2014/main" id="{7A1DD448-B7E9-A8F5-0BD8-D755F7BCD30E}"/>
              </a:ext>
            </a:extLst>
          </p:cNvPr>
          <p:cNvSpPr/>
          <p:nvPr/>
        </p:nvSpPr>
        <p:spPr>
          <a:xfrm>
            <a:off x="8527944" y="2943860"/>
            <a:ext cx="731520" cy="45720"/>
          </a:xfrm>
          <a:prstGeom prst="rect">
            <a:avLst/>
          </a:prstGeom>
          <a:solidFill>
            <a:srgbClr val="5A6395"/>
          </a:solidFill>
          <a:ln w="12700">
            <a:noFill/>
            <a:prstDash val="solid"/>
          </a:ln>
        </p:spPr>
        <p:txBody>
          <a:bodyPr/>
          <a:lstStyle/>
          <a:p>
            <a:endParaRPr lang="en-US"/>
          </a:p>
        </p:txBody>
      </p:sp>
      <p:sp>
        <p:nvSpPr>
          <p:cNvPr id="14" name="Shape 8">
            <a:extLst>
              <a:ext uri="{FF2B5EF4-FFF2-40B4-BE49-F238E27FC236}">
                <a16:creationId xmlns:a16="http://schemas.microsoft.com/office/drawing/2014/main" id="{D936E991-277D-398E-E617-6509FD9133E4}"/>
              </a:ext>
            </a:extLst>
          </p:cNvPr>
          <p:cNvSpPr/>
          <p:nvPr/>
        </p:nvSpPr>
        <p:spPr>
          <a:xfrm>
            <a:off x="8527944" y="3053588"/>
            <a:ext cx="731520" cy="45720"/>
          </a:xfrm>
          <a:prstGeom prst="rect">
            <a:avLst/>
          </a:prstGeom>
          <a:solidFill>
            <a:srgbClr val="5A6395"/>
          </a:solidFill>
          <a:ln w="12700">
            <a:noFill/>
            <a:prstDash val="solid"/>
          </a:ln>
        </p:spPr>
        <p:txBody>
          <a:bodyPr/>
          <a:lstStyle/>
          <a:p>
            <a:endParaRPr lang="en-US"/>
          </a:p>
        </p:txBody>
      </p:sp>
      <p:sp>
        <p:nvSpPr>
          <p:cNvPr id="15" name="Shape 9">
            <a:extLst>
              <a:ext uri="{FF2B5EF4-FFF2-40B4-BE49-F238E27FC236}">
                <a16:creationId xmlns:a16="http://schemas.microsoft.com/office/drawing/2014/main" id="{7B1B4B56-C491-E4FB-1E9B-380D52034531}"/>
              </a:ext>
            </a:extLst>
          </p:cNvPr>
          <p:cNvSpPr/>
          <p:nvPr/>
        </p:nvSpPr>
        <p:spPr>
          <a:xfrm>
            <a:off x="8527944" y="3163316"/>
            <a:ext cx="731520" cy="45720"/>
          </a:xfrm>
          <a:prstGeom prst="rect">
            <a:avLst/>
          </a:prstGeom>
          <a:solidFill>
            <a:srgbClr val="5A6395"/>
          </a:solidFill>
          <a:ln w="12700">
            <a:noFill/>
            <a:prstDash val="solid"/>
          </a:ln>
        </p:spPr>
        <p:txBody>
          <a:bodyPr/>
          <a:lstStyle/>
          <a:p>
            <a:endParaRPr lang="en-US"/>
          </a:p>
        </p:txBody>
      </p:sp>
      <p:sp>
        <p:nvSpPr>
          <p:cNvPr id="16" name="Shape 10">
            <a:extLst>
              <a:ext uri="{FF2B5EF4-FFF2-40B4-BE49-F238E27FC236}">
                <a16:creationId xmlns:a16="http://schemas.microsoft.com/office/drawing/2014/main" id="{5B469096-BBAE-76D4-518A-0FCA84AB40C3}"/>
              </a:ext>
            </a:extLst>
          </p:cNvPr>
          <p:cNvSpPr/>
          <p:nvPr/>
        </p:nvSpPr>
        <p:spPr>
          <a:xfrm>
            <a:off x="8527944" y="3273044"/>
            <a:ext cx="731520" cy="45720"/>
          </a:xfrm>
          <a:prstGeom prst="rect">
            <a:avLst/>
          </a:prstGeom>
          <a:solidFill>
            <a:srgbClr val="5A6395"/>
          </a:solidFill>
          <a:ln w="12700">
            <a:noFill/>
            <a:prstDash val="solid"/>
          </a:ln>
        </p:spPr>
        <p:txBody>
          <a:bodyPr/>
          <a:lstStyle/>
          <a:p>
            <a:endParaRPr lang="en-US"/>
          </a:p>
        </p:txBody>
      </p:sp>
      <p:sp>
        <p:nvSpPr>
          <p:cNvPr id="17" name="Shape 11">
            <a:extLst>
              <a:ext uri="{FF2B5EF4-FFF2-40B4-BE49-F238E27FC236}">
                <a16:creationId xmlns:a16="http://schemas.microsoft.com/office/drawing/2014/main" id="{BF5CF92D-EF9E-2FBD-A226-973923F275A3}"/>
              </a:ext>
            </a:extLst>
          </p:cNvPr>
          <p:cNvSpPr/>
          <p:nvPr/>
        </p:nvSpPr>
        <p:spPr>
          <a:xfrm>
            <a:off x="8527944" y="3382772"/>
            <a:ext cx="731520" cy="45720"/>
          </a:xfrm>
          <a:prstGeom prst="rect">
            <a:avLst/>
          </a:prstGeom>
          <a:solidFill>
            <a:srgbClr val="5A6395"/>
          </a:solidFill>
          <a:ln w="12700">
            <a:noFill/>
            <a:prstDash val="solid"/>
          </a:ln>
        </p:spPr>
        <p:txBody>
          <a:bodyPr/>
          <a:lstStyle/>
          <a:p>
            <a:endParaRPr lang="en-US"/>
          </a:p>
        </p:txBody>
      </p:sp>
      <p:sp>
        <p:nvSpPr>
          <p:cNvPr id="18" name="Shape 12">
            <a:extLst>
              <a:ext uri="{FF2B5EF4-FFF2-40B4-BE49-F238E27FC236}">
                <a16:creationId xmlns:a16="http://schemas.microsoft.com/office/drawing/2014/main" id="{C3C6DC66-E964-A9CB-9A36-F582B7484F02}"/>
              </a:ext>
            </a:extLst>
          </p:cNvPr>
          <p:cNvSpPr/>
          <p:nvPr/>
        </p:nvSpPr>
        <p:spPr>
          <a:xfrm>
            <a:off x="7933584" y="3583940"/>
            <a:ext cx="1188720" cy="54864"/>
          </a:xfrm>
          <a:prstGeom prst="rect">
            <a:avLst/>
          </a:prstGeom>
          <a:solidFill>
            <a:srgbClr val="5A6395"/>
          </a:solidFill>
          <a:ln w="12700">
            <a:noFill/>
            <a:prstDash val="solid"/>
          </a:ln>
        </p:spPr>
        <p:txBody>
          <a:bodyPr/>
          <a:lstStyle/>
          <a:p>
            <a:endParaRPr lang="en-US"/>
          </a:p>
        </p:txBody>
      </p:sp>
      <p:sp>
        <p:nvSpPr>
          <p:cNvPr id="19" name="Shape 13">
            <a:extLst>
              <a:ext uri="{FF2B5EF4-FFF2-40B4-BE49-F238E27FC236}">
                <a16:creationId xmlns:a16="http://schemas.microsoft.com/office/drawing/2014/main" id="{2DE4AA29-3060-5777-F8D5-01123896B38C}"/>
              </a:ext>
            </a:extLst>
          </p:cNvPr>
          <p:cNvSpPr/>
          <p:nvPr/>
        </p:nvSpPr>
        <p:spPr>
          <a:xfrm>
            <a:off x="7933584" y="3748532"/>
            <a:ext cx="1188720" cy="54864"/>
          </a:xfrm>
          <a:prstGeom prst="rect">
            <a:avLst/>
          </a:prstGeom>
          <a:solidFill>
            <a:srgbClr val="5A6395"/>
          </a:solidFill>
          <a:ln w="12700">
            <a:noFill/>
            <a:prstDash val="solid"/>
          </a:ln>
        </p:spPr>
        <p:txBody>
          <a:bodyPr/>
          <a:lstStyle/>
          <a:p>
            <a:endParaRPr lang="en-US"/>
          </a:p>
        </p:txBody>
      </p:sp>
      <p:sp>
        <p:nvSpPr>
          <p:cNvPr id="20" name="Shape 14">
            <a:extLst>
              <a:ext uri="{FF2B5EF4-FFF2-40B4-BE49-F238E27FC236}">
                <a16:creationId xmlns:a16="http://schemas.microsoft.com/office/drawing/2014/main" id="{C014F033-6931-DA3F-3681-EC22DD375D32}"/>
              </a:ext>
            </a:extLst>
          </p:cNvPr>
          <p:cNvSpPr/>
          <p:nvPr/>
        </p:nvSpPr>
        <p:spPr>
          <a:xfrm>
            <a:off x="7933584" y="3913124"/>
            <a:ext cx="1188720" cy="54864"/>
          </a:xfrm>
          <a:prstGeom prst="rect">
            <a:avLst/>
          </a:prstGeom>
          <a:solidFill>
            <a:srgbClr val="5A6395"/>
          </a:solidFill>
          <a:ln w="12700">
            <a:noFill/>
            <a:prstDash val="solid"/>
          </a:ln>
        </p:spPr>
        <p:txBody>
          <a:bodyPr/>
          <a:lstStyle/>
          <a:p>
            <a:endParaRPr lang="en-US"/>
          </a:p>
        </p:txBody>
      </p:sp>
      <p:sp>
        <p:nvSpPr>
          <p:cNvPr id="21" name="Shape 15">
            <a:extLst>
              <a:ext uri="{FF2B5EF4-FFF2-40B4-BE49-F238E27FC236}">
                <a16:creationId xmlns:a16="http://schemas.microsoft.com/office/drawing/2014/main" id="{B13B9E72-1A9B-4023-087D-522839A0DE2F}"/>
              </a:ext>
            </a:extLst>
          </p:cNvPr>
          <p:cNvSpPr/>
          <p:nvPr/>
        </p:nvSpPr>
        <p:spPr>
          <a:xfrm>
            <a:off x="7933584" y="4077716"/>
            <a:ext cx="1188720" cy="54864"/>
          </a:xfrm>
          <a:prstGeom prst="rect">
            <a:avLst/>
          </a:prstGeom>
          <a:solidFill>
            <a:srgbClr val="5A6395"/>
          </a:solidFill>
          <a:ln w="12700">
            <a:noFill/>
            <a:prstDash val="solid"/>
          </a:ln>
        </p:spPr>
        <p:txBody>
          <a:bodyPr/>
          <a:lstStyle/>
          <a:p>
            <a:endParaRPr lang="en-US"/>
          </a:p>
        </p:txBody>
      </p:sp>
      <p:sp>
        <p:nvSpPr>
          <p:cNvPr id="22" name="Shape 16">
            <a:extLst>
              <a:ext uri="{FF2B5EF4-FFF2-40B4-BE49-F238E27FC236}">
                <a16:creationId xmlns:a16="http://schemas.microsoft.com/office/drawing/2014/main" id="{7D2B3CD3-AF43-BA42-809F-187CDF238379}"/>
              </a:ext>
            </a:extLst>
          </p:cNvPr>
          <p:cNvSpPr/>
          <p:nvPr/>
        </p:nvSpPr>
        <p:spPr>
          <a:xfrm>
            <a:off x="7933584" y="4242308"/>
            <a:ext cx="1188720" cy="54864"/>
          </a:xfrm>
          <a:prstGeom prst="rect">
            <a:avLst/>
          </a:prstGeom>
          <a:solidFill>
            <a:srgbClr val="5A6395"/>
          </a:solidFill>
          <a:ln w="12700">
            <a:noFill/>
            <a:prstDash val="solid"/>
          </a:ln>
        </p:spPr>
        <p:txBody>
          <a:bodyPr/>
          <a:lstStyle/>
          <a:p>
            <a:endParaRPr lang="en-US"/>
          </a:p>
        </p:txBody>
      </p:sp>
      <p:sp>
        <p:nvSpPr>
          <p:cNvPr id="23" name="Shape 17">
            <a:extLst>
              <a:ext uri="{FF2B5EF4-FFF2-40B4-BE49-F238E27FC236}">
                <a16:creationId xmlns:a16="http://schemas.microsoft.com/office/drawing/2014/main" id="{43C56F6D-6EE9-005B-3596-F4DE60FEBE35}"/>
              </a:ext>
            </a:extLst>
          </p:cNvPr>
          <p:cNvSpPr/>
          <p:nvPr/>
        </p:nvSpPr>
        <p:spPr>
          <a:xfrm>
            <a:off x="7933584" y="4406900"/>
            <a:ext cx="1188720" cy="54864"/>
          </a:xfrm>
          <a:prstGeom prst="rect">
            <a:avLst/>
          </a:prstGeom>
          <a:solidFill>
            <a:srgbClr val="5A6395"/>
          </a:solidFill>
          <a:ln w="12700">
            <a:noFill/>
            <a:prstDash val="solid"/>
          </a:ln>
        </p:spPr>
        <p:txBody>
          <a:bodyPr/>
          <a:lstStyle/>
          <a:p>
            <a:endParaRPr lang="en-US"/>
          </a:p>
        </p:txBody>
      </p:sp>
      <p:sp>
        <p:nvSpPr>
          <p:cNvPr id="24" name="Shape 18">
            <a:extLst>
              <a:ext uri="{FF2B5EF4-FFF2-40B4-BE49-F238E27FC236}">
                <a16:creationId xmlns:a16="http://schemas.microsoft.com/office/drawing/2014/main" id="{AF87AA1C-4088-FCFA-BC8C-20773177C22D}"/>
              </a:ext>
            </a:extLst>
          </p:cNvPr>
          <p:cNvSpPr/>
          <p:nvPr/>
        </p:nvSpPr>
        <p:spPr>
          <a:xfrm>
            <a:off x="7933584" y="4571492"/>
            <a:ext cx="1188720" cy="54864"/>
          </a:xfrm>
          <a:prstGeom prst="rect">
            <a:avLst/>
          </a:prstGeom>
          <a:solidFill>
            <a:srgbClr val="5A6395"/>
          </a:solidFill>
          <a:ln w="12700">
            <a:noFill/>
            <a:prstDash val="solid"/>
          </a:ln>
        </p:spPr>
        <p:txBody>
          <a:bodyPr/>
          <a:lstStyle/>
          <a:p>
            <a:endParaRPr lang="en-US"/>
          </a:p>
        </p:txBody>
      </p:sp>
      <p:sp>
        <p:nvSpPr>
          <p:cNvPr id="25" name="Shape 19">
            <a:extLst>
              <a:ext uri="{FF2B5EF4-FFF2-40B4-BE49-F238E27FC236}">
                <a16:creationId xmlns:a16="http://schemas.microsoft.com/office/drawing/2014/main" id="{17C96364-7399-57EB-9D2E-E3D3D58FCB90}"/>
              </a:ext>
            </a:extLst>
          </p:cNvPr>
          <p:cNvSpPr/>
          <p:nvPr/>
        </p:nvSpPr>
        <p:spPr>
          <a:xfrm>
            <a:off x="8070744" y="4544060"/>
            <a:ext cx="914400" cy="365760"/>
          </a:xfrm>
          <a:prstGeom prst="roundRect">
            <a:avLst>
              <a:gd name="adj" fmla="val 12500"/>
            </a:avLst>
          </a:prstGeom>
          <a:solidFill>
            <a:srgbClr val="8FE0C4"/>
          </a:solidFill>
          <a:ln w="12700">
            <a:noFill/>
            <a:prstDash val="solid"/>
          </a:ln>
        </p:spPr>
        <p:txBody>
          <a:bodyPr/>
          <a:lstStyle/>
          <a:p>
            <a:endParaRPr lang="en-US"/>
          </a:p>
        </p:txBody>
      </p:sp>
      <p:sp>
        <p:nvSpPr>
          <p:cNvPr id="26" name="Text 20">
            <a:extLst>
              <a:ext uri="{FF2B5EF4-FFF2-40B4-BE49-F238E27FC236}">
                <a16:creationId xmlns:a16="http://schemas.microsoft.com/office/drawing/2014/main" id="{908B9271-E6DA-8AB7-1E92-326F4A60056C}"/>
              </a:ext>
            </a:extLst>
          </p:cNvPr>
          <p:cNvSpPr/>
          <p:nvPr/>
        </p:nvSpPr>
        <p:spPr>
          <a:xfrm>
            <a:off x="8070744" y="4544060"/>
            <a:ext cx="914400" cy="365760"/>
          </a:xfrm>
          <a:prstGeom prst="rect">
            <a:avLst/>
          </a:prstGeom>
          <a:noFill/>
          <a:ln/>
        </p:spPr>
        <p:txBody>
          <a:bodyPr wrap="square" lIns="0" tIns="0" rIns="0" bIns="0" rtlCol="0" anchor="ctr"/>
          <a:lstStyle/>
          <a:p>
            <a:pPr marL="0" indent="0" algn="ctr">
              <a:buNone/>
            </a:pPr>
            <a:r>
              <a:rPr lang="en-US" sz="1100" b="1" dirty="0">
                <a:solidFill>
                  <a:srgbClr val="1E244F"/>
                </a:solidFill>
                <a:latin typeface="Calibri" pitchFamily="34" charset="0"/>
                <a:ea typeface="Calibri" pitchFamily="34" charset="-122"/>
                <a:cs typeface="Calibri" pitchFamily="34" charset="-120"/>
              </a:rPr>
              <a:t>Hoge score</a:t>
            </a:r>
            <a:endParaRPr lang="en-US" sz="1100" b="1" dirty="0">
              <a:solidFill>
                <a:srgbClr val="1E244F"/>
              </a:solidFill>
            </a:endParaRPr>
          </a:p>
        </p:txBody>
      </p:sp>
      <p:sp>
        <p:nvSpPr>
          <p:cNvPr id="27" name="Shape 21">
            <a:extLst>
              <a:ext uri="{FF2B5EF4-FFF2-40B4-BE49-F238E27FC236}">
                <a16:creationId xmlns:a16="http://schemas.microsoft.com/office/drawing/2014/main" id="{26B56FA3-77D8-5BC3-05B4-61813065E0FE}"/>
              </a:ext>
            </a:extLst>
          </p:cNvPr>
          <p:cNvSpPr/>
          <p:nvPr/>
        </p:nvSpPr>
        <p:spPr>
          <a:xfrm>
            <a:off x="9762384" y="2669540"/>
            <a:ext cx="1737360" cy="2377440"/>
          </a:xfrm>
          <a:prstGeom prst="rect">
            <a:avLst/>
          </a:prstGeom>
          <a:solidFill>
            <a:srgbClr val="2B3370"/>
          </a:solidFill>
          <a:ln w="12700">
            <a:noFill/>
            <a:prstDash val="solid"/>
          </a:ln>
          <a:effectLst>
            <a:outerShdw blurRad="101600" dist="25400" dir="5400000" algn="bl" rotWithShape="0">
              <a:srgbClr val="000000">
                <a:alpha val="10000"/>
              </a:srgbClr>
            </a:outerShdw>
          </a:effectLst>
        </p:spPr>
        <p:txBody>
          <a:bodyPr/>
          <a:lstStyle/>
          <a:p>
            <a:endParaRPr lang="en-US"/>
          </a:p>
        </p:txBody>
      </p:sp>
      <p:sp>
        <p:nvSpPr>
          <p:cNvPr id="28" name="Shape 22">
            <a:extLst>
              <a:ext uri="{FF2B5EF4-FFF2-40B4-BE49-F238E27FC236}">
                <a16:creationId xmlns:a16="http://schemas.microsoft.com/office/drawing/2014/main" id="{FD05C07B-8E29-1DA2-3823-5E2F69C5130F}"/>
              </a:ext>
            </a:extLst>
          </p:cNvPr>
          <p:cNvSpPr/>
          <p:nvPr/>
        </p:nvSpPr>
        <p:spPr>
          <a:xfrm>
            <a:off x="10036704" y="2898140"/>
            <a:ext cx="457200" cy="457200"/>
          </a:xfrm>
          <a:prstGeom prst="ellipse">
            <a:avLst/>
          </a:prstGeom>
          <a:solidFill>
            <a:srgbClr val="C9A6FF"/>
          </a:solidFill>
          <a:ln w="12700">
            <a:noFill/>
            <a:prstDash val="solid"/>
          </a:ln>
        </p:spPr>
        <p:txBody>
          <a:bodyPr/>
          <a:lstStyle/>
          <a:p>
            <a:endParaRPr lang="en-US"/>
          </a:p>
        </p:txBody>
      </p:sp>
      <p:sp>
        <p:nvSpPr>
          <p:cNvPr id="29" name="Shape 23">
            <a:extLst>
              <a:ext uri="{FF2B5EF4-FFF2-40B4-BE49-F238E27FC236}">
                <a16:creationId xmlns:a16="http://schemas.microsoft.com/office/drawing/2014/main" id="{8931CAAB-9777-964A-EF92-0D0ED158F16C}"/>
              </a:ext>
            </a:extLst>
          </p:cNvPr>
          <p:cNvSpPr/>
          <p:nvPr/>
        </p:nvSpPr>
        <p:spPr>
          <a:xfrm>
            <a:off x="10631064" y="2943860"/>
            <a:ext cx="731520" cy="45720"/>
          </a:xfrm>
          <a:prstGeom prst="rect">
            <a:avLst/>
          </a:prstGeom>
          <a:solidFill>
            <a:srgbClr val="5A6395"/>
          </a:solidFill>
          <a:ln w="12700">
            <a:noFill/>
            <a:prstDash val="solid"/>
          </a:ln>
        </p:spPr>
        <p:txBody>
          <a:bodyPr/>
          <a:lstStyle/>
          <a:p>
            <a:endParaRPr lang="en-US"/>
          </a:p>
        </p:txBody>
      </p:sp>
      <p:sp>
        <p:nvSpPr>
          <p:cNvPr id="30" name="Shape 24">
            <a:extLst>
              <a:ext uri="{FF2B5EF4-FFF2-40B4-BE49-F238E27FC236}">
                <a16:creationId xmlns:a16="http://schemas.microsoft.com/office/drawing/2014/main" id="{1BE7F6DE-0ADB-383E-64C6-DCBCEC0712FC}"/>
              </a:ext>
            </a:extLst>
          </p:cNvPr>
          <p:cNvSpPr/>
          <p:nvPr/>
        </p:nvSpPr>
        <p:spPr>
          <a:xfrm>
            <a:off x="10631064" y="3053588"/>
            <a:ext cx="731520" cy="45720"/>
          </a:xfrm>
          <a:prstGeom prst="rect">
            <a:avLst/>
          </a:prstGeom>
          <a:solidFill>
            <a:srgbClr val="5A6395"/>
          </a:solidFill>
          <a:ln w="12700">
            <a:noFill/>
            <a:prstDash val="solid"/>
          </a:ln>
        </p:spPr>
        <p:txBody>
          <a:bodyPr/>
          <a:lstStyle/>
          <a:p>
            <a:endParaRPr lang="en-US"/>
          </a:p>
        </p:txBody>
      </p:sp>
      <p:sp>
        <p:nvSpPr>
          <p:cNvPr id="31" name="Shape 25">
            <a:extLst>
              <a:ext uri="{FF2B5EF4-FFF2-40B4-BE49-F238E27FC236}">
                <a16:creationId xmlns:a16="http://schemas.microsoft.com/office/drawing/2014/main" id="{EEDF127F-7476-74C7-493F-5D61796E5AB3}"/>
              </a:ext>
            </a:extLst>
          </p:cNvPr>
          <p:cNvSpPr/>
          <p:nvPr/>
        </p:nvSpPr>
        <p:spPr>
          <a:xfrm>
            <a:off x="10631064" y="3163316"/>
            <a:ext cx="731520" cy="45720"/>
          </a:xfrm>
          <a:prstGeom prst="rect">
            <a:avLst/>
          </a:prstGeom>
          <a:solidFill>
            <a:srgbClr val="5A6395"/>
          </a:solidFill>
          <a:ln w="12700">
            <a:noFill/>
            <a:prstDash val="solid"/>
          </a:ln>
        </p:spPr>
        <p:txBody>
          <a:bodyPr/>
          <a:lstStyle/>
          <a:p>
            <a:endParaRPr lang="en-US"/>
          </a:p>
        </p:txBody>
      </p:sp>
      <p:sp>
        <p:nvSpPr>
          <p:cNvPr id="32" name="Shape 26">
            <a:extLst>
              <a:ext uri="{FF2B5EF4-FFF2-40B4-BE49-F238E27FC236}">
                <a16:creationId xmlns:a16="http://schemas.microsoft.com/office/drawing/2014/main" id="{A84B41E4-FDFB-AF5E-29AE-21C24B759AD1}"/>
              </a:ext>
            </a:extLst>
          </p:cNvPr>
          <p:cNvSpPr/>
          <p:nvPr/>
        </p:nvSpPr>
        <p:spPr>
          <a:xfrm>
            <a:off x="10631064" y="3273044"/>
            <a:ext cx="731520" cy="45720"/>
          </a:xfrm>
          <a:prstGeom prst="rect">
            <a:avLst/>
          </a:prstGeom>
          <a:solidFill>
            <a:srgbClr val="5A6395"/>
          </a:solidFill>
          <a:ln w="12700">
            <a:noFill/>
            <a:prstDash val="solid"/>
          </a:ln>
        </p:spPr>
        <p:txBody>
          <a:bodyPr/>
          <a:lstStyle/>
          <a:p>
            <a:endParaRPr lang="en-US"/>
          </a:p>
        </p:txBody>
      </p:sp>
      <p:sp>
        <p:nvSpPr>
          <p:cNvPr id="33" name="Shape 27">
            <a:extLst>
              <a:ext uri="{FF2B5EF4-FFF2-40B4-BE49-F238E27FC236}">
                <a16:creationId xmlns:a16="http://schemas.microsoft.com/office/drawing/2014/main" id="{33C436C8-B0C0-BF4D-8F64-370F05EC0B0C}"/>
              </a:ext>
            </a:extLst>
          </p:cNvPr>
          <p:cNvSpPr/>
          <p:nvPr/>
        </p:nvSpPr>
        <p:spPr>
          <a:xfrm>
            <a:off x="10631064" y="3382772"/>
            <a:ext cx="731520" cy="45720"/>
          </a:xfrm>
          <a:prstGeom prst="rect">
            <a:avLst/>
          </a:prstGeom>
          <a:solidFill>
            <a:srgbClr val="5A6395"/>
          </a:solidFill>
          <a:ln w="12700">
            <a:noFill/>
            <a:prstDash val="solid"/>
          </a:ln>
        </p:spPr>
        <p:txBody>
          <a:bodyPr/>
          <a:lstStyle/>
          <a:p>
            <a:endParaRPr lang="en-US"/>
          </a:p>
        </p:txBody>
      </p:sp>
      <p:sp>
        <p:nvSpPr>
          <p:cNvPr id="34" name="Shape 28">
            <a:extLst>
              <a:ext uri="{FF2B5EF4-FFF2-40B4-BE49-F238E27FC236}">
                <a16:creationId xmlns:a16="http://schemas.microsoft.com/office/drawing/2014/main" id="{B2B6DEE2-2F3C-7A47-B63A-1C6E15ADF652}"/>
              </a:ext>
            </a:extLst>
          </p:cNvPr>
          <p:cNvSpPr/>
          <p:nvPr/>
        </p:nvSpPr>
        <p:spPr>
          <a:xfrm>
            <a:off x="10036704" y="3583940"/>
            <a:ext cx="1188720" cy="54864"/>
          </a:xfrm>
          <a:prstGeom prst="rect">
            <a:avLst/>
          </a:prstGeom>
          <a:solidFill>
            <a:srgbClr val="5A6395"/>
          </a:solidFill>
          <a:ln w="12700">
            <a:noFill/>
            <a:prstDash val="solid"/>
          </a:ln>
        </p:spPr>
        <p:txBody>
          <a:bodyPr/>
          <a:lstStyle/>
          <a:p>
            <a:endParaRPr lang="en-US"/>
          </a:p>
        </p:txBody>
      </p:sp>
      <p:sp>
        <p:nvSpPr>
          <p:cNvPr id="35" name="Shape 29">
            <a:extLst>
              <a:ext uri="{FF2B5EF4-FFF2-40B4-BE49-F238E27FC236}">
                <a16:creationId xmlns:a16="http://schemas.microsoft.com/office/drawing/2014/main" id="{07748A4A-DDF2-1149-A1D5-503F942812D0}"/>
              </a:ext>
            </a:extLst>
          </p:cNvPr>
          <p:cNvSpPr/>
          <p:nvPr/>
        </p:nvSpPr>
        <p:spPr>
          <a:xfrm>
            <a:off x="10036704" y="3748532"/>
            <a:ext cx="1188720" cy="54864"/>
          </a:xfrm>
          <a:prstGeom prst="rect">
            <a:avLst/>
          </a:prstGeom>
          <a:solidFill>
            <a:srgbClr val="5A6395"/>
          </a:solidFill>
          <a:ln w="12700">
            <a:noFill/>
            <a:prstDash val="solid"/>
          </a:ln>
        </p:spPr>
        <p:txBody>
          <a:bodyPr/>
          <a:lstStyle/>
          <a:p>
            <a:endParaRPr lang="en-US"/>
          </a:p>
        </p:txBody>
      </p:sp>
      <p:sp>
        <p:nvSpPr>
          <p:cNvPr id="36" name="Shape 30">
            <a:extLst>
              <a:ext uri="{FF2B5EF4-FFF2-40B4-BE49-F238E27FC236}">
                <a16:creationId xmlns:a16="http://schemas.microsoft.com/office/drawing/2014/main" id="{6F7F956D-1623-C50C-E72C-343EF9C8A597}"/>
              </a:ext>
            </a:extLst>
          </p:cNvPr>
          <p:cNvSpPr/>
          <p:nvPr/>
        </p:nvSpPr>
        <p:spPr>
          <a:xfrm>
            <a:off x="10036704" y="3913124"/>
            <a:ext cx="1188720" cy="54864"/>
          </a:xfrm>
          <a:prstGeom prst="rect">
            <a:avLst/>
          </a:prstGeom>
          <a:solidFill>
            <a:srgbClr val="5A6395"/>
          </a:solidFill>
          <a:ln w="12700">
            <a:noFill/>
            <a:prstDash val="solid"/>
          </a:ln>
        </p:spPr>
        <p:txBody>
          <a:bodyPr/>
          <a:lstStyle/>
          <a:p>
            <a:endParaRPr lang="en-US"/>
          </a:p>
        </p:txBody>
      </p:sp>
      <p:sp>
        <p:nvSpPr>
          <p:cNvPr id="37" name="Shape 31">
            <a:extLst>
              <a:ext uri="{FF2B5EF4-FFF2-40B4-BE49-F238E27FC236}">
                <a16:creationId xmlns:a16="http://schemas.microsoft.com/office/drawing/2014/main" id="{D9B80129-8803-CA78-3675-8C3B1B48484E}"/>
              </a:ext>
            </a:extLst>
          </p:cNvPr>
          <p:cNvSpPr/>
          <p:nvPr/>
        </p:nvSpPr>
        <p:spPr>
          <a:xfrm>
            <a:off x="10036704" y="4077716"/>
            <a:ext cx="1188720" cy="54864"/>
          </a:xfrm>
          <a:prstGeom prst="rect">
            <a:avLst/>
          </a:prstGeom>
          <a:solidFill>
            <a:srgbClr val="5A6395"/>
          </a:solidFill>
          <a:ln w="12700">
            <a:noFill/>
            <a:prstDash val="solid"/>
          </a:ln>
        </p:spPr>
        <p:txBody>
          <a:bodyPr/>
          <a:lstStyle/>
          <a:p>
            <a:endParaRPr lang="en-US"/>
          </a:p>
        </p:txBody>
      </p:sp>
      <p:sp>
        <p:nvSpPr>
          <p:cNvPr id="38" name="Shape 32">
            <a:extLst>
              <a:ext uri="{FF2B5EF4-FFF2-40B4-BE49-F238E27FC236}">
                <a16:creationId xmlns:a16="http://schemas.microsoft.com/office/drawing/2014/main" id="{457AB997-C281-AE26-D634-EF68262180A1}"/>
              </a:ext>
            </a:extLst>
          </p:cNvPr>
          <p:cNvSpPr/>
          <p:nvPr/>
        </p:nvSpPr>
        <p:spPr>
          <a:xfrm>
            <a:off x="10036704" y="4242308"/>
            <a:ext cx="1188720" cy="54864"/>
          </a:xfrm>
          <a:prstGeom prst="rect">
            <a:avLst/>
          </a:prstGeom>
          <a:solidFill>
            <a:srgbClr val="5A6395"/>
          </a:solidFill>
          <a:ln w="12700">
            <a:noFill/>
            <a:prstDash val="solid"/>
          </a:ln>
        </p:spPr>
        <p:txBody>
          <a:bodyPr/>
          <a:lstStyle/>
          <a:p>
            <a:endParaRPr lang="en-US"/>
          </a:p>
        </p:txBody>
      </p:sp>
      <p:sp>
        <p:nvSpPr>
          <p:cNvPr id="39" name="Shape 33">
            <a:extLst>
              <a:ext uri="{FF2B5EF4-FFF2-40B4-BE49-F238E27FC236}">
                <a16:creationId xmlns:a16="http://schemas.microsoft.com/office/drawing/2014/main" id="{8D3235FD-E4CC-DD76-030A-A140BC3D1442}"/>
              </a:ext>
            </a:extLst>
          </p:cNvPr>
          <p:cNvSpPr/>
          <p:nvPr/>
        </p:nvSpPr>
        <p:spPr>
          <a:xfrm>
            <a:off x="10036704" y="4406900"/>
            <a:ext cx="1188720" cy="54864"/>
          </a:xfrm>
          <a:prstGeom prst="rect">
            <a:avLst/>
          </a:prstGeom>
          <a:solidFill>
            <a:srgbClr val="5A6395"/>
          </a:solidFill>
          <a:ln w="12700">
            <a:noFill/>
            <a:prstDash val="solid"/>
          </a:ln>
        </p:spPr>
        <p:txBody>
          <a:bodyPr/>
          <a:lstStyle/>
          <a:p>
            <a:endParaRPr lang="en-US"/>
          </a:p>
        </p:txBody>
      </p:sp>
      <p:sp>
        <p:nvSpPr>
          <p:cNvPr id="40" name="Shape 34">
            <a:extLst>
              <a:ext uri="{FF2B5EF4-FFF2-40B4-BE49-F238E27FC236}">
                <a16:creationId xmlns:a16="http://schemas.microsoft.com/office/drawing/2014/main" id="{4684222F-5890-7B7C-3200-B14FEF5205CB}"/>
              </a:ext>
            </a:extLst>
          </p:cNvPr>
          <p:cNvSpPr/>
          <p:nvPr/>
        </p:nvSpPr>
        <p:spPr>
          <a:xfrm>
            <a:off x="10036704" y="4571492"/>
            <a:ext cx="1188720" cy="54864"/>
          </a:xfrm>
          <a:prstGeom prst="rect">
            <a:avLst/>
          </a:prstGeom>
          <a:solidFill>
            <a:srgbClr val="5A6395"/>
          </a:solidFill>
          <a:ln w="12700">
            <a:noFill/>
            <a:prstDash val="solid"/>
          </a:ln>
        </p:spPr>
        <p:txBody>
          <a:bodyPr/>
          <a:lstStyle/>
          <a:p>
            <a:endParaRPr lang="en-US"/>
          </a:p>
        </p:txBody>
      </p:sp>
      <p:sp>
        <p:nvSpPr>
          <p:cNvPr id="41" name="Shape 35">
            <a:extLst>
              <a:ext uri="{FF2B5EF4-FFF2-40B4-BE49-F238E27FC236}">
                <a16:creationId xmlns:a16="http://schemas.microsoft.com/office/drawing/2014/main" id="{0CAC4A0E-F68C-B9BF-929E-6ADEA0FC9DFD}"/>
              </a:ext>
            </a:extLst>
          </p:cNvPr>
          <p:cNvSpPr/>
          <p:nvPr/>
        </p:nvSpPr>
        <p:spPr>
          <a:xfrm>
            <a:off x="10173864" y="4544060"/>
            <a:ext cx="914400" cy="365760"/>
          </a:xfrm>
          <a:prstGeom prst="roundRect">
            <a:avLst>
              <a:gd name="adj" fmla="val 12500"/>
            </a:avLst>
          </a:prstGeom>
          <a:solidFill>
            <a:srgbClr val="FF9B9B"/>
          </a:solidFill>
          <a:ln w="12700">
            <a:noFill/>
            <a:prstDash val="solid"/>
          </a:ln>
        </p:spPr>
        <p:txBody>
          <a:bodyPr/>
          <a:lstStyle/>
          <a:p>
            <a:endParaRPr lang="en-US"/>
          </a:p>
        </p:txBody>
      </p:sp>
      <p:sp>
        <p:nvSpPr>
          <p:cNvPr id="42" name="Text 36">
            <a:extLst>
              <a:ext uri="{FF2B5EF4-FFF2-40B4-BE49-F238E27FC236}">
                <a16:creationId xmlns:a16="http://schemas.microsoft.com/office/drawing/2014/main" id="{944CA9DB-A5B4-ABA6-BB9D-CEB893EFFF76}"/>
              </a:ext>
            </a:extLst>
          </p:cNvPr>
          <p:cNvSpPr/>
          <p:nvPr/>
        </p:nvSpPr>
        <p:spPr>
          <a:xfrm>
            <a:off x="10173864" y="4544060"/>
            <a:ext cx="914400" cy="365760"/>
          </a:xfrm>
          <a:prstGeom prst="rect">
            <a:avLst/>
          </a:prstGeom>
          <a:noFill/>
          <a:ln/>
        </p:spPr>
        <p:txBody>
          <a:bodyPr wrap="square" lIns="0" tIns="0" rIns="0" bIns="0" rtlCol="0" anchor="ctr"/>
          <a:lstStyle/>
          <a:p>
            <a:pPr marL="0" indent="0" algn="ctr">
              <a:buNone/>
            </a:pPr>
            <a:r>
              <a:rPr lang="en-US" sz="1100" b="1" dirty="0">
                <a:solidFill>
                  <a:srgbClr val="1E244F"/>
                </a:solidFill>
                <a:latin typeface="Calibri" pitchFamily="34" charset="0"/>
                <a:ea typeface="Calibri" pitchFamily="34" charset="-122"/>
                <a:cs typeface="Calibri" pitchFamily="34" charset="-120"/>
              </a:rPr>
              <a:t>Lage score</a:t>
            </a:r>
            <a:endParaRPr lang="en-US" sz="1100" b="1" dirty="0">
              <a:solidFill>
                <a:srgbClr val="1E244F"/>
              </a:solidFill>
            </a:endParaRPr>
          </a:p>
        </p:txBody>
      </p:sp>
      <p:sp>
        <p:nvSpPr>
          <p:cNvPr id="43" name="Text 37">
            <a:extLst>
              <a:ext uri="{FF2B5EF4-FFF2-40B4-BE49-F238E27FC236}">
                <a16:creationId xmlns:a16="http://schemas.microsoft.com/office/drawing/2014/main" id="{F6A73349-C578-5344-4CE3-6FCE852F29FB}"/>
              </a:ext>
            </a:extLst>
          </p:cNvPr>
          <p:cNvSpPr/>
          <p:nvPr/>
        </p:nvSpPr>
        <p:spPr>
          <a:xfrm>
            <a:off x="7659264" y="5092700"/>
            <a:ext cx="1737360" cy="274320"/>
          </a:xfrm>
          <a:prstGeom prst="rect">
            <a:avLst/>
          </a:prstGeom>
          <a:noFill/>
          <a:ln/>
        </p:spPr>
        <p:txBody>
          <a:bodyPr wrap="square" lIns="0" tIns="0" rIns="0" bIns="0" rtlCol="0" anchor="t"/>
          <a:lstStyle/>
          <a:p>
            <a:pPr marL="0" indent="0" algn="ctr">
              <a:buNone/>
            </a:pPr>
            <a:r>
              <a:rPr lang="en-US" sz="1100" b="1" i="1" dirty="0">
                <a:solidFill>
                  <a:srgbClr val="FFFFFF"/>
                </a:solidFill>
                <a:latin typeface="Calibri" pitchFamily="34" charset="0"/>
                <a:ea typeface="Calibri" pitchFamily="34" charset="-122"/>
                <a:cs typeface="Calibri" pitchFamily="34" charset="-120"/>
              </a:rPr>
              <a:t>Mannelijke kandidaat</a:t>
            </a:r>
            <a:endParaRPr lang="en-US" sz="1100" b="1" dirty="0">
              <a:solidFill>
                <a:srgbClr val="FFFFFF"/>
              </a:solidFill>
            </a:endParaRPr>
          </a:p>
        </p:txBody>
      </p:sp>
      <p:sp>
        <p:nvSpPr>
          <p:cNvPr id="44" name="Text 38">
            <a:extLst>
              <a:ext uri="{FF2B5EF4-FFF2-40B4-BE49-F238E27FC236}">
                <a16:creationId xmlns:a16="http://schemas.microsoft.com/office/drawing/2014/main" id="{0075F3B4-4D2C-A93B-3BDE-4678EDCEE0BF}"/>
              </a:ext>
            </a:extLst>
          </p:cNvPr>
          <p:cNvSpPr/>
          <p:nvPr/>
        </p:nvSpPr>
        <p:spPr>
          <a:xfrm>
            <a:off x="9762384" y="5092700"/>
            <a:ext cx="1737360" cy="274320"/>
          </a:xfrm>
          <a:prstGeom prst="rect">
            <a:avLst/>
          </a:prstGeom>
          <a:noFill/>
          <a:ln/>
        </p:spPr>
        <p:txBody>
          <a:bodyPr wrap="square" lIns="0" tIns="0" rIns="0" bIns="0" rtlCol="0" anchor="t"/>
          <a:lstStyle/>
          <a:p>
            <a:pPr marL="0" indent="0" algn="ctr">
              <a:buNone/>
            </a:pPr>
            <a:r>
              <a:rPr lang="en-US" sz="1100" b="1" i="1" dirty="0">
                <a:solidFill>
                  <a:srgbClr val="FFFFFF"/>
                </a:solidFill>
                <a:latin typeface="Calibri" pitchFamily="34" charset="0"/>
                <a:ea typeface="Calibri" pitchFamily="34" charset="-122"/>
                <a:cs typeface="Calibri" pitchFamily="34" charset="-120"/>
              </a:rPr>
              <a:t>Vrouwelijke kandidaat</a:t>
            </a:r>
            <a:endParaRPr lang="en-US" sz="1100" b="1" dirty="0">
              <a:solidFill>
                <a:srgbClr val="FFFFFF"/>
              </a:solidFill>
            </a:endParaRPr>
          </a:p>
        </p:txBody>
      </p:sp>
    </p:spTree>
    <p:extLst>
      <p:ext uri="{BB962C8B-B14F-4D97-AF65-F5344CB8AC3E}">
        <p14:creationId xmlns:p14="http://schemas.microsoft.com/office/powerpoint/2010/main" val="394606934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webextensions/_rels/taskpanes.xml.rels><?xml version="1.0" encoding="UTF-8" standalone="yes"?>
<Relationships xmlns="http://schemas.openxmlformats.org/package/2006/relationships"><Relationship Id="rId1" Type="http://schemas.microsoft.com/office/2011/relationships/webextension" Target="webextension1.xml"/></Relationships>
</file>

<file path=ppt/webextensions/taskpanes.xml><?xml version="1.0" encoding="utf-8"?>
<wetp:taskpanes xmlns:wetp="http://schemas.microsoft.com/office/webextensions/taskpanes/2010/11">
  <wetp:taskpane dockstate="right" visibility="0" width="350" row="0">
    <wetp:webextensionref xmlns:r="http://schemas.openxmlformats.org/officeDocument/2006/relationships" r:id="rId1"/>
  </wetp:taskpane>
</wetp:taskpanes>
</file>

<file path=ppt/webextensions/webextension1.xml><?xml version="1.0" encoding="utf-8"?>
<we:webextension xmlns:we="http://schemas.microsoft.com/office/webextensions/webextension/2010/11" id="{0C9C3619-BE48-854E-8CD8-BE53A6383B87}">
  <we:reference id="wa200010001" version="1.0.0.1" store="en-US" storeType="OMEX"/>
  <we:alternateReferences>
    <we:reference id="WA200010001" version="1.0.0.1" store="WA200010001" storeType="OMEX"/>
  </we:alternateReferences>
  <we:properties>
    <we:property name="claude.fileId" value="&quot;c0766eab-adae-45a3-92d4-d18b27cac87f&quot;"/>
  </we:properties>
  <we:bindings/>
  <we:snapshot xmlns:r="http://schemas.openxmlformats.org/officeDocument/2006/relationships"/>
</we:webextension>
</file>

<file path=docProps/app.xml><?xml version="1.0" encoding="utf-8"?>
<Properties xmlns="http://schemas.openxmlformats.org/officeDocument/2006/extended-properties" xmlns:vt="http://schemas.openxmlformats.org/officeDocument/2006/docPropsVTypes">
  <TotalTime>1141</TotalTime>
  <Words>5204</Words>
  <Application>Microsoft Macintosh PowerPoint</Application>
  <PresentationFormat>Widescreen</PresentationFormat>
  <Paragraphs>555</Paragraphs>
  <Slides>35</Slides>
  <Notes>24</Notes>
  <HiddenSlides>0</HiddenSlides>
  <MMClips>0</MMClips>
  <ScaleCrop>false</ScaleCrop>
  <HeadingPairs>
    <vt:vector size="6" baseType="variant">
      <vt:variant>
        <vt:lpstr>Fonts Used</vt:lpstr>
      </vt:variant>
      <vt:variant>
        <vt:i4>7</vt:i4>
      </vt:variant>
      <vt:variant>
        <vt:lpstr>Theme</vt:lpstr>
      </vt:variant>
      <vt:variant>
        <vt:i4>2</vt:i4>
      </vt:variant>
      <vt:variant>
        <vt:lpstr>Slide Titles</vt:lpstr>
      </vt:variant>
      <vt:variant>
        <vt:i4>35</vt:i4>
      </vt:variant>
    </vt:vector>
  </HeadingPairs>
  <TitlesOfParts>
    <vt:vector size="44" baseType="lpstr">
      <vt:lpstr>Arial</vt:lpstr>
      <vt:lpstr>Calibri</vt:lpstr>
      <vt:lpstr>Caveat 1 Medium</vt:lpstr>
      <vt:lpstr>Lexend 1 Bold</vt:lpstr>
      <vt:lpstr>Lexend 2</vt:lpstr>
      <vt:lpstr>Poppins</vt:lpstr>
      <vt:lpstr>Poppins Bold</vt:lpstr>
      <vt:lpstr>Office Theme</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NovaBank Opdrachten — AI Ethics, Governance and the EU AI Act</dc:title>
  <dc:subject>PptxGenJS Presentation</dc:subject>
  <dc:creator>AXVECO</dc:creator>
  <cp:lastModifiedBy>Nikki Mae Evers</cp:lastModifiedBy>
  <cp:revision>16</cp:revision>
  <dcterms:created xsi:type="dcterms:W3CDTF">2026-05-12T22:10:26Z</dcterms:created>
  <dcterms:modified xsi:type="dcterms:W3CDTF">2026-06-04T21:44:07Z</dcterms:modified>
</cp:coreProperties>
</file>